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notesSlides/notesSlide1.xml" ContentType="application/vnd.openxmlformats-officedocument.presentationml.notesSlide+xml"/>
  <Override PartName="/ppt/tags/tag27.xml" ContentType="application/vnd.openxmlformats-officedocument.presentationml.tags+xml"/>
  <Override PartName="/ppt/notesSlides/notesSlide2.xml" ContentType="application/vnd.openxmlformats-officedocument.presentationml.notesSlide+xml"/>
  <Override PartName="/ppt/tags/tag28.xml" ContentType="application/vnd.openxmlformats-officedocument.presentationml.tags+xml"/>
  <Override PartName="/ppt/notesSlides/notesSlide3.xml" ContentType="application/vnd.openxmlformats-officedocument.presentationml.notesSlide+xml"/>
  <Override PartName="/ppt/tags/tag29.xml" ContentType="application/vnd.openxmlformats-officedocument.presentationml.tags+xml"/>
  <Override PartName="/ppt/notesSlides/notesSlide4.xml" ContentType="application/vnd.openxmlformats-officedocument.presentationml.notesSlide+xml"/>
  <Override PartName="/ppt/tags/tag30.xml" ContentType="application/vnd.openxmlformats-officedocument.presentationml.tags+xml"/>
  <Override PartName="/ppt/notesSlides/notesSlide5.xml" ContentType="application/vnd.openxmlformats-officedocument.presentationml.notesSlide+xml"/>
  <Override PartName="/ppt/tags/tag31.xml" ContentType="application/vnd.openxmlformats-officedocument.presentationml.tags+xml"/>
  <Override PartName="/ppt/notesSlides/notesSlide6.xml" ContentType="application/vnd.openxmlformats-officedocument.presentationml.notesSlide+xml"/>
  <Override PartName="/ppt/tags/tag32.xml" ContentType="application/vnd.openxmlformats-officedocument.presentationml.tags+xml"/>
  <Override PartName="/ppt/notesSlides/notesSlide7.xml" ContentType="application/vnd.openxmlformats-officedocument.presentationml.notesSlide+xml"/>
  <Override PartName="/ppt/tags/tag33.xml" ContentType="application/vnd.openxmlformats-officedocument.presentationml.tags+xml"/>
  <Override PartName="/ppt/notesSlides/notesSlide8.xml" ContentType="application/vnd.openxmlformats-officedocument.presentationml.notesSlide+xml"/>
  <Override PartName="/ppt/tags/tag34.xml" ContentType="application/vnd.openxmlformats-officedocument.presentationml.tags+xml"/>
  <Override PartName="/ppt/notesSlides/notesSlide9.xml" ContentType="application/vnd.openxmlformats-officedocument.presentationml.notesSlide+xml"/>
  <Override PartName="/ppt/tags/tag35.xml" ContentType="application/vnd.openxmlformats-officedocument.presentationml.tags+xml"/>
  <Override PartName="/ppt/notesSlides/notesSlide10.xml" ContentType="application/vnd.openxmlformats-officedocument.presentationml.notesSlide+xml"/>
  <Override PartName="/ppt/tags/tag36.xml" ContentType="application/vnd.openxmlformats-officedocument.presentationml.tags+xml"/>
  <Override PartName="/ppt/notesSlides/notesSlide11.xml" ContentType="application/vnd.openxmlformats-officedocument.presentationml.notesSlide+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notesSlides/notesSlide13.xml" ContentType="application/vnd.openxmlformats-officedocument.presentationml.notesSlide+xml"/>
  <Override PartName="/ppt/tags/tag39.xml" ContentType="application/vnd.openxmlformats-officedocument.presentationml.tags+xml"/>
  <Override PartName="/ppt/notesSlides/notesSlide14.xml" ContentType="application/vnd.openxmlformats-officedocument.presentationml.notesSlide+xml"/>
  <Override PartName="/ppt/tags/tag40.xml" ContentType="application/vnd.openxmlformats-officedocument.presentationml.tags+xml"/>
  <Override PartName="/ppt/notesSlides/notesSlide15.xml" ContentType="application/vnd.openxmlformats-officedocument.presentationml.notesSlide+xml"/>
  <Override PartName="/ppt/tags/tag41.xml" ContentType="application/vnd.openxmlformats-officedocument.presentationml.tags+xml"/>
  <Override PartName="/ppt/notesSlides/notesSlide16.xml" ContentType="application/vnd.openxmlformats-officedocument.presentationml.notesSlide+xml"/>
  <Override PartName="/ppt/tags/tag42.xml" ContentType="application/vnd.openxmlformats-officedocument.presentationml.tags+xml"/>
  <Override PartName="/ppt/notesSlides/notesSlide17.xml" ContentType="application/vnd.openxmlformats-officedocument.presentationml.notesSlide+xml"/>
  <Override PartName="/ppt/tags/tag43.xml" ContentType="application/vnd.openxmlformats-officedocument.presentationml.tags+xml"/>
  <Override PartName="/ppt/notesSlides/notesSlide18.xml" ContentType="application/vnd.openxmlformats-officedocument.presentationml.notesSlide+xml"/>
  <Override PartName="/ppt/tags/tag44.xml" ContentType="application/vnd.openxmlformats-officedocument.presentationml.tags+xml"/>
  <Override PartName="/ppt/notesSlides/notesSlide19.xml" ContentType="application/vnd.openxmlformats-officedocument.presentationml.notesSlide+xml"/>
  <Override PartName="/ppt/tags/tag45.xml" ContentType="application/vnd.openxmlformats-officedocument.presentationml.tags+xml"/>
  <Override PartName="/ppt/notesSlides/notesSlide20.xml" ContentType="application/vnd.openxmlformats-officedocument.presentationml.notesSlide+xml"/>
  <Override PartName="/ppt/tags/tag46.xml" ContentType="application/vnd.openxmlformats-officedocument.presentationml.tags+xml"/>
  <Override PartName="/ppt/notesSlides/notesSlide21.xml" ContentType="application/vnd.openxmlformats-officedocument.presentationml.notesSlide+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notesSlides/notesSlide23.xml" ContentType="application/vnd.openxmlformats-officedocument.presentationml.notesSlide+xml"/>
  <Override PartName="/ppt/tags/tag49.xml" ContentType="application/vnd.openxmlformats-officedocument.presentationml.tags+xml"/>
  <Override PartName="/ppt/notesSlides/notesSlide24.xml" ContentType="application/vnd.openxmlformats-officedocument.presentationml.notesSlide+xml"/>
  <Override PartName="/ppt/tags/tag50.xml" ContentType="application/vnd.openxmlformats-officedocument.presentationml.tags+xml"/>
  <Override PartName="/ppt/notesSlides/notesSlide25.xml" ContentType="application/vnd.openxmlformats-officedocument.presentationml.notesSlide+xml"/>
  <Override PartName="/ppt/tags/tag51.xml" ContentType="application/vnd.openxmlformats-officedocument.presentationml.tags+xml"/>
  <Override PartName="/ppt/notesSlides/notesSlide26.xml" ContentType="application/vnd.openxmlformats-officedocument.presentationml.notesSlide+xml"/>
  <Override PartName="/ppt/tags/tag52.xml" ContentType="application/vnd.openxmlformats-officedocument.presentationml.tags+xml"/>
  <Override PartName="/ppt/notesSlides/notesSlide27.xml" ContentType="application/vnd.openxmlformats-officedocument.presentationml.notesSlide+xml"/>
  <Override PartName="/ppt/tags/tag53.xml" ContentType="application/vnd.openxmlformats-officedocument.presentationml.tags+xml"/>
  <Override PartName="/ppt/notesSlides/notesSlide28.xml" ContentType="application/vnd.openxmlformats-officedocument.presentationml.notesSlide+xml"/>
  <Override PartName="/ppt/tags/tag54.xml" ContentType="application/vnd.openxmlformats-officedocument.presentationml.tags+xml"/>
  <Override PartName="/ppt/notesSlides/notesSlide29.xml" ContentType="application/vnd.openxmlformats-officedocument.presentationml.notesSlide+xml"/>
  <Override PartName="/ppt/tags/tag55.xml" ContentType="application/vnd.openxmlformats-officedocument.presentationml.tags+xml"/>
  <Override PartName="/ppt/notesSlides/notesSlide30.xml" ContentType="application/vnd.openxmlformats-officedocument.presentationml.notesSlide+xml"/>
  <Override PartName="/ppt/tags/tag56.xml" ContentType="application/vnd.openxmlformats-officedocument.presentationml.tags+xml"/>
  <Override PartName="/ppt/notesSlides/notesSlide31.xml" ContentType="application/vnd.openxmlformats-officedocument.presentationml.notesSlide+xml"/>
  <Override PartName="/ppt/tags/tag57.xml" ContentType="application/vnd.openxmlformats-officedocument.presentationml.tags+xml"/>
  <Override PartName="/ppt/notesSlides/notesSlide32.xml" ContentType="application/vnd.openxmlformats-officedocument.presentationml.notesSlide+xml"/>
  <Override PartName="/ppt/tags/tag58.xml" ContentType="application/vnd.openxmlformats-officedocument.presentationml.tags+xml"/>
  <Override PartName="/ppt/notesSlides/notesSlide33.xml" ContentType="application/vnd.openxmlformats-officedocument.presentationml.notesSlide+xml"/>
  <Override PartName="/ppt/tags/tag59.xml" ContentType="application/vnd.openxmlformats-officedocument.presentationml.tags+xml"/>
  <Override PartName="/ppt/notesSlides/notesSlide34.xml" ContentType="application/vnd.openxmlformats-officedocument.presentationml.notesSlide+xml"/>
  <Override PartName="/ppt/tags/tag60.xml" ContentType="application/vnd.openxmlformats-officedocument.presentationml.tags+xml"/>
  <Override PartName="/ppt/notesSlides/notesSlide35.xml" ContentType="application/vnd.openxmlformats-officedocument.presentationml.notesSlide+xml"/>
  <Override PartName="/ppt/tags/tag61.xml" ContentType="application/vnd.openxmlformats-officedocument.presentationml.tags+xml"/>
  <Override PartName="/ppt/notesSlides/notesSlide36.xml" ContentType="application/vnd.openxmlformats-officedocument.presentationml.notesSlide+xml"/>
  <Override PartName="/ppt/tags/tag62.xml" ContentType="application/vnd.openxmlformats-officedocument.presentationml.tags+xml"/>
  <Override PartName="/ppt/notesSlides/notesSlide37.xml" ContentType="application/vnd.openxmlformats-officedocument.presentationml.notesSlide+xml"/>
  <Override PartName="/ppt/tags/tag63.xml" ContentType="application/vnd.openxmlformats-officedocument.presentationml.tags+xml"/>
  <Override PartName="/ppt/notesSlides/notesSlide38.xml" ContentType="application/vnd.openxmlformats-officedocument.presentationml.notesSlide+xml"/>
  <Override PartName="/ppt/tags/tag64.xml" ContentType="application/vnd.openxmlformats-officedocument.presentationml.tags+xml"/>
  <Override PartName="/ppt/notesSlides/notesSlide39.xml" ContentType="application/vnd.openxmlformats-officedocument.presentationml.notesSlide+xml"/>
  <Override PartName="/ppt/tags/tag65.xml" ContentType="application/vnd.openxmlformats-officedocument.presentationml.tags+xml"/>
  <Override PartName="/ppt/notesSlides/notesSlide40.xml" ContentType="application/vnd.openxmlformats-officedocument.presentationml.notesSlide+xml"/>
  <Override PartName="/ppt/tags/tag66.xml" ContentType="application/vnd.openxmlformats-officedocument.presentationml.tags+xml"/>
  <Override PartName="/ppt/notesSlides/notesSlide41.xml" ContentType="application/vnd.openxmlformats-officedocument.presentationml.notesSlide+xml"/>
  <Override PartName="/ppt/tags/tag67.xml" ContentType="application/vnd.openxmlformats-officedocument.presentationml.tags+xml"/>
  <Override PartName="/ppt/notesSlides/notesSlide42.xml" ContentType="application/vnd.openxmlformats-officedocument.presentationml.notesSlide+xml"/>
  <Override PartName="/ppt/tags/tag68.xml" ContentType="application/vnd.openxmlformats-officedocument.presentationml.tags+xml"/>
  <Override PartName="/ppt/notesSlides/notesSlide43.xml" ContentType="application/vnd.openxmlformats-officedocument.presentationml.notesSlide+xml"/>
  <Override PartName="/ppt/tags/tag69.xml" ContentType="application/vnd.openxmlformats-officedocument.presentationml.tags+xml"/>
  <Override PartName="/ppt/notesSlides/notesSlide44.xml" ContentType="application/vnd.openxmlformats-officedocument.presentationml.notesSlide+xml"/>
  <Override PartName="/ppt/tags/tag70.xml" ContentType="application/vnd.openxmlformats-officedocument.presentationml.tags+xml"/>
  <Override PartName="/ppt/notesSlides/notesSlide45.xml" ContentType="application/vnd.openxmlformats-officedocument.presentationml.notesSlide+xml"/>
  <Override PartName="/ppt/tags/tag71.xml" ContentType="application/vnd.openxmlformats-officedocument.presentationml.tags+xml"/>
  <Override PartName="/ppt/notesSlides/notesSlide46.xml" ContentType="application/vnd.openxmlformats-officedocument.presentationml.notesSlide+xml"/>
  <Override PartName="/ppt/tags/tag72.xml" ContentType="application/vnd.openxmlformats-officedocument.presentationml.tags+xml"/>
  <Override PartName="/ppt/notesSlides/notesSlide47.xml" ContentType="application/vnd.openxmlformats-officedocument.presentationml.notesSlide+xml"/>
  <Override PartName="/ppt/tags/tag73.xml" ContentType="application/vnd.openxmlformats-officedocument.presentationml.tags+xml"/>
  <Override PartName="/ppt/notesSlides/notesSlide48.xml" ContentType="application/vnd.openxmlformats-officedocument.presentationml.notesSlide+xml"/>
  <Override PartName="/ppt/tags/tag74.xml" ContentType="application/vnd.openxmlformats-officedocument.presentationml.tags+xml"/>
  <Override PartName="/ppt/notesSlides/notesSlide49.xml" ContentType="application/vnd.openxmlformats-officedocument.presentationml.notesSlide+xml"/>
  <Override PartName="/ppt/tags/tag75.xml" ContentType="application/vnd.openxmlformats-officedocument.presentationml.tags+xml"/>
  <Override PartName="/ppt/notesSlides/notesSlide50.xml" ContentType="application/vnd.openxmlformats-officedocument.presentationml.notesSlide+xml"/>
  <Override PartName="/ppt/tags/tag76.xml" ContentType="application/vnd.openxmlformats-officedocument.presentationml.tags+xml"/>
  <Override PartName="/ppt/notesSlides/notesSlide51.xml" ContentType="application/vnd.openxmlformats-officedocument.presentationml.notesSlide+xml"/>
  <Override PartName="/ppt/tags/tag77.xml" ContentType="application/vnd.openxmlformats-officedocument.presentationml.tags+xml"/>
  <Override PartName="/ppt/notesSlides/notesSlide52.xml" ContentType="application/vnd.openxmlformats-officedocument.presentationml.notesSlide+xml"/>
  <Override PartName="/ppt/tags/tag78.xml" ContentType="application/vnd.openxmlformats-officedocument.presentationml.tags+xml"/>
  <Override PartName="/ppt/notesSlides/notesSlide53.xml" ContentType="application/vnd.openxmlformats-officedocument.presentationml.notesSlide+xml"/>
  <Override PartName="/ppt/tags/tag79.xml" ContentType="application/vnd.openxmlformats-officedocument.presentationml.tags+xml"/>
  <Override PartName="/ppt/notesSlides/notesSlide54.xml" ContentType="application/vnd.openxmlformats-officedocument.presentationml.notesSlide+xml"/>
  <Override PartName="/ppt/tags/tag80.xml" ContentType="application/vnd.openxmlformats-officedocument.presentationml.tags+xml"/>
  <Override PartName="/ppt/notesSlides/notesSlide55.xml" ContentType="application/vnd.openxmlformats-officedocument.presentationml.notesSlide+xml"/>
  <Override PartName="/ppt/tags/tag81.xml" ContentType="application/vnd.openxmlformats-officedocument.presentationml.tags+xml"/>
  <Override PartName="/ppt/notesSlides/notesSlide56.xml" ContentType="application/vnd.openxmlformats-officedocument.presentationml.notesSlide+xml"/>
  <Override PartName="/ppt/tags/tag82.xml" ContentType="application/vnd.openxmlformats-officedocument.presentationml.tags+xml"/>
  <Override PartName="/ppt/notesSlides/notesSlide57.xml" ContentType="application/vnd.openxmlformats-officedocument.presentationml.notesSlide+xml"/>
  <Override PartName="/ppt/tags/tag83.xml" ContentType="application/vnd.openxmlformats-officedocument.presentationml.tags+xml"/>
  <Override PartName="/ppt/notesSlides/notesSlide58.xml" ContentType="application/vnd.openxmlformats-officedocument.presentationml.notesSlide+xml"/>
  <Override PartName="/ppt/tags/tag84.xml" ContentType="application/vnd.openxmlformats-officedocument.presentationml.tags+xml"/>
  <Override PartName="/ppt/notesSlides/notesSlide59.xml" ContentType="application/vnd.openxmlformats-officedocument.presentationml.notesSlide+xml"/>
  <Override PartName="/ppt/tags/tag85.xml" ContentType="application/vnd.openxmlformats-officedocument.presentationml.tags+xml"/>
  <Override PartName="/ppt/notesSlides/notesSlide60.xml" ContentType="application/vnd.openxmlformats-officedocument.presentationml.notesSlide+xml"/>
  <Override PartName="/ppt/tags/tag86.xml" ContentType="application/vnd.openxmlformats-officedocument.presentationml.tags+xml"/>
  <Override PartName="/ppt/notesSlides/notesSlide61.xml" ContentType="application/vnd.openxmlformats-officedocument.presentationml.notesSlide+xml"/>
  <Override PartName="/ppt/tags/tag87.xml" ContentType="application/vnd.openxmlformats-officedocument.presentationml.tags+xml"/>
  <Override PartName="/ppt/notesSlides/notesSlide62.xml" ContentType="application/vnd.openxmlformats-officedocument.presentationml.notesSlide+xml"/>
  <Override PartName="/ppt/tags/tag88.xml" ContentType="application/vnd.openxmlformats-officedocument.presentationml.tags+xml"/>
  <Override PartName="/ppt/notesSlides/notesSlide63.xml" ContentType="application/vnd.openxmlformats-officedocument.presentationml.notesSlide+xml"/>
  <Override PartName="/ppt/tags/tag89.xml" ContentType="application/vnd.openxmlformats-officedocument.presentationml.tags+xml"/>
  <Override PartName="/ppt/notesSlides/notesSlide64.xml" ContentType="application/vnd.openxmlformats-officedocument.presentationml.notesSlide+xml"/>
  <Override PartName="/ppt/tags/tag90.xml" ContentType="application/vnd.openxmlformats-officedocument.presentationml.tags+xml"/>
  <Override PartName="/ppt/notesSlides/notesSlide65.xml" ContentType="application/vnd.openxmlformats-officedocument.presentationml.notesSlide+xml"/>
  <Override PartName="/ppt/tags/tag91.xml" ContentType="application/vnd.openxmlformats-officedocument.presentationml.tags+xml"/>
  <Override PartName="/ppt/notesSlides/notesSlide66.xml" ContentType="application/vnd.openxmlformats-officedocument.presentationml.notesSlide+xml"/>
  <Override PartName="/ppt/tags/tag92.xml" ContentType="application/vnd.openxmlformats-officedocument.presentationml.tags+xml"/>
  <Override PartName="/ppt/notesSlides/notesSlide67.xml" ContentType="application/vnd.openxmlformats-officedocument.presentationml.notesSlide+xml"/>
  <Override PartName="/ppt/tags/tag93.xml" ContentType="application/vnd.openxmlformats-officedocument.presentationml.tags+xml"/>
  <Override PartName="/ppt/notesSlides/notesSlide68.xml" ContentType="application/vnd.openxmlformats-officedocument.presentationml.notesSlide+xml"/>
  <Override PartName="/ppt/tags/tag94.xml" ContentType="application/vnd.openxmlformats-officedocument.presentationml.tags+xml"/>
  <Override PartName="/ppt/notesSlides/notesSlide69.xml" ContentType="application/vnd.openxmlformats-officedocument.presentationml.notesSlide+xml"/>
  <Override PartName="/ppt/tags/tag95.xml" ContentType="application/vnd.openxmlformats-officedocument.presentationml.tags+xml"/>
  <Override PartName="/ppt/notesSlides/notesSlide70.xml" ContentType="application/vnd.openxmlformats-officedocument.presentationml.notesSlide+xml"/>
  <Override PartName="/ppt/tags/tag96.xml" ContentType="application/vnd.openxmlformats-officedocument.presentationml.tags+xml"/>
  <Override PartName="/ppt/notesSlides/notesSlide71.xml" ContentType="application/vnd.openxmlformats-officedocument.presentationml.notesSlide+xml"/>
  <Override PartName="/ppt/tags/tag97.xml" ContentType="application/vnd.openxmlformats-officedocument.presentationml.tags+xml"/>
  <Override PartName="/ppt/notesSlides/notesSlide72.xml" ContentType="application/vnd.openxmlformats-officedocument.presentationml.notesSlide+xml"/>
  <Override PartName="/ppt/tags/tag98.xml" ContentType="application/vnd.openxmlformats-officedocument.presentationml.tags+xml"/>
  <Override PartName="/ppt/notesSlides/notesSlide73.xml" ContentType="application/vnd.openxmlformats-officedocument.presentationml.notesSlide+xml"/>
  <Override PartName="/ppt/tags/tag99.xml" ContentType="application/vnd.openxmlformats-officedocument.presentationml.tags+xml"/>
  <Override PartName="/ppt/notesSlides/notesSlide74.xml" ContentType="application/vnd.openxmlformats-officedocument.presentationml.notesSlide+xml"/>
  <Override PartName="/ppt/tags/tag100.xml" ContentType="application/vnd.openxmlformats-officedocument.presentationml.tags+xml"/>
  <Override PartName="/ppt/notesSlides/notesSlide75.xml" ContentType="application/vnd.openxmlformats-officedocument.presentationml.notesSlide+xml"/>
  <Override PartName="/ppt/tags/tag101.xml" ContentType="application/vnd.openxmlformats-officedocument.presentationml.tags+xml"/>
  <Override PartName="/ppt/notesSlides/notesSlide76.xml" ContentType="application/vnd.openxmlformats-officedocument.presentationml.notesSlide+xml"/>
  <Override PartName="/ppt/tags/tag102.xml" ContentType="application/vnd.openxmlformats-officedocument.presentationml.tags+xml"/>
  <Override PartName="/ppt/notesSlides/notesSlide77.xml" ContentType="application/vnd.openxmlformats-officedocument.presentationml.notesSlide+xml"/>
  <Override PartName="/ppt/tags/tag103.xml" ContentType="application/vnd.openxmlformats-officedocument.presentationml.tags+xml"/>
  <Override PartName="/ppt/notesSlides/notesSlide78.xml" ContentType="application/vnd.openxmlformats-officedocument.presentationml.notesSlide+xml"/>
  <Override PartName="/ppt/tags/tag104.xml" ContentType="application/vnd.openxmlformats-officedocument.presentationml.tags+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1"/>
  </p:notesMasterIdLst>
  <p:handoutMasterIdLst>
    <p:handoutMasterId r:id="rId82"/>
  </p:handoutMasterIdLst>
  <p:sldIdLst>
    <p:sldId id="430" r:id="rId2"/>
    <p:sldId id="613" r:id="rId3"/>
    <p:sldId id="400" r:id="rId4"/>
    <p:sldId id="431" r:id="rId5"/>
    <p:sldId id="432" r:id="rId6"/>
    <p:sldId id="433" r:id="rId7"/>
    <p:sldId id="434" r:id="rId8"/>
    <p:sldId id="435" r:id="rId9"/>
    <p:sldId id="864" r:id="rId10"/>
    <p:sldId id="856" r:id="rId11"/>
    <p:sldId id="438" r:id="rId12"/>
    <p:sldId id="857" r:id="rId13"/>
    <p:sldId id="617" r:id="rId14"/>
    <p:sldId id="440" r:id="rId15"/>
    <p:sldId id="374" r:id="rId16"/>
    <p:sldId id="626" r:id="rId17"/>
    <p:sldId id="377" r:id="rId18"/>
    <p:sldId id="385" r:id="rId19"/>
    <p:sldId id="625" r:id="rId20"/>
    <p:sldId id="442" r:id="rId21"/>
    <p:sldId id="627" r:id="rId22"/>
    <p:sldId id="380" r:id="rId23"/>
    <p:sldId id="852" r:id="rId24"/>
    <p:sldId id="378" r:id="rId25"/>
    <p:sldId id="382" r:id="rId26"/>
    <p:sldId id="840" r:id="rId27"/>
    <p:sldId id="841" r:id="rId28"/>
    <p:sldId id="618" r:id="rId29"/>
    <p:sldId id="508" r:id="rId30"/>
    <p:sldId id="391" r:id="rId31"/>
    <p:sldId id="420" r:id="rId32"/>
    <p:sldId id="392" r:id="rId33"/>
    <p:sldId id="393" r:id="rId34"/>
    <p:sldId id="402" r:id="rId35"/>
    <p:sldId id="397" r:id="rId36"/>
    <p:sldId id="488" r:id="rId37"/>
    <p:sldId id="489" r:id="rId38"/>
    <p:sldId id="490" r:id="rId39"/>
    <p:sldId id="491" r:id="rId40"/>
    <p:sldId id="492" r:id="rId41"/>
    <p:sldId id="493" r:id="rId42"/>
    <p:sldId id="494" r:id="rId43"/>
    <p:sldId id="495" r:id="rId44"/>
    <p:sldId id="496" r:id="rId45"/>
    <p:sldId id="497" r:id="rId46"/>
    <p:sldId id="498" r:id="rId47"/>
    <p:sldId id="499" r:id="rId48"/>
    <p:sldId id="500" r:id="rId49"/>
    <p:sldId id="501" r:id="rId50"/>
    <p:sldId id="620" r:id="rId51"/>
    <p:sldId id="520" r:id="rId52"/>
    <p:sldId id="427" r:id="rId53"/>
    <p:sldId id="504" r:id="rId54"/>
    <p:sldId id="621" r:id="rId55"/>
    <p:sldId id="622" r:id="rId56"/>
    <p:sldId id="842" r:id="rId57"/>
    <p:sldId id="848" r:id="rId58"/>
    <p:sldId id="853" r:id="rId59"/>
    <p:sldId id="858" r:id="rId60"/>
    <p:sldId id="865" r:id="rId61"/>
    <p:sldId id="866" r:id="rId62"/>
    <p:sldId id="861" r:id="rId63"/>
    <p:sldId id="850" r:id="rId64"/>
    <p:sldId id="860" r:id="rId65"/>
    <p:sldId id="855" r:id="rId66"/>
    <p:sldId id="450" r:id="rId67"/>
    <p:sldId id="846" r:id="rId68"/>
    <p:sldId id="845" r:id="rId69"/>
    <p:sldId id="851" r:id="rId70"/>
    <p:sldId id="619" r:id="rId71"/>
    <p:sldId id="862" r:id="rId72"/>
    <p:sldId id="437" r:id="rId73"/>
    <p:sldId id="849" r:id="rId74"/>
    <p:sldId id="863" r:id="rId75"/>
    <p:sldId id="623" r:id="rId76"/>
    <p:sldId id="628" r:id="rId77"/>
    <p:sldId id="839" r:id="rId78"/>
    <p:sldId id="859" r:id="rId79"/>
    <p:sldId id="448" r:id="rId80"/>
  </p:sldIdLst>
  <p:sldSz cx="12192000" cy="6858000"/>
  <p:notesSz cx="7104063" cy="10234613"/>
  <p:custDataLst>
    <p:tags r:id="rId83"/>
  </p:custDataLst>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odule intro" id="{3CEBA81D-4A98-7644-BE2E-7E4FAAF208B0}">
          <p14:sldIdLst>
            <p14:sldId id="430"/>
            <p14:sldId id="613"/>
            <p14:sldId id="400"/>
          </p14:sldIdLst>
        </p14:section>
        <p14:section name="Section 1: AWS Shared Responsibility Model" id="{2100FFDF-B411-AE4D-B937-E9DE9362DC92}">
          <p14:sldIdLst>
            <p14:sldId id="431"/>
            <p14:sldId id="432"/>
            <p14:sldId id="433"/>
            <p14:sldId id="434"/>
            <p14:sldId id="435"/>
            <p14:sldId id="864"/>
          </p14:sldIdLst>
        </p14:section>
        <p14:section name="Activity: Shared responsibility model" id="{26A23A24-B6F1-494B-BC4F-A29E50CA2012}">
          <p14:sldIdLst>
            <p14:sldId id="856"/>
            <p14:sldId id="438"/>
            <p14:sldId id="857"/>
            <p14:sldId id="617"/>
          </p14:sldIdLst>
        </p14:section>
        <p14:section name="Section 2: IAM" id="{B5A50875-55F7-6943-8C7F-CA1A955423EF}">
          <p14:sldIdLst>
            <p14:sldId id="440"/>
            <p14:sldId id="374"/>
            <p14:sldId id="626"/>
            <p14:sldId id="377"/>
            <p14:sldId id="385"/>
            <p14:sldId id="625"/>
            <p14:sldId id="442"/>
            <p14:sldId id="627"/>
            <p14:sldId id="380"/>
            <p14:sldId id="852"/>
            <p14:sldId id="378"/>
            <p14:sldId id="382"/>
            <p14:sldId id="840"/>
            <p14:sldId id="841"/>
            <p14:sldId id="618"/>
          </p14:sldIdLst>
        </p14:section>
        <p14:section name="Demo: IAM" id="{092C6C31-7261-6C4B-A0AD-3EAC51C3524F}">
          <p14:sldIdLst>
            <p14:sldId id="508"/>
          </p14:sldIdLst>
        </p14:section>
        <p14:section name="Section 3: Securing a new AWS account" id="{BE6321CC-894B-EA41-93AD-79921DB14C08}">
          <p14:sldIdLst>
            <p14:sldId id="391"/>
            <p14:sldId id="420"/>
            <p14:sldId id="392"/>
            <p14:sldId id="393"/>
            <p14:sldId id="402"/>
            <p14:sldId id="397"/>
            <p14:sldId id="488"/>
            <p14:sldId id="489"/>
            <p14:sldId id="490"/>
            <p14:sldId id="491"/>
            <p14:sldId id="492"/>
            <p14:sldId id="493"/>
            <p14:sldId id="494"/>
            <p14:sldId id="495"/>
            <p14:sldId id="496"/>
            <p14:sldId id="497"/>
            <p14:sldId id="498"/>
            <p14:sldId id="499"/>
            <p14:sldId id="500"/>
            <p14:sldId id="501"/>
            <p14:sldId id="620"/>
          </p14:sldIdLst>
        </p14:section>
        <p14:section name="Lab 1: IAM" id="{872B8D2A-A833-5146-AE90-317748E5601C}">
          <p14:sldIdLst>
            <p14:sldId id="520"/>
            <p14:sldId id="427"/>
            <p14:sldId id="504"/>
            <p14:sldId id="621"/>
            <p14:sldId id="622"/>
          </p14:sldIdLst>
        </p14:section>
        <p14:section name="Section 4: AWS Organizations" id="{FFB531E8-4A87-8E40-9102-7C976B1CEE24}">
          <p14:sldIdLst>
            <p14:sldId id="842"/>
            <p14:sldId id="848"/>
            <p14:sldId id="853"/>
            <p14:sldId id="858"/>
            <p14:sldId id="865"/>
            <p14:sldId id="866"/>
          </p14:sldIdLst>
        </p14:section>
        <p14:section name="Section 5: Securing Data on AWS" id="{B392CE9E-ADFC-1541-BBDE-EA1F05750957}">
          <p14:sldIdLst>
            <p14:sldId id="861"/>
            <p14:sldId id="850"/>
            <p14:sldId id="860"/>
            <p14:sldId id="855"/>
          </p14:sldIdLst>
        </p14:section>
        <p14:section name="Section 6: Working to Ensure Compliance" id="{4D134222-4510-6F41-B3A8-EC0E640C538B}">
          <p14:sldIdLst>
            <p14:sldId id="450"/>
            <p14:sldId id="846"/>
            <p14:sldId id="845"/>
            <p14:sldId id="851"/>
            <p14:sldId id="619"/>
          </p14:sldIdLst>
        </p14:section>
        <p14:section name="Section 7: Additional security services and resources" id="{90450F5A-C968-0441-A0BF-8B58BEA26521}">
          <p14:sldIdLst>
            <p14:sldId id="862"/>
            <p14:sldId id="437"/>
            <p14:sldId id="849"/>
          </p14:sldIdLst>
        </p14:section>
        <p14:section name="Module wrap up" id="{A787AEC7-7D7E-5E49-8946-A38F97ACF0AE}">
          <p14:sldIdLst>
            <p14:sldId id="863"/>
            <p14:sldId id="623"/>
            <p14:sldId id="628"/>
            <p14:sldId id="839"/>
            <p14:sldId id="859"/>
            <p14:sldId id="44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shii, June" initials="YJ" lastIdx="57" clrIdx="0">
    <p:extLst>
      <p:ext uri="{19B8F6BF-5375-455C-9EA6-DF929625EA0E}">
        <p15:presenceInfo xmlns:p15="http://schemas.microsoft.com/office/powerpoint/2012/main" userId="S-1-5-21-1407069837-2091007605-538272213-300324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75E7"/>
    <a:srgbClr val="16966D"/>
    <a:srgbClr val="4E24A7"/>
    <a:srgbClr val="E817E4"/>
    <a:srgbClr val="FE5496"/>
    <a:srgbClr val="B3EB5B"/>
    <a:srgbClr val="FF9B29"/>
    <a:srgbClr val="535B63"/>
    <a:srgbClr val="31C1B3"/>
    <a:srgbClr val="222E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5987" autoAdjust="0"/>
    <p:restoredTop sz="88953" autoAdjust="0"/>
  </p:normalViewPr>
  <p:slideViewPr>
    <p:cSldViewPr snapToGrid="0" snapToObjects="1" showGuides="1">
      <p:cViewPr varScale="1">
        <p:scale>
          <a:sx n="66" d="100"/>
          <a:sy n="66" d="100"/>
        </p:scale>
        <p:origin x="258" y="78"/>
      </p:cViewPr>
      <p:guideLst>
        <p:guide orient="horz" pos="2160"/>
        <p:guide pos="3840"/>
      </p:guideLst>
    </p:cSldViewPr>
  </p:slideViewPr>
  <p:outlineViewPr>
    <p:cViewPr>
      <p:scale>
        <a:sx n="33" d="100"/>
        <a:sy n="33" d="100"/>
      </p:scale>
      <p:origin x="0" y="-39312"/>
    </p:cViewPr>
  </p:outlineViewPr>
  <p:notesTextViewPr>
    <p:cViewPr>
      <p:scale>
        <a:sx n="100" d="100"/>
        <a:sy n="100" d="100"/>
      </p:scale>
      <p:origin x="0" y="0"/>
    </p:cViewPr>
  </p:notesTextViewPr>
  <p:sorterViewPr>
    <p:cViewPr>
      <p:scale>
        <a:sx n="120" d="100"/>
        <a:sy n="120" d="100"/>
      </p:scale>
      <p:origin x="0" y="0"/>
    </p:cViewPr>
  </p:sorterViewPr>
  <p:notesViewPr>
    <p:cSldViewPr snapToGrid="0" snapToObjects="1" showGuides="1">
      <p:cViewPr varScale="1">
        <p:scale>
          <a:sx n="61" d="100"/>
          <a:sy n="61" d="100"/>
        </p:scale>
        <p:origin x="2424" y="90"/>
      </p:cViewPr>
      <p:guideLst>
        <p:guide orient="horz" pos="3224"/>
        <p:guide pos="223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commentAuthors" Target="commentAuthor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gs" Target="tags/tag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A624B0-90F9-634D-B088-BAF914AB736D}"/>
              </a:ext>
            </a:extLst>
          </p:cNvPr>
          <p:cNvSpPr>
            <a:spLocks noGrp="1"/>
          </p:cNvSpPr>
          <p:nvPr>
            <p:ph type="hdr" sz="quarter"/>
          </p:nvPr>
        </p:nvSpPr>
        <p:spPr>
          <a:xfrm>
            <a:off x="1" y="1"/>
            <a:ext cx="3078427" cy="513508"/>
          </a:xfrm>
          <a:prstGeom prst="rect">
            <a:avLst/>
          </a:prstGeom>
        </p:spPr>
        <p:txBody>
          <a:bodyPr vert="horz" lIns="99068" tIns="49534" rIns="99068" bIns="49534" rtlCol="0"/>
          <a:lstStyle>
            <a:lvl1pPr algn="l">
              <a:defRPr sz="1300"/>
            </a:lvl1pPr>
          </a:lstStyle>
          <a:p>
            <a:pPr rtl="0"/>
            <a:endParaRPr lang="en-US" dirty="0"/>
          </a:p>
        </p:txBody>
      </p:sp>
      <p:sp>
        <p:nvSpPr>
          <p:cNvPr id="3" name="Date Placeholder 2">
            <a:extLst>
              <a:ext uri="{FF2B5EF4-FFF2-40B4-BE49-F238E27FC236}">
                <a16:creationId xmlns:a16="http://schemas.microsoft.com/office/drawing/2014/main" id="{85550255-9A44-5141-A14B-0AFB2414ADFF}"/>
              </a:ext>
            </a:extLst>
          </p:cNvPr>
          <p:cNvSpPr>
            <a:spLocks noGrp="1"/>
          </p:cNvSpPr>
          <p:nvPr>
            <p:ph type="dt" sz="quarter" idx="1"/>
          </p:nvPr>
        </p:nvSpPr>
        <p:spPr>
          <a:xfrm>
            <a:off x="4023992" y="1"/>
            <a:ext cx="3078427" cy="513508"/>
          </a:xfrm>
          <a:prstGeom prst="rect">
            <a:avLst/>
          </a:prstGeom>
        </p:spPr>
        <p:txBody>
          <a:bodyPr vert="horz" lIns="99068" tIns="49534" rIns="99068" bIns="49534" rtlCol="0"/>
          <a:lstStyle>
            <a:lvl1pPr algn="r">
              <a:defRPr sz="1300"/>
            </a:lvl1pPr>
          </a:lstStyle>
          <a:p>
            <a:pPr rtl="0"/>
            <a:r>
              <a:rPr lang="en-US"/>
              <a:t>1/16/2020</a:t>
            </a:r>
            <a:endParaRPr lang="en-US" dirty="0"/>
          </a:p>
        </p:txBody>
      </p:sp>
      <p:sp>
        <p:nvSpPr>
          <p:cNvPr id="4" name="Footer Placeholder 3">
            <a:extLst>
              <a:ext uri="{FF2B5EF4-FFF2-40B4-BE49-F238E27FC236}">
                <a16:creationId xmlns:a16="http://schemas.microsoft.com/office/drawing/2014/main" id="{D3CB1F18-ED24-9E49-9F0B-B6FD6B22F875}"/>
              </a:ext>
            </a:extLst>
          </p:cNvPr>
          <p:cNvSpPr>
            <a:spLocks noGrp="1"/>
          </p:cNvSpPr>
          <p:nvPr>
            <p:ph type="ftr" sz="quarter" idx="2"/>
          </p:nvPr>
        </p:nvSpPr>
        <p:spPr>
          <a:xfrm>
            <a:off x="1" y="9721107"/>
            <a:ext cx="3078427" cy="513507"/>
          </a:xfrm>
          <a:prstGeom prst="rect">
            <a:avLst/>
          </a:prstGeom>
        </p:spPr>
        <p:txBody>
          <a:bodyPr vert="horz" lIns="99068" tIns="49534" rIns="99068" bIns="49534" rtlCol="0" anchor="b"/>
          <a:lstStyle>
            <a:lvl1pPr algn="l">
              <a:defRPr sz="1300"/>
            </a:lvl1pPr>
          </a:lstStyle>
          <a:p>
            <a:pPr rtl="0"/>
            <a:endParaRPr lang="en-US" dirty="0"/>
          </a:p>
        </p:txBody>
      </p:sp>
    </p:spTree>
    <p:extLst>
      <p:ext uri="{BB962C8B-B14F-4D97-AF65-F5344CB8AC3E}">
        <p14:creationId xmlns:p14="http://schemas.microsoft.com/office/powerpoint/2010/main" val="2459080753"/>
      </p:ext>
    </p:extLst>
  </p:cSld>
  <p:clrMap bg1="lt1" tx1="dk1" bg2="lt2" tx2="dk2" accent1="accent1" accent2="accent2" accent3="accent3" accent4="accent4" accent5="accent5" accent6="accent6" hlink="hlink" folHlink="folHlink"/>
  <p:hf sldNum="0" hdr="0" ftr="0" dt="0"/>
</p:handoutMaster>
</file>

<file path=ppt/media/hdphoto1.wdp>
</file>

<file path=ppt/media/image1.jp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jpeg>
</file>

<file path=ppt/media/image109.jpeg>
</file>

<file path=ppt/media/image11.png>
</file>

<file path=ppt/media/image110.png>
</file>

<file path=ppt/media/image111.tiff>
</file>

<file path=ppt/media/image112.png>
</file>

<file path=ppt/media/image113.svg>
</file>

<file path=ppt/media/image114.png>
</file>

<file path=ppt/media/image115.svg>
</file>

<file path=ppt/media/image116.png>
</file>

<file path=ppt/media/image117.svg>
</file>

<file path=ppt/media/image118.png>
</file>

<file path=ppt/media/image119.svg>
</file>

<file path=ppt/media/image12.svg>
</file>

<file path=ppt/media/image120.png>
</file>

<file path=ppt/media/image121.svg>
</file>

<file path=ppt/media/image122.png>
</file>

<file path=ppt/media/image123.svg>
</file>

<file path=ppt/media/image124.png>
</file>

<file path=ppt/media/image125.svg>
</file>

<file path=ppt/media/image126.png>
</file>

<file path=ppt/media/image127.svg>
</file>

<file path=ppt/media/image128.png>
</file>

<file path=ppt/media/image129.svg>
</file>

<file path=ppt/media/image13.png>
</file>

<file path=ppt/media/image130.png>
</file>

<file path=ppt/media/image131.svg>
</file>

<file path=ppt/media/image132.png>
</file>

<file path=ppt/media/image133.svg>
</file>

<file path=ppt/media/image134.png>
</file>

<file path=ppt/media/image135.svg>
</file>

<file path=ppt/media/image136.png>
</file>

<file path=ppt/media/image137.png>
</file>

<file path=ppt/media/image138.png>
</file>

<file path=ppt/media/image139.png>
</file>

<file path=ppt/media/image14.svg>
</file>

<file path=ppt/media/image140.svg>
</file>

<file path=ppt/media/image141.tiff>
</file>

<file path=ppt/media/image142.png>
</file>

<file path=ppt/media/image143.svg>
</file>

<file path=ppt/media/image144.png>
</file>

<file path=ppt/media/image145.svg>
</file>

<file path=ppt/media/image146.png>
</file>

<file path=ppt/media/image147.svg>
</file>

<file path=ppt/media/image148.png>
</file>

<file path=ppt/media/image149.svg>
</file>

<file path=ppt/media/image15.png>
</file>

<file path=ppt/media/image150.png>
</file>

<file path=ppt/media/image151.svg>
</file>

<file path=ppt/media/image152.tiff>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jp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g>
</file>

<file path=ppt/media/image60.png>
</file>

<file path=ppt/media/image61.svg>
</file>

<file path=ppt/media/image62.png>
</file>

<file path=ppt/media/image63.svg>
</file>

<file path=ppt/media/image64.jpe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png>
</file>

<file path=ppt/media/image75.svg>
</file>

<file path=ppt/media/image76.jpg>
</file>

<file path=ppt/media/image77.png>
</file>

<file path=ppt/media/image78.svg>
</file>

<file path=ppt/media/image79.png>
</file>

<file path=ppt/media/image8.png>
</file>

<file path=ppt/media/image80.svg>
</file>

<file path=ppt/media/image81.tiff>
</file>

<file path=ppt/media/image82.png>
</file>

<file path=ppt/media/image83.png>
</file>

<file path=ppt/media/image84.svg>
</file>

<file path=ppt/media/image85.png>
</file>

<file path=ppt/media/image86.svg>
</file>

<file path=ppt/media/image87.PNG>
</file>

<file path=ppt/media/image88.png>
</file>

<file path=ppt/media/image89.svg>
</file>

<file path=ppt/media/image9.png>
</file>

<file path=ppt/media/image90.png>
</file>

<file path=ppt/media/image91.svg>
</file>

<file path=ppt/media/image92.png>
</file>

<file path=ppt/media/image93.sv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78427" cy="513508"/>
          </a:xfrm>
          <a:prstGeom prst="rect">
            <a:avLst/>
          </a:prstGeom>
        </p:spPr>
        <p:txBody>
          <a:bodyPr vert="horz" lIns="99068" tIns="49534" rIns="99068" bIns="49534" rtlCol="0"/>
          <a:lstStyle>
            <a:lvl1pPr algn="l">
              <a:defRPr sz="1300"/>
            </a:lvl1pPr>
          </a:lstStyle>
          <a:p>
            <a:pPr rtl="0"/>
            <a:endParaRPr lang="en-US" dirty="0"/>
          </a:p>
        </p:txBody>
      </p:sp>
      <p:sp>
        <p:nvSpPr>
          <p:cNvPr id="3" name="Date Placeholder 2"/>
          <p:cNvSpPr>
            <a:spLocks noGrp="1"/>
          </p:cNvSpPr>
          <p:nvPr>
            <p:ph type="dt" idx="1"/>
          </p:nvPr>
        </p:nvSpPr>
        <p:spPr>
          <a:xfrm>
            <a:off x="4023992" y="1"/>
            <a:ext cx="3078427" cy="513508"/>
          </a:xfrm>
          <a:prstGeom prst="rect">
            <a:avLst/>
          </a:prstGeom>
        </p:spPr>
        <p:txBody>
          <a:bodyPr vert="horz" lIns="99068" tIns="49534" rIns="99068" bIns="49534" rtlCol="0"/>
          <a:lstStyle>
            <a:lvl1pPr algn="r">
              <a:defRPr sz="1300"/>
            </a:lvl1pPr>
          </a:lstStyle>
          <a:p>
            <a:pPr rtl="0"/>
            <a:r>
              <a:rPr lang="en-US"/>
              <a:t>1/16/2020</a:t>
            </a:r>
            <a:endParaRPr lang="en-US" dirty="0"/>
          </a:p>
        </p:txBody>
      </p:sp>
      <p:sp>
        <p:nvSpPr>
          <p:cNvPr id="4" name="Slide Image Placeholder 3"/>
          <p:cNvSpPr>
            <a:spLocks noGrp="1" noRot="1" noChangeAspect="1"/>
          </p:cNvSpPr>
          <p:nvPr>
            <p:ph type="sldImg" idx="2"/>
          </p:nvPr>
        </p:nvSpPr>
        <p:spPr>
          <a:xfrm>
            <a:off x="482600" y="1279525"/>
            <a:ext cx="6138863" cy="3454400"/>
          </a:xfrm>
          <a:prstGeom prst="rect">
            <a:avLst/>
          </a:prstGeom>
          <a:noFill/>
          <a:ln w="12700">
            <a:solidFill>
              <a:prstClr val="black"/>
            </a:solidFill>
          </a:ln>
        </p:spPr>
        <p:txBody>
          <a:bodyPr vert="horz" lIns="99068" tIns="49534" rIns="99068" bIns="49534" rtlCol="0" anchor="ctr"/>
          <a:lstStyle/>
          <a:p>
            <a:pPr rtl="0"/>
            <a:endParaRPr lang="en-US" dirty="0"/>
          </a:p>
        </p:txBody>
      </p:sp>
      <p:sp>
        <p:nvSpPr>
          <p:cNvPr id="5" name="Notes Placeholder 4"/>
          <p:cNvSpPr>
            <a:spLocks noGrp="1"/>
          </p:cNvSpPr>
          <p:nvPr>
            <p:ph type="body" sz="quarter" idx="3"/>
          </p:nvPr>
        </p:nvSpPr>
        <p:spPr>
          <a:xfrm>
            <a:off x="710407" y="4925408"/>
            <a:ext cx="5683250" cy="4029879"/>
          </a:xfrm>
          <a:prstGeom prst="rect">
            <a:avLst/>
          </a:prstGeom>
        </p:spPr>
        <p:txBody>
          <a:bodyPr vert="horz" lIns="99068" tIns="49534" rIns="99068" bIns="49534" rtlCol="0"/>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p>
        </p:txBody>
      </p:sp>
      <p:sp>
        <p:nvSpPr>
          <p:cNvPr id="6" name="Footer Placeholder 5"/>
          <p:cNvSpPr>
            <a:spLocks noGrp="1"/>
          </p:cNvSpPr>
          <p:nvPr>
            <p:ph type="ftr" sz="quarter" idx="4"/>
          </p:nvPr>
        </p:nvSpPr>
        <p:spPr>
          <a:xfrm>
            <a:off x="1" y="9721107"/>
            <a:ext cx="3078427" cy="513507"/>
          </a:xfrm>
          <a:prstGeom prst="rect">
            <a:avLst/>
          </a:prstGeom>
        </p:spPr>
        <p:txBody>
          <a:bodyPr vert="horz" lIns="99068" tIns="49534" rIns="99068" bIns="49534" rtlCol="0" anchor="b"/>
          <a:lstStyle>
            <a:lvl1pPr algn="l">
              <a:defRPr sz="1300"/>
            </a:lvl1pPr>
          </a:lstStyle>
          <a:p>
            <a:pPr rtl="0"/>
            <a:endParaRPr lang="en-US" dirty="0"/>
          </a:p>
        </p:txBody>
      </p:sp>
    </p:spTree>
    <p:extLst>
      <p:ext uri="{BB962C8B-B14F-4D97-AF65-F5344CB8AC3E}">
        <p14:creationId xmlns:p14="http://schemas.microsoft.com/office/powerpoint/2010/main" val="224710507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aws.amazon.com/whitepapers/latest/oracle-database-aws-best-practices/introduction.htm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ocs.aws.amazon.com/IAM/latest/UserGuide/access_policies_testing-policies.html"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ocs.aws.amazon.com/IAM/latest/UserGuide/id_roles_use_switch-role-ec2.html"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aws-tc-largeobjects.s3-us-west-2.amazonaws.com/ILT-TF-100-ACFNDS-20-EN/Module_4_IAM+v2.0.mp4"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ocs.aws.amazon.com/general/latest/gr/aws_tasks-that-require-root.html"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docs.aws.amazon.com/IAM/latest/UserGuide/getting-started_create-admin-group.html"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docs.aws.amazon.com/IAM/latest/UserGuide/id_credentials_mfa_configure-api-require.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docs.aws.amazon.com/awscloudtrail/latest/userguide/cloudtrail-aws-service-specific-topics.html"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s://docs.aws.amazon.com/awscloudtrail/latest/userguide/cloudtrail-create-a-trail-using-the-console-first-time.html" TargetMode="Externa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docs.aws.amazon.com/awsaccountbilling/latest/aboutv2/billing-reports-gettingstarted-turnonreports.html"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docs.aws.amazon.com/organizations/latest/userguide/orgs_manage_org_support-all-features.html"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docs.aws.amazon.com/IAM/latest/UserGuide/access_policies.html" TargetMode="External"/><Relationship Id="rId4" Type="http://schemas.openxmlformats.org/officeDocument/2006/relationships/hyperlink" Target="https://docs.aws.amazon.com/organizations/latest/userguide/orgs_manage_policies.html#enable_policies_on_root" TargetMode="Externa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aws.amazon.com/kms/features/"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8" Type="http://schemas.openxmlformats.org/officeDocument/2006/relationships/hyperlink" Target="https://aws.amazon.com/compliance/iso-27018-faqs/" TargetMode="External"/><Relationship Id="rId3" Type="http://schemas.openxmlformats.org/officeDocument/2006/relationships/hyperlink" Target="https://aws.amazon.com/compliance/hipaa-compliance/" TargetMode="External"/><Relationship Id="rId7" Type="http://schemas.openxmlformats.org/officeDocument/2006/relationships/hyperlink" Target="https://aws.amazon.com/compliance/iso-27017-faqs/" TargetMode="External"/><Relationship Id="rId2" Type="http://schemas.openxmlformats.org/officeDocument/2006/relationships/slide" Target="../slides/slide60.xml"/><Relationship Id="rId1" Type="http://schemas.openxmlformats.org/officeDocument/2006/relationships/notesMaster" Target="../notesMasters/notesMaster1.xml"/><Relationship Id="rId6" Type="http://schemas.openxmlformats.org/officeDocument/2006/relationships/hyperlink" Target="https://aws.amazon.com/compliance/iso-27001-faqs/" TargetMode="External"/><Relationship Id="rId5" Type="http://schemas.openxmlformats.org/officeDocument/2006/relationships/hyperlink" Target="https://aws.amazon.com/compliance/soc-faqs/" TargetMode="External"/><Relationship Id="rId4" Type="http://schemas.openxmlformats.org/officeDocument/2006/relationships/hyperlink" Target="https://aws.amazon.com/compliance/pci-dss-level-1-faqs/" TargetMode="External"/><Relationship Id="rId9" Type="http://schemas.openxmlformats.org/officeDocument/2006/relationships/hyperlink" Target="https://aws.amazon.com/compliance/iso-9001-faqs/" TargetMode="Externa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aws.amazon.com/documentation/waf/"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docs.aws.amazon.com/kms/latest/developerguide/service-integration.html" TargetMode="External"/><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s://docs.aws.amazon.com/whitepapers/latest/efs-encrypted-file-systems/encryption-of-data-in-transit.html"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aws.amazon.com/compliance/programs/" TargetMode="External"/><Relationship Id="rId2" Type="http://schemas.openxmlformats.org/officeDocument/2006/relationships/slide" Target="../slides/slide67.xml"/><Relationship Id="rId1" Type="http://schemas.openxmlformats.org/officeDocument/2006/relationships/notesMaster" Target="../notesMasters/notesMaster1.xml"/><Relationship Id="rId5" Type="http://schemas.openxmlformats.org/officeDocument/2006/relationships/hyperlink" Target="https://aws.amazon.com/compliance/gdpr-center/" TargetMode="External"/><Relationship Id="rId4" Type="http://schemas.openxmlformats.org/officeDocument/2006/relationships/hyperlink" Target="https://aws.amazon.com/compliance/services-in-scope/" TargetMode="Externa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3" Type="http://schemas.openxmlformats.org/officeDocument/2006/relationships/hyperlink" Target="https://docs.aws.amazon.com/artifact/latest/ug/managingagreements.html" TargetMode="External"/><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aws.amazon.com/servicecatalog" TargetMode="External"/><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3" Type="http://schemas.openxmlformats.org/officeDocument/2006/relationships/hyperlink" Target="https://aws.amazon.com/certification/certified-cloud-practitioner/" TargetMode="External"/><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8" Type="http://schemas.openxmlformats.org/officeDocument/2006/relationships/hyperlink" Target="https://d1.awsstatic.com/whitepapers/architecture/AWS-Security-Pillar.pdf" TargetMode="External"/><Relationship Id="rId3" Type="http://schemas.openxmlformats.org/officeDocument/2006/relationships/hyperlink" Target="https://aws.amazon.com/security/" TargetMode="External"/><Relationship Id="rId7" Type="http://schemas.openxmlformats.org/officeDocument/2006/relationships/hyperlink" Target="https://aws.amazon.com/security/penetration-testing/" TargetMode="External"/><Relationship Id="rId2" Type="http://schemas.openxmlformats.org/officeDocument/2006/relationships/slide" Target="../slides/slide78.xml"/><Relationship Id="rId1" Type="http://schemas.openxmlformats.org/officeDocument/2006/relationships/notesMaster" Target="../notesMasters/notesMaster1.xml"/><Relationship Id="rId6" Type="http://schemas.openxmlformats.org/officeDocument/2006/relationships/hyperlink" Target="https://aws.amazon.com/security/security-bulletins/" TargetMode="External"/><Relationship Id="rId5" Type="http://schemas.openxmlformats.org/officeDocument/2006/relationships/hyperlink" Target="https://aws.amazon.com/blogs/security/" TargetMode="External"/><Relationship Id="rId4" Type="http://schemas.openxmlformats.org/officeDocument/2006/relationships/hyperlink" Target="https://aws.amazon.com/security/security-resources/" TargetMode="External"/><Relationship Id="rId9" Type="http://schemas.openxmlformats.org/officeDocument/2006/relationships/hyperlink" Target="https://docs.aws.amazon.com/IAM/latest/UserGuide/best-practices.html" TargetMode="Externa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29879"/>
          </a:xfrm>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Bem-vindo ao Módulo 4: Segurança na Nuvem AWS.</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 segurança é a maior prioridade na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Web Services (AWS). A AWS oferece um ambiente de computação em nuvem escalável projetado para oferecer alta disponibilidade e confiabilidade, além de fornecer as ferramentas que permitem executar uma grande variedade de aplicativos. Ajudar a proteger a confidencialidade, a integridade e a disponibilidade de seus sistemas e dados é essencial para a AWS, assim como manter a confiança e a convicção do cliente. Este módulo fornece uma introdução à abordagem da AWS à segurança, que inclui os controles no ambiente da AWS e alguns dos produtos e recursos da AWS que os clientes podem usar para cumprir os objetivos de segurança. </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36860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1279525"/>
            <a:ext cx="6138863" cy="3454400"/>
          </a:xfrm>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Nesta atividade com instrutor, serão apresentados dois cenários. Para cada um deles, serão feitas várias perguntas sobre quem tem a responsabilidade (a AWS ou o cliente) de garantir a segurança do item em questão. O instrutor direcionará a turma em um debate sobre cada pergunta e revelará as respostas corretas, uma de cada vez.</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75179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1279525"/>
            <a:ext cx="6138863" cy="3454400"/>
          </a:xfrm>
        </p:spPr>
      </p:sp>
      <p:sp>
        <p:nvSpPr>
          <p:cNvPr id="3" name="Notes Placeholder 2"/>
          <p:cNvSpPr>
            <a:spLocks noGrp="1"/>
          </p:cNvSpPr>
          <p:nvPr>
            <p:ph type="body" idx="1"/>
          </p:nvPr>
        </p:nvSpPr>
        <p:spPr>
          <a:xfrm>
            <a:off x="710407" y="4922849"/>
            <a:ext cx="5683250" cy="371585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Considere o caso em que um cliente usa os serviços e recursos da AWS que são mostrados aqui. Quem é responsável pela manutenção da segurança? A AWS ou o cliente?</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O cliente usa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Simple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Storage</a:t>
            </a:r>
            <a:r>
              <a:rPr lang="pt-BR" dirty="0">
                <a:latin typeface="Amazon Ember" panose="020B0603020204020204" pitchFamily="34" charset="0"/>
                <a:ea typeface="Amazon Ember" panose="020B0603020204020204" pitchFamily="34" charset="0"/>
                <a:cs typeface="Amazon Ember" panose="020B0603020204020204" pitchFamily="34" charset="0"/>
              </a:rPr>
              <a:t> Service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para armazenar dados. O cliente configurou uma virtual </a:t>
            </a:r>
            <a:r>
              <a:rPr lang="pt-BR" dirty="0" err="1">
                <a:latin typeface="Amazon Ember" panose="020B0603020204020204" pitchFamily="34" charset="0"/>
                <a:ea typeface="Amazon Ember" panose="020B0603020204020204" pitchFamily="34" charset="0"/>
                <a:cs typeface="Amazon Ember" panose="020B0603020204020204" pitchFamily="34" charset="0"/>
              </a:rPr>
              <a:t>private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(VPC) com 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Virtual Private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VPC). A instância do EC2 e a instância de banco de dados Oracle que ele criou são executadas na VPC.</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Neste exemplo, o cliente deve gerenciar o sistema operacional (SO) convidado que é executado na instância do </a:t>
            </a:r>
            <a:r>
              <a:rPr lang="pt-BR" b="1" dirty="0">
                <a:latin typeface="Amazon Ember" panose="020B0603020204020204" pitchFamily="34" charset="0"/>
                <a:ea typeface="Amazon Ember" panose="020B0603020204020204" pitchFamily="34" charset="0"/>
                <a:cs typeface="Amazon Ember" panose="020B0603020204020204" pitchFamily="34" charset="0"/>
              </a:rPr>
              <a:t>EC2</a:t>
            </a:r>
            <a:r>
              <a:rPr lang="pt-BR" dirty="0">
                <a:latin typeface="Amazon Ember" panose="020B0603020204020204" pitchFamily="34" charset="0"/>
                <a:ea typeface="Amazon Ember" panose="020B0603020204020204" pitchFamily="34" charset="0"/>
                <a:cs typeface="Amazon Ember" panose="020B0603020204020204" pitchFamily="34" charset="0"/>
              </a:rPr>
              <a:t>. Com o passar do tempo, o sistema operacional convidado precisará ser atualizado e receber a aplicação de patches de segurança. Além disso, qualquer software de aplicativo ou utilitário que o cliente instalou na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também deve passar por manutenção. O cliente é responsável pela configuração do firewall da AWS (ou grupo de segurança) aplicado à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O cliente também é responsável pelas configurações da </a:t>
            </a:r>
            <a:r>
              <a:rPr lang="pt-BR" b="1" dirty="0">
                <a:latin typeface="Amazon Ember" panose="020B0603020204020204" pitchFamily="34" charset="0"/>
                <a:ea typeface="Amazon Ember" panose="020B0603020204020204" pitchFamily="34" charset="0"/>
                <a:cs typeface="Amazon Ember" panose="020B0603020204020204" pitchFamily="34" charset="0"/>
              </a:rPr>
              <a:t>VPC</a:t>
            </a:r>
            <a:r>
              <a:rPr lang="pt-BR" dirty="0">
                <a:latin typeface="Amazon Ember" panose="020B0603020204020204" pitchFamily="34" charset="0"/>
                <a:ea typeface="Amazon Ember" panose="020B0603020204020204" pitchFamily="34" charset="0"/>
                <a:cs typeface="Amazon Ember" panose="020B0603020204020204" pitchFamily="34" charset="0"/>
              </a:rPr>
              <a:t> que especificam as condições de rede nas quais a instância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é executada. Essas tarefas são as mesmas tarefas de segurança que uma equipe de TI executaria, não importa onde seus servidores estivessem localizados.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instância Oracle neste exemplo fornece um estudo de caso interessante em termos de responsabilidade da AWS ou do cliente. </a:t>
            </a:r>
            <a:r>
              <a:rPr lang="pt-BR" b="1" dirty="0">
                <a:latin typeface="Amazon Ember" panose="020B0603020204020204" pitchFamily="34" charset="0"/>
                <a:ea typeface="Amazon Ember" panose="020B0603020204020204" pitchFamily="34" charset="0"/>
                <a:cs typeface="Amazon Ember" panose="020B0603020204020204" pitchFamily="34" charset="0"/>
              </a:rPr>
              <a:t>Se o banco de dados for executado em uma instância do EC2</a:t>
            </a:r>
            <a:r>
              <a:rPr lang="pt-BR" dirty="0">
                <a:latin typeface="Amazon Ember" panose="020B0603020204020204" pitchFamily="34" charset="0"/>
                <a:ea typeface="Amazon Ember" panose="020B0603020204020204" pitchFamily="34" charset="0"/>
                <a:cs typeface="Amazon Ember" panose="020B0603020204020204" pitchFamily="34" charset="0"/>
              </a:rPr>
              <a:t>, será responsabilidade do cliente aplicar atualizações e patches de software da Oracle. No entanto, </a:t>
            </a:r>
            <a:r>
              <a:rPr lang="pt-BR" b="1" dirty="0">
                <a:latin typeface="Amazon Ember" panose="020B0603020204020204" pitchFamily="34" charset="0"/>
                <a:ea typeface="Amazon Ember" panose="020B0603020204020204" pitchFamily="34" charset="0"/>
                <a:cs typeface="Amazon Ember" panose="020B0603020204020204" pitchFamily="34" charset="0"/>
              </a:rPr>
              <a:t>se o banco de dados for executado como uma instância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RDS</a:t>
            </a:r>
            <a:r>
              <a:rPr lang="pt-BR" dirty="0">
                <a:latin typeface="Amazon Ember" panose="020B0603020204020204" pitchFamily="34" charset="0"/>
                <a:ea typeface="Amazon Ember" panose="020B0603020204020204" pitchFamily="34" charset="0"/>
                <a:cs typeface="Amazon Ember" panose="020B0603020204020204" pitchFamily="34" charset="0"/>
              </a:rPr>
              <a:t>, será responsabilidade da AWS aplicar atualizações e patches de software da Oracle. Como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RDS é uma oferta de banco de dados gerenciada, as tarefas demoradas de administração de banco de dados (que incluem provisionamento, backups, aplicação de patches de software, monitoramento e escalabilidade de hardware) são processadas pela AWS. Para saber mais,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Melhores práticas para a execução de bancos de dados Oracle na AWS</a:t>
            </a:r>
            <a:r>
              <a:rPr lang="pt-BR" dirty="0">
                <a:latin typeface="Amazon Ember" panose="020B0603020204020204" pitchFamily="34" charset="0"/>
                <a:ea typeface="Amazon Ember" panose="020B0603020204020204" pitchFamily="34" charset="0"/>
                <a:cs typeface="Amazon Ember" panose="020B0603020204020204" pitchFamily="34" charset="0"/>
              </a:rPr>
              <a:t> e veja os detalhes.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18010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1279525"/>
            <a:ext cx="6140450" cy="3454400"/>
          </a:xfrm>
        </p:spPr>
      </p:sp>
      <p:sp>
        <p:nvSpPr>
          <p:cNvPr id="3" name="Notes Placeholder 2"/>
          <p:cNvSpPr>
            <a:spLocks noGrp="1"/>
          </p:cNvSpPr>
          <p:nvPr>
            <p:ph type="body" idx="1"/>
          </p:nvPr>
        </p:nvSpPr>
        <p:spPr>
          <a:xfrm>
            <a:off x="710407" y="4925408"/>
            <a:ext cx="5683250" cy="402987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Agora, considere esse caso adicional em que um cliente usa os serviços e recursos da AWS que são mostrados aqui. Quem é responsável pela manutenção da segurança? A AWS ou o cliente?</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Um cliente usa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para armazenar dados. Ele configurou uma virtual </a:t>
            </a:r>
            <a:r>
              <a:rPr lang="pt-BR" dirty="0" err="1">
                <a:latin typeface="Amazon Ember" panose="020B0603020204020204" pitchFamily="34" charset="0"/>
                <a:ea typeface="Amazon Ember" panose="020B0603020204020204" pitchFamily="34" charset="0"/>
                <a:cs typeface="Amazon Ember" panose="020B0603020204020204" pitchFamily="34" charset="0"/>
              </a:rPr>
              <a:t>private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(VPC) com 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VPC e está executando um servidor Web em uma instância do EC2 na VPC. O cliente configurou um gateway da Internet como parte da VPC para que o servidor Web possa ser acessado com o uso do Console de Gerenciamento da AWS ou da Interface da Linha de Comando da AWS (CLI da AWS). Quando o cliente usa a CLI da AWS, a conexão requer o uso de chaves </a:t>
            </a:r>
            <a:r>
              <a:rPr lang="pt-BR" dirty="0" err="1">
                <a:latin typeface="Amazon Ember" panose="020B0603020204020204" pitchFamily="34" charset="0"/>
                <a:ea typeface="Amazon Ember" panose="020B0603020204020204" pitchFamily="34" charset="0"/>
                <a:cs typeface="Amazon Ember" panose="020B0603020204020204" pitchFamily="34" charset="0"/>
              </a:rPr>
              <a:t>Secure</a:t>
            </a:r>
            <a:r>
              <a:rPr lang="pt-BR" dirty="0">
                <a:latin typeface="Amazon Ember" panose="020B0603020204020204" pitchFamily="34" charset="0"/>
                <a:ea typeface="Amazon Ember" panose="020B0603020204020204" pitchFamily="34" charset="0"/>
                <a:cs typeface="Amazon Ember" panose="020B0603020204020204" pitchFamily="34" charset="0"/>
              </a:rPr>
              <a:t> Shell (SSH).</a:t>
            </a:r>
          </a:p>
        </p:txBody>
      </p:sp>
    </p:spTree>
    <p:extLst>
      <p:ext uri="{BB962C8B-B14F-4D97-AF65-F5344CB8AC3E}">
        <p14:creationId xmlns:p14="http://schemas.microsoft.com/office/powerpoint/2010/main" val="2839321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 AWS e o cliente compartilham responsabilidades de segurança – </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681090" lvl="1"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 AWS é responsável pela segurança </a:t>
            </a:r>
            <a:r>
              <a:rPr lang="pt-BR" b="1" dirty="0">
                <a:latin typeface="Amazon Ember" panose="020B0603020204020204" pitchFamily="34" charset="0"/>
                <a:ea typeface="Amazon Ember" panose="020B0603020204020204" pitchFamily="34" charset="0"/>
                <a:cs typeface="Amazon Ember" panose="020B0603020204020204" pitchFamily="34" charset="0"/>
              </a:rPr>
              <a:t>da</a:t>
            </a:r>
            <a:r>
              <a:rPr lang="pt-BR" dirty="0">
                <a:latin typeface="Amazon Ember" panose="020B0603020204020204" pitchFamily="34" charset="0"/>
                <a:ea typeface="Amazon Ember" panose="020B0603020204020204" pitchFamily="34" charset="0"/>
                <a:cs typeface="Amazon Ember" panose="020B0603020204020204" pitchFamily="34" charset="0"/>
              </a:rPr>
              <a:t> nuvem</a:t>
            </a:r>
          </a:p>
          <a:p>
            <a:pPr marL="681090" lvl="1"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cliente é responsável pela segurança </a:t>
            </a:r>
            <a:r>
              <a:rPr lang="pt-BR" b="1" dirty="0">
                <a:latin typeface="Amazon Ember" panose="020B0603020204020204" pitchFamily="34" charset="0"/>
                <a:ea typeface="Amazon Ember" panose="020B0603020204020204" pitchFamily="34" charset="0"/>
                <a:cs typeface="Amazon Ember" panose="020B0603020204020204" pitchFamily="34" charset="0"/>
              </a:rPr>
              <a:t>na</a:t>
            </a:r>
            <a:r>
              <a:rPr lang="pt-BR" dirty="0">
                <a:latin typeface="Amazon Ember" panose="020B0603020204020204" pitchFamily="34" charset="0"/>
                <a:ea typeface="Amazon Ember" panose="020B0603020204020204" pitchFamily="34" charset="0"/>
                <a:cs typeface="Amazon Ember" panose="020B0603020204020204" pitchFamily="34" charset="0"/>
              </a:rPr>
              <a:t> nuvem</a:t>
            </a:r>
          </a:p>
          <a:p>
            <a:pPr marL="681090" lvl="1"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 AWS é responsável por proteger a infraestrutura</a:t>
            </a:r>
            <a:r>
              <a:rPr lang="pt-BR" dirty="0">
                <a:latin typeface="Amazon Ember" panose="020B0603020204020204" pitchFamily="34" charset="0"/>
                <a:ea typeface="Amazon Ember" panose="020B0603020204020204" pitchFamily="34" charset="0"/>
                <a:cs typeface="Amazon Ember" panose="020B0603020204020204" pitchFamily="34" charset="0"/>
              </a:rPr>
              <a:t> que executa os serviços de nuvem AWS, incluindo hardware, software, redes e instalações</a:t>
            </a: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Para serviços categorizados como infraestrutura como serviço (</a:t>
            </a:r>
            <a:r>
              <a:rPr lang="pt-BR" dirty="0" err="1">
                <a:latin typeface="Amazon Ember" panose="020B0603020204020204" pitchFamily="34" charset="0"/>
                <a:ea typeface="Amazon Ember" panose="020B0603020204020204" pitchFamily="34" charset="0"/>
                <a:cs typeface="Amazon Ember" panose="020B0603020204020204" pitchFamily="34" charset="0"/>
              </a:rPr>
              <a:t>IaaS</a:t>
            </a:r>
            <a:r>
              <a:rPr lang="pt-BR" dirty="0">
                <a:latin typeface="Amazon Ember" panose="020B0603020204020204" pitchFamily="34" charset="0"/>
                <a:ea typeface="Amazon Ember" panose="020B0603020204020204" pitchFamily="34" charset="0"/>
                <a:cs typeface="Amazon Ember" panose="020B0603020204020204" pitchFamily="34" charset="0"/>
              </a:rPr>
              <a:t>), o </a:t>
            </a:r>
            <a:r>
              <a:rPr lang="pt-BR" b="1" dirty="0">
                <a:latin typeface="Amazon Ember" panose="020B0603020204020204" pitchFamily="34" charset="0"/>
                <a:ea typeface="Amazon Ember" panose="020B0603020204020204" pitchFamily="34" charset="0"/>
                <a:cs typeface="Amazon Ember" panose="020B0603020204020204" pitchFamily="34" charset="0"/>
              </a:rPr>
              <a:t>cliente é responsável por executar as tarefas necessárias de configuração e gerenciamento de segurança</a:t>
            </a:r>
          </a:p>
          <a:p>
            <a:pPr marL="681090" lvl="1"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Por exemplo, configurações do grupo de segurança, firewall e patches de segurança e atualizações de sistema operacional convidado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57718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2: AWS </a:t>
            </a:r>
            <a:r>
              <a:rPr lang="pt-BR" dirty="0" err="1">
                <a:latin typeface="Amazon Ember" panose="020B0603020204020204" pitchFamily="34" charset="0"/>
                <a:ea typeface="Amazon Ember" panose="020B0603020204020204" pitchFamily="34" charset="0"/>
                <a:cs typeface="Amazon Ember" panose="020B0603020204020204" pitchFamily="34" charset="0"/>
              </a:rPr>
              <a:t>Identity</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and</a:t>
            </a:r>
            <a:r>
              <a:rPr lang="pt-BR" dirty="0">
                <a:latin typeface="Amazon Ember" panose="020B0603020204020204" pitchFamily="34" charset="0"/>
                <a:ea typeface="Amazon Ember" panose="020B0603020204020204" pitchFamily="34" charset="0"/>
                <a:cs typeface="Amazon Ember" panose="020B0603020204020204" pitchFamily="34" charset="0"/>
              </a:rPr>
              <a:t> Access Management (ou IAM).</a:t>
            </a:r>
          </a:p>
        </p:txBody>
      </p:sp>
    </p:spTree>
    <p:extLst>
      <p:ext uri="{BB962C8B-B14F-4D97-AF65-F5344CB8AC3E}">
        <p14:creationId xmlns:p14="http://schemas.microsoft.com/office/powerpoint/2010/main" val="188693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Identity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and</a:t>
            </a:r>
            <a:r>
              <a:rPr lang="pt-BR" b="1" dirty="0">
                <a:latin typeface="Amazon Ember" panose="020B0603020204020204" pitchFamily="34" charset="0"/>
                <a:ea typeface="Amazon Ember" panose="020B0603020204020204" pitchFamily="34" charset="0"/>
                <a:cs typeface="Amazon Ember" panose="020B0603020204020204" pitchFamily="34" charset="0"/>
              </a:rPr>
              <a:t> Access Management (IAM)</a:t>
            </a:r>
            <a:r>
              <a:rPr lang="pt-BR" dirty="0">
                <a:latin typeface="Amazon Ember" panose="020B0603020204020204" pitchFamily="34" charset="0"/>
                <a:ea typeface="Amazon Ember" panose="020B0603020204020204" pitchFamily="34" charset="0"/>
                <a:cs typeface="Amazon Ember" panose="020B0603020204020204" pitchFamily="34" charset="0"/>
              </a:rPr>
              <a:t> permite controlar o acesso a serviços de computação, armazenamento, banco de dados e aplicativos na Nuvem AWS. O IAM pode ser usado para lidar com autenticação e para especificar e aplicar políticas de autorização para que você possa especificar quais usuários podem acessar quais serviços.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IAM é uma ferramenta que gerencia de maneira centralizada o acesso à execução, configuração, gerenciamento e encerramento de recursos em sua conta da AWS. Ele fornece controle granular sobre o acesso a recursos, incluindo a capacidade de especificar exatamente quais chamadas de </a:t>
            </a:r>
            <a:r>
              <a:rPr lang="pt-BR" b="1" dirty="0">
                <a:latin typeface="Amazon Ember" panose="020B0603020204020204" pitchFamily="34" charset="0"/>
                <a:ea typeface="Amazon Ember" panose="020B0603020204020204" pitchFamily="34" charset="0"/>
                <a:cs typeface="Amazon Ember" panose="020B0603020204020204" pitchFamily="34" charset="0"/>
              </a:rPr>
              <a:t>API </a:t>
            </a:r>
            <a:r>
              <a:rPr lang="pt-BR" dirty="0">
                <a:latin typeface="Amazon Ember" panose="020B0603020204020204" pitchFamily="34" charset="0"/>
                <a:ea typeface="Amazon Ember" panose="020B0603020204020204" pitchFamily="34" charset="0"/>
                <a:cs typeface="Amazon Ember" panose="020B0603020204020204" pitchFamily="34" charset="0"/>
              </a:rPr>
              <a:t>o usuário está autorizado a fazer para cada serviço. Independentemente de você usar o Console de Gerenciamento da AWS, a CLI da AWS ou os kits de desenvolvimento de software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da AWS, cada chamada para um serviço da AWS é uma chamada de API.</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Com o IAM, você pode gerenciar </a:t>
            </a:r>
            <a:r>
              <a:rPr lang="pt-BR" i="1" dirty="0">
                <a:latin typeface="Amazon Ember" panose="020B0603020204020204" pitchFamily="34" charset="0"/>
                <a:ea typeface="Amazon Ember" panose="020B0603020204020204" pitchFamily="34" charset="0"/>
                <a:cs typeface="Amazon Ember" panose="020B0603020204020204" pitchFamily="34" charset="0"/>
              </a:rPr>
              <a:t>quais</a:t>
            </a:r>
            <a:r>
              <a:rPr lang="pt-BR" dirty="0">
                <a:latin typeface="Amazon Ember" panose="020B0603020204020204" pitchFamily="34" charset="0"/>
                <a:ea typeface="Amazon Ember" panose="020B0603020204020204" pitchFamily="34" charset="0"/>
                <a:cs typeface="Amazon Ember" panose="020B0603020204020204" pitchFamily="34" charset="0"/>
              </a:rPr>
              <a:t> recursos podem ser acessados por </a:t>
            </a:r>
            <a:r>
              <a:rPr lang="pt-BR" i="1" dirty="0">
                <a:latin typeface="Amazon Ember" panose="020B0603020204020204" pitchFamily="34" charset="0"/>
                <a:ea typeface="Amazon Ember" panose="020B0603020204020204" pitchFamily="34" charset="0"/>
                <a:cs typeface="Amazon Ember" panose="020B0603020204020204" pitchFamily="34" charset="0"/>
              </a:rPr>
              <a:t>quem</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i="1" dirty="0">
                <a:latin typeface="Amazon Ember" panose="020B0603020204020204" pitchFamily="34" charset="0"/>
                <a:ea typeface="Amazon Ember" panose="020B0603020204020204" pitchFamily="34" charset="0"/>
                <a:cs typeface="Amazon Ember" panose="020B0603020204020204" pitchFamily="34" charset="0"/>
              </a:rPr>
              <a:t>como </a:t>
            </a:r>
            <a:r>
              <a:rPr lang="pt-BR" dirty="0">
                <a:latin typeface="Amazon Ember" panose="020B0603020204020204" pitchFamily="34" charset="0"/>
                <a:ea typeface="Amazon Ember" panose="020B0603020204020204" pitchFamily="34" charset="0"/>
                <a:cs typeface="Amazon Ember" panose="020B0603020204020204" pitchFamily="34" charset="0"/>
              </a:rPr>
              <a:t>esses recursos podem ser acessados. Você pode conceder permissões diferentes a pessoas distintas para recursos variados. Por exemplo, você pode permitir a alguns usuários acesso total ao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DynamoDB</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Redshift</a:t>
            </a:r>
            <a:r>
              <a:rPr lang="pt-BR" dirty="0">
                <a:latin typeface="Amazon Ember" panose="020B0603020204020204" pitchFamily="34" charset="0"/>
                <a:ea typeface="Amazon Ember" panose="020B0603020204020204" pitchFamily="34" charset="0"/>
                <a:cs typeface="Amazon Ember" panose="020B0603020204020204" pitchFamily="34" charset="0"/>
              </a:rPr>
              <a:t> e outros serviços da AWS. No entanto, para outros usuários, pode permitir acesso somente leitura a apenas alguns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do S3. Da mesma forma, pode conceder permissão a outros usuários para administrar apenas instâncias do EC2 específicas. Também é possível permitir que alguns usuários acessem apenas as informações de faturamento da conta, mas nada mais.</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O IAM é um recurso da sua conta da AWS que é oferecido gratuitamente.</a:t>
            </a:r>
          </a:p>
        </p:txBody>
      </p:sp>
    </p:spTree>
    <p:extLst>
      <p:ext uri="{BB962C8B-B14F-4D97-AF65-F5344CB8AC3E}">
        <p14:creationId xmlns:p14="http://schemas.microsoft.com/office/powerpoint/2010/main" val="28457127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Para entender como usar o IAM para proteger sua conta da AWS, é importante compreender o papel e a função de cada um dos quatro componentes do IAM.</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usuário do IAM </a:t>
            </a:r>
            <a:r>
              <a:rPr lang="pt-BR" dirty="0">
                <a:latin typeface="Amazon Ember" panose="020B0603020204020204" pitchFamily="34" charset="0"/>
                <a:ea typeface="Amazon Ember" panose="020B0603020204020204" pitchFamily="34" charset="0"/>
                <a:cs typeface="Amazon Ember" panose="020B0603020204020204" pitchFamily="34" charset="0"/>
              </a:rPr>
              <a:t>é uma pessoa ou aplicativo definido em uma conta da AWS e que deve fazer chamadas de API para produtos da AWS. Cada usuário deve ter um nome exclusivo (sem espaços no nome) na conta da AWS e um conjunto de credenciais de segurança que não seja compartilhado com outros usuários. Essas credenciais são diferentes das credenciais de segurança do usuário raiz da conta da AWS. Cada usuário é definido em uma única conta da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grupo do IAM </a:t>
            </a:r>
            <a:r>
              <a:rPr lang="pt-BR" dirty="0">
                <a:latin typeface="Amazon Ember" panose="020B0603020204020204" pitchFamily="34" charset="0"/>
                <a:ea typeface="Amazon Ember" panose="020B0603020204020204" pitchFamily="34" charset="0"/>
                <a:cs typeface="Amazon Ember" panose="020B0603020204020204" pitchFamily="34" charset="0"/>
              </a:rPr>
              <a:t>é um conjunto de usuários do IAM. Você pode usar grupos do IAM para simplificar a especificação e o gerenciamento de permissões para vários usuários.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política do IAM </a:t>
            </a:r>
            <a:r>
              <a:rPr lang="pt-BR" dirty="0">
                <a:latin typeface="Amazon Ember" panose="020B0603020204020204" pitchFamily="34" charset="0"/>
                <a:ea typeface="Amazon Ember" panose="020B0603020204020204" pitchFamily="34" charset="0"/>
                <a:cs typeface="Amazon Ember" panose="020B0603020204020204" pitchFamily="34" charset="0"/>
              </a:rPr>
              <a:t>é um documento que define permissões para determinar o que os usuários podem fazer na conta da AWS. Uma política normalmente concede acesso a recursos específicos e especifica o que o usuário pode fazer com esses recursos. As políticas também podem negar explicitamente o acesso.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função do IAM</a:t>
            </a:r>
            <a:r>
              <a:rPr lang="pt-BR" dirty="0">
                <a:latin typeface="Amazon Ember" panose="020B0603020204020204" pitchFamily="34" charset="0"/>
                <a:ea typeface="Amazon Ember" panose="020B0603020204020204" pitchFamily="34" charset="0"/>
                <a:cs typeface="Amazon Ember" panose="020B0603020204020204" pitchFamily="34" charset="0"/>
              </a:rPr>
              <a:t> é uma ferramenta para conceder acesso temporário a recursos específicos da AWS em uma conta da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26193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392964"/>
          </a:xfrm>
        </p:spPr>
        <p:txBody>
          <a:bodyPr rtlCol="0"/>
          <a:lstStyle/>
          <a:p>
            <a:pPr rtl="0"/>
            <a:r>
              <a:rPr lang="pt-BR" b="1" dirty="0">
                <a:latin typeface="Amazon Ember" panose="020B0603020204020204" pitchFamily="34" charset="0"/>
                <a:ea typeface="Amazon Ember" panose="020B0603020204020204" pitchFamily="34" charset="0"/>
                <a:cs typeface="Amazon Ember" panose="020B0603020204020204" pitchFamily="34" charset="0"/>
              </a:rPr>
              <a:t>Autenticação</a:t>
            </a:r>
            <a:r>
              <a:rPr lang="pt-BR" dirty="0">
                <a:latin typeface="Amazon Ember" panose="020B0603020204020204" pitchFamily="34" charset="0"/>
                <a:ea typeface="Amazon Ember" panose="020B0603020204020204" pitchFamily="34" charset="0"/>
                <a:cs typeface="Amazon Ember" panose="020B0603020204020204" pitchFamily="34" charset="0"/>
              </a:rPr>
              <a:t> é um conceito básico de segurança da computação: um usuário ou sistema deve primeiro comprovar a identidade. Considere como você se autentica quando vai para o aeroporto e quer passar pela segurança do aeroporto para poder pegar um voo. Nessa situação, você deve apresentar algum tipo de identificação ao oficial de segurança para comprovar sua identidade antes de entrar em uma área restrita. Um conceito semelhante se aplica para a obtenção de acesso aos recursos da AWS na nuvem.</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Ao definir um usuário do IAM, você seleciona o tipo de acesso que o usuário tem permissão para usar para acessar os recursos da AWS. Você pode atribuir dois tipos diferentes de acesso aos usuários: acesso programático e acesso ao Console de Gerenciamento da AWS. Também pode atribuir somente acesso programático, somente acesso ao console ou ambos.</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Se você conceder </a:t>
            </a:r>
            <a:r>
              <a:rPr lang="pt-BR" b="1" dirty="0">
                <a:latin typeface="Amazon Ember" panose="020B0603020204020204" pitchFamily="34" charset="0"/>
                <a:ea typeface="Amazon Ember" panose="020B0603020204020204" pitchFamily="34" charset="0"/>
                <a:cs typeface="Amazon Ember" panose="020B0603020204020204" pitchFamily="34" charset="0"/>
              </a:rPr>
              <a:t>acesso programático</a:t>
            </a:r>
            <a:r>
              <a:rPr lang="pt-BR" dirty="0">
                <a:latin typeface="Amazon Ember" panose="020B0603020204020204" pitchFamily="34" charset="0"/>
                <a:ea typeface="Amazon Ember" panose="020B0603020204020204" pitchFamily="34" charset="0"/>
                <a:cs typeface="Amazon Ember" panose="020B0603020204020204" pitchFamily="34" charset="0"/>
              </a:rPr>
              <a:t>, o usuário do IAM precisará apresentar um </a:t>
            </a:r>
            <a:r>
              <a:rPr lang="pt-BR" b="1" dirty="0">
                <a:latin typeface="Amazon Ember" panose="020B0603020204020204" pitchFamily="34" charset="0"/>
                <a:ea typeface="Amazon Ember" panose="020B0603020204020204" pitchFamily="34" charset="0"/>
                <a:cs typeface="Amazon Ember" panose="020B0603020204020204" pitchFamily="34" charset="0"/>
              </a:rPr>
              <a:t>ID de chave de acesso</a:t>
            </a:r>
            <a:r>
              <a:rPr lang="pt-BR" dirty="0">
                <a:latin typeface="Amazon Ember" panose="020B0603020204020204" pitchFamily="34" charset="0"/>
                <a:ea typeface="Amazon Ember" panose="020B0603020204020204" pitchFamily="34" charset="0"/>
                <a:cs typeface="Amazon Ember" panose="020B0603020204020204" pitchFamily="34" charset="0"/>
              </a:rPr>
              <a:t> e uma </a:t>
            </a:r>
            <a:r>
              <a:rPr lang="pt-BR" b="1" dirty="0">
                <a:latin typeface="Amazon Ember" panose="020B0603020204020204" pitchFamily="34" charset="0"/>
                <a:ea typeface="Amazon Ember" panose="020B0603020204020204" pitchFamily="34" charset="0"/>
                <a:cs typeface="Amazon Ember" panose="020B0603020204020204" pitchFamily="34" charset="0"/>
              </a:rPr>
              <a:t>chave de acesso secreta</a:t>
            </a:r>
            <a:r>
              <a:rPr lang="pt-BR" dirty="0">
                <a:latin typeface="Amazon Ember" panose="020B0603020204020204" pitchFamily="34" charset="0"/>
                <a:ea typeface="Amazon Ember" panose="020B0603020204020204" pitchFamily="34" charset="0"/>
                <a:cs typeface="Amazon Ember" panose="020B0603020204020204" pitchFamily="34" charset="0"/>
              </a:rPr>
              <a:t> ao fazer uma chamada de API da AWS usando a CLI da AWS, o SDK da AWS ou alguma outra ferramenta de desenvolvimento.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Se você conceder </a:t>
            </a:r>
            <a:r>
              <a:rPr lang="pt-BR" b="1" dirty="0">
                <a:latin typeface="Amazon Ember" panose="020B0603020204020204" pitchFamily="34" charset="0"/>
                <a:ea typeface="Amazon Ember" panose="020B0603020204020204" pitchFamily="34" charset="0"/>
                <a:cs typeface="Amazon Ember" panose="020B0603020204020204" pitchFamily="34" charset="0"/>
              </a:rPr>
              <a:t>acesso ao Console de Gerenciamento da AWS</a:t>
            </a:r>
            <a:r>
              <a:rPr lang="pt-BR" dirty="0">
                <a:latin typeface="Amazon Ember" panose="020B0603020204020204" pitchFamily="34" charset="0"/>
                <a:ea typeface="Amazon Ember" panose="020B0603020204020204" pitchFamily="34" charset="0"/>
                <a:cs typeface="Amazon Ember" panose="020B0603020204020204" pitchFamily="34" charset="0"/>
              </a:rPr>
              <a:t>, o usuário do IAM deverá preencher os campos que aparecem na janela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do navegador. O usuário deve fornecer o ID da conta com 12 dígitos ou o alias da conta correspondente. O usuário também deve inserir o nome de usuário e a senha do IAM. Se a </a:t>
            </a:r>
            <a:r>
              <a:rPr lang="pt-BR" b="1" dirty="0" err="1">
                <a:latin typeface="Amazon Ember" panose="020B0603020204020204" pitchFamily="34" charset="0"/>
                <a:ea typeface="Amazon Ember" panose="020B0603020204020204" pitchFamily="34" charset="0"/>
                <a:cs typeface="Amazon Ember" panose="020B0603020204020204" pitchFamily="34" charset="0"/>
              </a:rPr>
              <a:t>Multi-Factor</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Authentication</a:t>
            </a:r>
            <a:r>
              <a:rPr lang="pt-BR" b="1" dirty="0">
                <a:latin typeface="Amazon Ember" panose="020B0603020204020204" pitchFamily="34" charset="0"/>
                <a:ea typeface="Amazon Ember" panose="020B0603020204020204" pitchFamily="34" charset="0"/>
                <a:cs typeface="Amazon Ember" panose="020B0603020204020204" pitchFamily="34" charset="0"/>
              </a:rPr>
              <a:t> (MFA) </a:t>
            </a:r>
            <a:r>
              <a:rPr lang="pt-BR" dirty="0">
                <a:latin typeface="Amazon Ember" panose="020B0603020204020204" pitchFamily="34" charset="0"/>
                <a:ea typeface="Amazon Ember" panose="020B0603020204020204" pitchFamily="34" charset="0"/>
                <a:cs typeface="Amazon Ember" panose="020B0603020204020204" pitchFamily="34" charset="0"/>
              </a:rPr>
              <a:t>estiver habilitada para o usuário, ele também deverá fornecer um código de autenticação.</a:t>
            </a:r>
          </a:p>
        </p:txBody>
      </p:sp>
    </p:spTree>
    <p:extLst>
      <p:ext uri="{BB962C8B-B14F-4D97-AF65-F5344CB8AC3E}">
        <p14:creationId xmlns:p14="http://schemas.microsoft.com/office/powerpoint/2010/main" val="1547946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Os serviços e recursos da AWS podem ser acessados com o uso do Console de Gerenciamento da AWS, a CLI da AWS ou por meio de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APIs</a:t>
            </a:r>
            <a:r>
              <a:rPr lang="pt-BR" dirty="0">
                <a:latin typeface="Amazon Ember" panose="020B0603020204020204" pitchFamily="34" charset="0"/>
                <a:ea typeface="Amazon Ember" panose="020B0603020204020204" pitchFamily="34" charset="0"/>
                <a:cs typeface="Amazon Ember" panose="020B0603020204020204" pitchFamily="34" charset="0"/>
              </a:rPr>
              <a:t>. Para maior segurança, recomendamos habilitar a MFA.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Com a MFA, os usuários e os sistemas devem fornecer um </a:t>
            </a:r>
            <a:r>
              <a:rPr lang="pt-BR" b="1" dirty="0" err="1">
                <a:latin typeface="Amazon Ember" panose="020B0603020204020204" pitchFamily="34" charset="0"/>
                <a:ea typeface="Amazon Ember" panose="020B0603020204020204" pitchFamily="34" charset="0"/>
                <a:cs typeface="Amazon Ember" panose="020B0603020204020204" pitchFamily="34" charset="0"/>
              </a:rPr>
              <a:t>token</a:t>
            </a:r>
            <a:r>
              <a:rPr lang="pt-BR" b="1" dirty="0">
                <a:latin typeface="Amazon Ember" panose="020B0603020204020204" pitchFamily="34" charset="0"/>
                <a:ea typeface="Amazon Ember" panose="020B0603020204020204" pitchFamily="34" charset="0"/>
                <a:cs typeface="Amazon Ember" panose="020B0603020204020204" pitchFamily="34" charset="0"/>
              </a:rPr>
              <a:t> de MFA</a:t>
            </a:r>
            <a:r>
              <a:rPr lang="pt-BR" dirty="0">
                <a:latin typeface="Amazon Ember" panose="020B0603020204020204" pitchFamily="34" charset="0"/>
                <a:ea typeface="Amazon Ember" panose="020B0603020204020204" pitchFamily="34" charset="0"/>
                <a:cs typeface="Amazon Ember" panose="020B0603020204020204" pitchFamily="34" charset="0"/>
              </a:rPr>
              <a:t> (além das credenciais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regulares) para que possam acessar os serviços e recursos da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As opções para gerar o </a:t>
            </a:r>
            <a:r>
              <a:rPr lang="pt-BR" dirty="0" err="1">
                <a:latin typeface="Amazon Ember" panose="020B0603020204020204" pitchFamily="34" charset="0"/>
                <a:ea typeface="Amazon Ember" panose="020B0603020204020204" pitchFamily="34" charset="0"/>
                <a:cs typeface="Amazon Ember" panose="020B0603020204020204" pitchFamily="34" charset="0"/>
              </a:rPr>
              <a:t>token</a:t>
            </a:r>
            <a:r>
              <a:rPr lang="pt-BR" dirty="0">
                <a:latin typeface="Amazon Ember" panose="020B0603020204020204" pitchFamily="34" charset="0"/>
                <a:ea typeface="Amazon Ember" panose="020B0603020204020204" pitchFamily="34" charset="0"/>
                <a:cs typeface="Amazon Ember" panose="020B0603020204020204" pitchFamily="34" charset="0"/>
              </a:rPr>
              <a:t> de autenticação de MFA incluem </a:t>
            </a:r>
            <a:r>
              <a:rPr lang="pt-BR" b="1" dirty="0">
                <a:latin typeface="Amazon Ember" panose="020B0603020204020204" pitchFamily="34" charset="0"/>
                <a:ea typeface="Amazon Ember" panose="020B0603020204020204" pitchFamily="34" charset="0"/>
                <a:cs typeface="Amazon Ember" panose="020B0603020204020204" pitchFamily="34" charset="0"/>
              </a:rPr>
              <a:t>aplicativos compatíveis com MFA virtual</a:t>
            </a:r>
            <a:r>
              <a:rPr lang="pt-BR" dirty="0">
                <a:latin typeface="Amazon Ember" panose="020B0603020204020204" pitchFamily="34" charset="0"/>
                <a:ea typeface="Amazon Ember" panose="020B0603020204020204" pitchFamily="34" charset="0"/>
                <a:cs typeface="Amazon Ember" panose="020B0603020204020204" pitchFamily="34" charset="0"/>
              </a:rPr>
              <a:t> (como Google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Authenticator</a:t>
            </a:r>
            <a:r>
              <a:rPr lang="pt-BR" dirty="0">
                <a:latin typeface="Amazon Ember" panose="020B0603020204020204" pitchFamily="34" charset="0"/>
                <a:ea typeface="Amazon Ember" panose="020B0603020204020204" pitchFamily="34" charset="0"/>
                <a:cs typeface="Amazon Ember" panose="020B0603020204020204" pitchFamily="34" charset="0"/>
              </a:rPr>
              <a:t> ou </a:t>
            </a:r>
            <a:r>
              <a:rPr lang="pt-BR" dirty="0" err="1">
                <a:latin typeface="Amazon Ember" panose="020B0603020204020204" pitchFamily="34" charset="0"/>
                <a:ea typeface="Amazon Ember" panose="020B0603020204020204" pitchFamily="34" charset="0"/>
                <a:cs typeface="Amazon Ember" panose="020B0603020204020204" pitchFamily="34" charset="0"/>
              </a:rPr>
              <a:t>Authy</a:t>
            </a:r>
            <a:r>
              <a:rPr lang="pt-BR" dirty="0">
                <a:latin typeface="Amazon Ember" panose="020B0603020204020204" pitchFamily="34" charset="0"/>
                <a:ea typeface="Amazon Ember" panose="020B0603020204020204" pitchFamily="34" charset="0"/>
                <a:cs typeface="Amazon Ember" panose="020B0603020204020204" pitchFamily="34" charset="0"/>
              </a:rPr>
              <a:t> 2-Factor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Authentication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dispositivos de chave de segurança U2F</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b="1" dirty="0">
                <a:latin typeface="Amazon Ember" panose="020B0603020204020204" pitchFamily="34" charset="0"/>
                <a:ea typeface="Amazon Ember" panose="020B0603020204020204" pitchFamily="34" charset="0"/>
                <a:cs typeface="Amazon Ember" panose="020B0603020204020204" pitchFamily="34" charset="0"/>
              </a:rPr>
              <a:t>dispositivos MFA de hardware</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982097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495338">
              <a:spcAft>
                <a:spcPts val="650"/>
              </a:spcAft>
              <a:defRPr/>
            </a:pPr>
            <a:r>
              <a:rPr lang="pt-BR" b="1" dirty="0">
                <a:latin typeface="Amazon Ember" panose="020B0603020204020204" pitchFamily="34" charset="0"/>
                <a:ea typeface="Amazon Ember" panose="020B0603020204020204" pitchFamily="34" charset="0"/>
                <a:cs typeface="Amazon Ember" panose="020B0603020204020204" pitchFamily="34" charset="0"/>
              </a:rPr>
              <a:t>Autorização</a:t>
            </a:r>
            <a:r>
              <a:rPr lang="pt-BR" dirty="0">
                <a:latin typeface="Amazon Ember" panose="020B0603020204020204" pitchFamily="34" charset="0"/>
                <a:ea typeface="Amazon Ember" panose="020B0603020204020204" pitchFamily="34" charset="0"/>
                <a:cs typeface="Amazon Ember" panose="020B0603020204020204" pitchFamily="34" charset="0"/>
              </a:rPr>
              <a:t> é o processo de determinar quais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permissões</a:t>
            </a:r>
            <a:r>
              <a:rPr lang="pt-BR" dirty="0">
                <a:latin typeface="Amazon Ember" panose="020B0603020204020204" pitchFamily="34" charset="0"/>
                <a:ea typeface="Amazon Ember" panose="020B0603020204020204" pitchFamily="34" charset="0"/>
                <a:cs typeface="Amazon Ember" panose="020B0603020204020204" pitchFamily="34" charset="0"/>
              </a:rPr>
              <a:t> um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usuário, serviço ou aplicativo </a:t>
            </a:r>
            <a:r>
              <a:rPr lang="pt-BR" dirty="0">
                <a:latin typeface="Amazon Ember" panose="020B0603020204020204" pitchFamily="34" charset="0"/>
                <a:ea typeface="Amazon Ember" panose="020B0603020204020204" pitchFamily="34" charset="0"/>
                <a:cs typeface="Amazon Ember" panose="020B0603020204020204" pitchFamily="34" charset="0"/>
              </a:rPr>
              <a:t>deve receber. Depois que um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usuário</a:t>
            </a:r>
            <a:r>
              <a:rPr lang="pt-BR" dirty="0">
                <a:latin typeface="Amazon Ember" panose="020B0603020204020204" pitchFamily="34" charset="0"/>
                <a:ea typeface="Amazon Ember" panose="020B0603020204020204" pitchFamily="34" charset="0"/>
                <a:cs typeface="Amazon Ember" panose="020B0603020204020204" pitchFamily="34" charset="0"/>
              </a:rPr>
              <a:t> for autenticado, ele deverá ser autorizado a acessar os serviços da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495338">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Por padrão, os usuários do IAM não têm permissões para acessar nenhum recurso ou dados em uma conta da AWS.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Em vez disso, você deve </a:t>
            </a:r>
            <a:r>
              <a:rPr lang="pt-BR" dirty="0">
                <a:latin typeface="Amazon Ember" panose="020B0603020204020204" pitchFamily="34" charset="0"/>
                <a:ea typeface="Amazon Ember" panose="020B0603020204020204" pitchFamily="34" charset="0"/>
                <a:cs typeface="Amazon Ember" panose="020B0603020204020204" pitchFamily="34" charset="0"/>
              </a:rPr>
              <a:t>conceder permissões explicitamente a um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usuário, grupo ou função </a:t>
            </a:r>
            <a:r>
              <a:rPr lang="pt-BR" dirty="0">
                <a:latin typeface="Amazon Ember" panose="020B0603020204020204" pitchFamily="34" charset="0"/>
                <a:ea typeface="Amazon Ember" panose="020B0603020204020204" pitchFamily="34" charset="0"/>
                <a:cs typeface="Amazon Ember" panose="020B0603020204020204" pitchFamily="34" charset="0"/>
              </a:rPr>
              <a:t>por meio da criação de uma </a:t>
            </a:r>
            <a:r>
              <a:rPr lang="pt-BR" i="1" dirty="0">
                <a:latin typeface="Amazon Ember" panose="020B0603020204020204" pitchFamily="34" charset="0"/>
                <a:ea typeface="Amazon Ember" panose="020B0603020204020204" pitchFamily="34" charset="0"/>
                <a:cs typeface="Amazon Ember" panose="020B0603020204020204" pitchFamily="34" charset="0"/>
              </a:rPr>
              <a:t>política</a:t>
            </a:r>
            <a:r>
              <a:rPr lang="pt-BR" dirty="0">
                <a:latin typeface="Amazon Ember" panose="020B0603020204020204" pitchFamily="34" charset="0"/>
                <a:ea typeface="Amazon Ember" panose="020B0603020204020204" pitchFamily="34" charset="0"/>
                <a:cs typeface="Amazon Ember" panose="020B0603020204020204" pitchFamily="34" charset="0"/>
              </a:rPr>
              <a:t>, que é um documento no formato </a:t>
            </a:r>
            <a:r>
              <a:rPr lang="pt-BR" sz="1100" dirty="0" err="1">
                <a:latin typeface="Amazon Ember" panose="020B0603020204020204" pitchFamily="34" charset="0"/>
                <a:ea typeface="Amazon Ember" panose="020B0603020204020204" pitchFamily="34" charset="0"/>
                <a:cs typeface="Amazon Ember" panose="020B0603020204020204" pitchFamily="34" charset="0"/>
              </a:rPr>
              <a:t>J</a:t>
            </a:r>
            <a:r>
              <a:rPr lang="pt-BR" dirty="0" err="1">
                <a:latin typeface="Amazon Ember" panose="020B0603020204020204" pitchFamily="34" charset="0"/>
                <a:ea typeface="Amazon Ember" panose="020B0603020204020204" pitchFamily="34" charset="0"/>
                <a:cs typeface="Amazon Ember" panose="020B0603020204020204" pitchFamily="34" charset="0"/>
              </a:rPr>
              <a:t>avaScript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Object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Notation</a:t>
            </a:r>
            <a:r>
              <a:rPr lang="pt-BR" dirty="0">
                <a:latin typeface="Amazon Ember" panose="020B0603020204020204" pitchFamily="34" charset="0"/>
                <a:ea typeface="Amazon Ember" panose="020B0603020204020204" pitchFamily="34" charset="0"/>
                <a:cs typeface="Amazon Ember" panose="020B0603020204020204" pitchFamily="34" charset="0"/>
              </a:rPr>
              <a:t> (JSON). Uma política lista permissões que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permitem</a:t>
            </a:r>
            <a:r>
              <a:rPr lang="pt-BR" dirty="0">
                <a:latin typeface="Amazon Ember" panose="020B0603020204020204" pitchFamily="34" charset="0"/>
                <a:ea typeface="Amazon Ember" panose="020B0603020204020204" pitchFamily="34" charset="0"/>
                <a:cs typeface="Amazon Ember" panose="020B0603020204020204" pitchFamily="34" charset="0"/>
              </a:rPr>
              <a:t> ou negam acesso a recursos na </a:t>
            </a:r>
            <a:r>
              <a:rPr lang="pt-BR"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conta</a:t>
            </a:r>
            <a:r>
              <a:rPr lang="pt-BR" dirty="0">
                <a:latin typeface="Amazon Ember" panose="020B0603020204020204" pitchFamily="34" charset="0"/>
                <a:ea typeface="Amazon Ember" panose="020B0603020204020204" pitchFamily="34" charset="0"/>
                <a:cs typeface="Amazon Ember" panose="020B0603020204020204" pitchFamily="34" charset="0"/>
              </a:rPr>
              <a:t> da AWS.</a:t>
            </a:r>
          </a:p>
          <a:p>
            <a:pPr defTabSz="495338">
              <a:spcAft>
                <a:spcPts val="650"/>
              </a:spcAf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495338">
              <a:spcAft>
                <a:spcPts val="650"/>
              </a:spcAf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317645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Este módulo abordará os seguintes tópicos: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Modelo de responsabilidade compartilhada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AWS </a:t>
            </a:r>
            <a:r>
              <a:rPr lang="pt-BR" dirty="0" err="1">
                <a:latin typeface="Amazon Ember" panose="020B0603020204020204" pitchFamily="34" charset="0"/>
                <a:ea typeface="Amazon Ember" panose="020B0603020204020204" pitchFamily="34" charset="0"/>
                <a:cs typeface="Amazon Ember" panose="020B0603020204020204" pitchFamily="34" charset="0"/>
              </a:rPr>
              <a:t>Identity</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and</a:t>
            </a:r>
            <a:r>
              <a:rPr lang="pt-BR" dirty="0">
                <a:latin typeface="Amazon Ember" panose="020B0603020204020204" pitchFamily="34" charset="0"/>
                <a:ea typeface="Amazon Ember" panose="020B0603020204020204" pitchFamily="34" charset="0"/>
                <a:cs typeface="Amazon Ember" panose="020B0603020204020204" pitchFamily="34" charset="0"/>
              </a:rPr>
              <a:t> Access Management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Proteção de novas contas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Proteção de contas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Proteção de dados na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Garantia da conformidade</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Serviços e recursos de segurança adicionais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 Seção 1 inclui uma </a:t>
            </a:r>
            <a:r>
              <a:rPr lang="pt-BR" b="1" dirty="0">
                <a:latin typeface="Amazon Ember" panose="020B0603020204020204" pitchFamily="34" charset="0"/>
                <a:ea typeface="Amazon Ember" panose="020B0603020204020204" pitchFamily="34" charset="0"/>
                <a:cs typeface="Amazon Ember" panose="020B0603020204020204" pitchFamily="34" charset="0"/>
              </a:rPr>
              <a:t>atividade</a:t>
            </a:r>
            <a:r>
              <a:rPr lang="pt-BR" dirty="0">
                <a:latin typeface="Amazon Ember" panose="020B0603020204020204" pitchFamily="34" charset="0"/>
                <a:ea typeface="Amazon Ember" panose="020B0603020204020204" pitchFamily="34" charset="0"/>
                <a:cs typeface="Amazon Ember" panose="020B0603020204020204" pitchFamily="34" charset="0"/>
              </a:rPr>
              <a:t> com instrutor no modelo de responsabilidade compartilhada da AWS.</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 Seção 2 inclui uma demonstração do </a:t>
            </a:r>
            <a:r>
              <a:rPr lang="pt-BR" b="1" dirty="0">
                <a:latin typeface="Amazon Ember" panose="020B0603020204020204" pitchFamily="34" charset="0"/>
                <a:ea typeface="Amazon Ember" panose="020B0603020204020204" pitchFamily="34" charset="0"/>
                <a:cs typeface="Amazon Ember" panose="020B0603020204020204" pitchFamily="34" charset="0"/>
              </a:rPr>
              <a:t> IAM</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gravada</a:t>
            </a:r>
            <a:r>
              <a:rPr lang="pt-BR" dirty="0">
                <a:latin typeface="Amazon Ember" panose="020B0603020204020204" pitchFamily="34" charset="0"/>
                <a:ea typeface="Amazon Ember" panose="020B0603020204020204" pitchFamily="34" charset="0"/>
                <a:cs typeface="Amazon Ember" panose="020B0603020204020204" pitchFamily="34" charset="0"/>
              </a:rPr>
              <a:t>, e o final dessa mesma seção inclui um</a:t>
            </a:r>
            <a:r>
              <a:rPr lang="pt-BR" b="1" dirty="0">
                <a:latin typeface="Amazon Ember" panose="020B0603020204020204" pitchFamily="34" charset="0"/>
                <a:ea typeface="Amazon Ember" panose="020B0603020204020204" pitchFamily="34" charset="0"/>
                <a:cs typeface="Amazon Ember" panose="020B0603020204020204" pitchFamily="34" charset="0"/>
              </a:rPr>
              <a:t> laboratório prático </a:t>
            </a:r>
            <a:r>
              <a:rPr lang="pt-BR" dirty="0">
                <a:latin typeface="Amazon Ember" panose="020B0603020204020204" pitchFamily="34" charset="0"/>
                <a:ea typeface="Amazon Ember" panose="020B0603020204020204" pitchFamily="34" charset="0"/>
                <a:cs typeface="Amazon Ember" panose="020B0603020204020204" pitchFamily="34" charset="0"/>
              </a:rPr>
              <a:t>para você praticar como configurar o IAM usando o Console de Gerenciamento da AWS.</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Por fim, você deverá concluir um </a:t>
            </a:r>
            <a:r>
              <a:rPr lang="pt-BR" b="1" dirty="0">
                <a:latin typeface="Amazon Ember" panose="020B0603020204020204" pitchFamily="34" charset="0"/>
                <a:ea typeface="Amazon Ember" panose="020B0603020204020204" pitchFamily="34" charset="0"/>
                <a:cs typeface="Amazon Ember" panose="020B0603020204020204" pitchFamily="34" charset="0"/>
              </a:rPr>
              <a:t>teste de conhecimento </a:t>
            </a:r>
            <a:r>
              <a:rPr lang="pt-BR" dirty="0">
                <a:latin typeface="Amazon Ember" panose="020B0603020204020204" pitchFamily="34" charset="0"/>
                <a:ea typeface="Amazon Ember" panose="020B0603020204020204" pitchFamily="34" charset="0"/>
                <a:cs typeface="Amazon Ember" panose="020B0603020204020204" pitchFamily="34" charset="0"/>
              </a:rPr>
              <a:t>para testar sua compreensão dos principais conceitos abordados neste módulo.</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401991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Para atribuir permissão a um usuário, grupo ou função, você deve criar uma</a:t>
            </a:r>
            <a:r>
              <a:rPr lang="pt-BR" b="1" dirty="0">
                <a:latin typeface="Amazon Ember" panose="020B0603020204020204" pitchFamily="34" charset="0"/>
                <a:ea typeface="Amazon Ember" panose="020B0603020204020204" pitchFamily="34" charset="0"/>
                <a:cs typeface="Amazon Ember" panose="020B0603020204020204" pitchFamily="34" charset="0"/>
              </a:rPr>
              <a:t> política do IAM</a:t>
            </a:r>
            <a:r>
              <a:rPr lang="pt-BR" dirty="0">
                <a:latin typeface="Amazon Ember" panose="020B0603020204020204" pitchFamily="34" charset="0"/>
                <a:ea typeface="Amazon Ember" panose="020B0603020204020204" pitchFamily="34" charset="0"/>
                <a:cs typeface="Amazon Ember" panose="020B0603020204020204" pitchFamily="34" charset="0"/>
              </a:rPr>
              <a:t> (ou encontrar uma política existente na conta). Não há permissões padrão. Todas as ações na conta são negadas ao usuário por padrão (</a:t>
            </a:r>
            <a:r>
              <a:rPr lang="pt-BR" i="1" dirty="0">
                <a:latin typeface="Amazon Ember" panose="020B0603020204020204" pitchFamily="34" charset="0"/>
                <a:ea typeface="Amazon Ember" panose="020B0603020204020204" pitchFamily="34" charset="0"/>
                <a:cs typeface="Amazon Ember" panose="020B0603020204020204" pitchFamily="34" charset="0"/>
              </a:rPr>
              <a:t>negação implícita</a:t>
            </a:r>
            <a:r>
              <a:rPr lang="pt-BR" dirty="0">
                <a:latin typeface="Amazon Ember" panose="020B0603020204020204" pitchFamily="34" charset="0"/>
                <a:ea typeface="Amazon Ember" panose="020B0603020204020204" pitchFamily="34" charset="0"/>
                <a:cs typeface="Amazon Ember" panose="020B0603020204020204" pitchFamily="34" charset="0"/>
              </a:rPr>
              <a:t>), a menos que elas sejam explicitamente permitidas. Qualquer ação que você não permita explicitamente é negada. Todas as ações que você negar explicitamente serão sempre negadas.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princípio do privilégio mínimo</a:t>
            </a:r>
            <a:r>
              <a:rPr lang="pt-BR" dirty="0">
                <a:latin typeface="Amazon Ember" panose="020B0603020204020204" pitchFamily="34" charset="0"/>
                <a:ea typeface="Amazon Ember" panose="020B0603020204020204" pitchFamily="34" charset="0"/>
                <a:cs typeface="Amazon Ember" panose="020B0603020204020204" pitchFamily="34" charset="0"/>
              </a:rPr>
              <a:t> é um conceito importante na segurança da computação. Ele consiste em conceder apenas os privilégios mínimos necessários para o usuário, de acordo com as necessidades de seus usuários. Ao criar políticas do IAM, é uma prática recomendada seguir essa orientação de segurança de concessão de </a:t>
            </a:r>
            <a:r>
              <a:rPr lang="pt-BR" i="1" dirty="0">
                <a:latin typeface="Amazon Ember" panose="020B0603020204020204" pitchFamily="34" charset="0"/>
                <a:ea typeface="Amazon Ember" panose="020B0603020204020204" pitchFamily="34" charset="0"/>
                <a:cs typeface="Amazon Ember" panose="020B0603020204020204" pitchFamily="34" charset="0"/>
              </a:rPr>
              <a:t>privilégio mínimo</a:t>
            </a:r>
            <a:r>
              <a:rPr lang="pt-BR" dirty="0">
                <a:latin typeface="Amazon Ember" panose="020B0603020204020204" pitchFamily="34" charset="0"/>
                <a:ea typeface="Amazon Ember" panose="020B0603020204020204" pitchFamily="34" charset="0"/>
                <a:cs typeface="Amazon Ember" panose="020B0603020204020204" pitchFamily="34" charset="0"/>
              </a:rPr>
              <a:t>. Determine o que os usuários precisam fazer e, em seguida, crie políticas para eles que permitam que eles executem </a:t>
            </a:r>
            <a:r>
              <a:rPr lang="pt-BR" i="1" dirty="0">
                <a:latin typeface="Amazon Ember" panose="020B0603020204020204" pitchFamily="34" charset="0"/>
                <a:ea typeface="Amazon Ember" panose="020B0603020204020204" pitchFamily="34" charset="0"/>
                <a:cs typeface="Amazon Ember" panose="020B0603020204020204" pitchFamily="34" charset="0"/>
              </a:rPr>
              <a:t>apenas</a:t>
            </a:r>
            <a:r>
              <a:rPr lang="pt-BR" dirty="0">
                <a:latin typeface="Amazon Ember" panose="020B0603020204020204" pitchFamily="34" charset="0"/>
                <a:ea typeface="Amazon Ember" panose="020B0603020204020204" pitchFamily="34" charset="0"/>
                <a:cs typeface="Amazon Ember" panose="020B0603020204020204" pitchFamily="34" charset="0"/>
              </a:rPr>
              <a:t> essas tarefas. Comece com um conjunto mínimo de permissões e conceda permissões adicionais conforme necessário. Isso é mais seguro do que começar com permissões muito amplas e depois tentar bloquear as permissões concedidas.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escopo das configurações de serviço do IAM é </a:t>
            </a:r>
            <a:r>
              <a:rPr lang="pt-BR" b="1" dirty="0">
                <a:latin typeface="Amazon Ember" panose="020B0603020204020204" pitchFamily="34" charset="0"/>
                <a:ea typeface="Amazon Ember" panose="020B0603020204020204" pitchFamily="34" charset="0"/>
                <a:cs typeface="Amazon Ember" panose="020B0603020204020204" pitchFamily="34" charset="0"/>
              </a:rPr>
              <a:t>global</a:t>
            </a:r>
            <a:r>
              <a:rPr lang="pt-BR" dirty="0">
                <a:latin typeface="Amazon Ember" panose="020B0603020204020204" pitchFamily="34" charset="0"/>
                <a:ea typeface="Amazon Ember" panose="020B0603020204020204" pitchFamily="34" charset="0"/>
                <a:cs typeface="Amazon Ember" panose="020B0603020204020204" pitchFamily="34" charset="0"/>
              </a:rPr>
              <a:t>. As configurações não são definidas no nível da região da AWS. As configurações do IAM se aplicam a todas as regiões da AWS.</a:t>
            </a:r>
          </a:p>
        </p:txBody>
      </p:sp>
    </p:spTree>
    <p:extLst>
      <p:ext uri="{BB962C8B-B14F-4D97-AF65-F5344CB8AC3E}">
        <p14:creationId xmlns:p14="http://schemas.microsoft.com/office/powerpoint/2010/main" val="18576937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146971"/>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Uma política do IAM é uma declaração formal de permissões que serão concedidas a uma entidade. As políticas podem ser anexadas a qualquer entidade do IAM. As entidades incluem usuários, grupos, funções ou recursos. Por exemplo, você pode anexar uma política aos recursos da AWS que bloquearão todas as solicitações que não vierem de um intervalo de endereços IP (Internet </a:t>
            </a:r>
            <a:r>
              <a:rPr lang="pt-BR" dirty="0" err="1">
                <a:latin typeface="Amazon Ember" panose="020B0603020204020204" pitchFamily="34" charset="0"/>
                <a:ea typeface="Amazon Ember" panose="020B0603020204020204" pitchFamily="34" charset="0"/>
                <a:cs typeface="Amazon Ember" panose="020B0603020204020204" pitchFamily="34" charset="0"/>
              </a:rPr>
              <a:t>Protocol</a:t>
            </a:r>
            <a:r>
              <a:rPr lang="pt-BR" dirty="0">
                <a:latin typeface="Amazon Ember" panose="020B0603020204020204" pitchFamily="34" charset="0"/>
                <a:ea typeface="Amazon Ember" panose="020B0603020204020204" pitchFamily="34" charset="0"/>
                <a:cs typeface="Amazon Ember" panose="020B0603020204020204" pitchFamily="34" charset="0"/>
              </a:rPr>
              <a:t>) aprovado. As políticas especificam quais ações são permitidas, em quais recursos permitir as ações e qual será o efeito quando o usuário solicitar acesso aos recursos.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ordem em que as políticas são avaliadas não tem efeito no resultado da avaliação. Todas as políticas são avaliadas, e o resultado é sempre que a solicitação é permitida ou negada. Quando há um conflito, a política mais restritiva se aplica.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Há dois tipos de políticas do IAM. As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baseadas em identidade </a:t>
            </a:r>
            <a:r>
              <a:rPr lang="pt-BR" dirty="0">
                <a:latin typeface="Amazon Ember" panose="020B0603020204020204" pitchFamily="34" charset="0"/>
                <a:ea typeface="Amazon Ember" panose="020B0603020204020204" pitchFamily="34" charset="0"/>
                <a:cs typeface="Amazon Ember" panose="020B0603020204020204" pitchFamily="34" charset="0"/>
              </a:rPr>
              <a:t>são políticas de permissões que você pode anexar a uma entidade principal (ou identidade), como um usuário, função ou grupo do IAM. Essas políticas controlam quais ações essa identidade pode realizar, em quais recursos e em que condições. As políticas baseadas em identidade podem ser categorizadas como:</a:t>
            </a: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Políticas gerenciadas: </a:t>
            </a:r>
            <a:r>
              <a:rPr lang="pt-BR" dirty="0">
                <a:latin typeface="Amazon Ember" panose="020B0603020204020204" pitchFamily="34" charset="0"/>
                <a:ea typeface="Amazon Ember" panose="020B0603020204020204" pitchFamily="34" charset="0"/>
                <a:cs typeface="Amazon Ember" panose="020B0603020204020204" pitchFamily="34" charset="0"/>
              </a:rPr>
              <a:t>políticas independentes baseadas em identidade que você pode anexar a vários usuários, grupos e funções em sua conta da AWS</a:t>
            </a: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Políticas em linha: </a:t>
            </a:r>
            <a:r>
              <a:rPr lang="pt-BR" dirty="0">
                <a:latin typeface="Amazon Ember" panose="020B0603020204020204" pitchFamily="34" charset="0"/>
                <a:ea typeface="Amazon Ember" panose="020B0603020204020204" pitchFamily="34" charset="0"/>
                <a:cs typeface="Amazon Ember" panose="020B0603020204020204" pitchFamily="34" charset="0"/>
              </a:rPr>
              <a:t>políticas que você cria e gerencia e que são incorporadas diretamente em um único usuário, grupo ou função.</a:t>
            </a: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baseadas em recursos </a:t>
            </a:r>
            <a:r>
              <a:rPr lang="pt-BR" dirty="0">
                <a:latin typeface="Amazon Ember" panose="020B0603020204020204" pitchFamily="34" charset="0"/>
                <a:ea typeface="Amazon Ember" panose="020B0603020204020204" pitchFamily="34" charset="0"/>
                <a:cs typeface="Amazon Ember" panose="020B0603020204020204" pitchFamily="34" charset="0"/>
              </a:rPr>
              <a:t>são documentos de política JSON que você anexa a um recurso, como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Essas políticas controlam quais ações uma entidade principal pode realizar nesse recurso e em que condições.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660878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Como mencionado anteriormente, os documentos de política do IAM são escritos em JSON.</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exemplo de política do IAM concede aos usuários acesso apenas aos seguintes recursos: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 tabela do </a:t>
            </a:r>
            <a:r>
              <a:rPr lang="pt-BR" dirty="0" err="1">
                <a:latin typeface="Amazon Ember" panose="020B0603020204020204" pitchFamily="34" charset="0"/>
                <a:ea typeface="Amazon Ember" panose="020B0603020204020204" pitchFamily="34" charset="0"/>
                <a:cs typeface="Amazon Ember" panose="020B0603020204020204" pitchFamily="34" charset="0"/>
              </a:rPr>
              <a:t>DynamoDB</a:t>
            </a:r>
            <a:r>
              <a:rPr lang="pt-BR" dirty="0">
                <a:latin typeface="Amazon Ember" panose="020B0603020204020204" pitchFamily="34" charset="0"/>
                <a:ea typeface="Amazon Ember" panose="020B0603020204020204" pitchFamily="34" charset="0"/>
                <a:cs typeface="Amazon Ember" panose="020B0603020204020204" pitchFamily="34" charset="0"/>
              </a:rPr>
              <a:t> cujo nome é representado por </a:t>
            </a:r>
            <a:r>
              <a:rPr lang="pt-BR" i="1" dirty="0" err="1">
                <a:latin typeface="Amazon Ember" panose="020B0603020204020204" pitchFamily="34" charset="0"/>
                <a:ea typeface="Amazon Ember" panose="020B0603020204020204" pitchFamily="34" charset="0"/>
                <a:cs typeface="Amazon Ember" panose="020B0603020204020204" pitchFamily="34" charset="0"/>
              </a:rPr>
              <a:t>table-name</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da conta da AWS, cujo nome é representado por </a:t>
            </a:r>
            <a:r>
              <a:rPr lang="pt-BR" i="1" dirty="0" err="1">
                <a:latin typeface="Amazon Ember" panose="020B0603020204020204" pitchFamily="34" charset="0"/>
                <a:ea typeface="Amazon Ember" panose="020B0603020204020204" pitchFamily="34" charset="0"/>
                <a:cs typeface="Amazon Ember" panose="020B0603020204020204" pitchFamily="34" charset="0"/>
              </a:rPr>
              <a:t>bucket-name</a:t>
            </a:r>
            <a:r>
              <a:rPr lang="pt-BR" dirty="0">
                <a:latin typeface="Amazon Ember" panose="020B0603020204020204" pitchFamily="34" charset="0"/>
                <a:ea typeface="Amazon Ember" panose="020B0603020204020204" pitchFamily="34" charset="0"/>
                <a:cs typeface="Amazon Ember" panose="020B0603020204020204" pitchFamily="34" charset="0"/>
              </a:rPr>
              <a:t>, e todos os objetos que ela contém.</a:t>
            </a: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política do IAM também inclui um elemento de negação explícita ("</a:t>
            </a:r>
            <a:r>
              <a:rPr lang="pt-BR" dirty="0" err="1">
                <a:latin typeface="Amazon Ember" panose="020B0603020204020204" pitchFamily="34" charset="0"/>
                <a:ea typeface="Amazon Ember" panose="020B0603020204020204" pitchFamily="34" charset="0"/>
                <a:cs typeface="Amazon Ember" panose="020B0603020204020204" pitchFamily="34" charset="0"/>
              </a:rPr>
              <a:t>Effect</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dirty="0" err="1">
                <a:latin typeface="Amazon Ember" panose="020B0603020204020204" pitchFamily="34" charset="0"/>
                <a:ea typeface="Amazon Ember" panose="020B0603020204020204" pitchFamily="34" charset="0"/>
                <a:cs typeface="Amazon Ember" panose="020B0603020204020204" pitchFamily="34" charset="0"/>
              </a:rPr>
              <a:t>Deny</a:t>
            </a:r>
            <a:r>
              <a:rPr lang="pt-BR" dirty="0">
                <a:latin typeface="Amazon Ember" panose="020B0603020204020204" pitchFamily="34" charset="0"/>
                <a:ea typeface="Amazon Ember" panose="020B0603020204020204" pitchFamily="34" charset="0"/>
                <a:cs typeface="Amazon Ember" panose="020B0603020204020204" pitchFamily="34" charset="0"/>
              </a:rPr>
              <a:t>"). O elemento </a:t>
            </a:r>
            <a:r>
              <a:rPr lang="pt-BR" b="1" dirty="0" err="1">
                <a:latin typeface="Amazon Ember" panose="020B0603020204020204" pitchFamily="34" charset="0"/>
                <a:ea typeface="Amazon Ember" panose="020B0603020204020204" pitchFamily="34" charset="0"/>
                <a:cs typeface="Amazon Ember" panose="020B0603020204020204" pitchFamily="34" charset="0"/>
              </a:rPr>
              <a:t>NotResource</a:t>
            </a:r>
            <a:r>
              <a:rPr lang="pt-BR" dirty="0">
                <a:latin typeface="Amazon Ember" panose="020B0603020204020204" pitchFamily="34" charset="0"/>
                <a:ea typeface="Amazon Ember" panose="020B0603020204020204" pitchFamily="34" charset="0"/>
                <a:cs typeface="Amazon Ember" panose="020B0603020204020204" pitchFamily="34" charset="0"/>
              </a:rPr>
              <a:t> ajuda a garantir que os usuários não possam usar nenhuma outra ação ou recurso do </a:t>
            </a:r>
            <a:r>
              <a:rPr lang="pt-BR" dirty="0" err="1">
                <a:latin typeface="Amazon Ember" panose="020B0603020204020204" pitchFamily="34" charset="0"/>
                <a:ea typeface="Amazon Ember" panose="020B0603020204020204" pitchFamily="34" charset="0"/>
                <a:cs typeface="Amazon Ember" panose="020B0603020204020204" pitchFamily="34" charset="0"/>
              </a:rPr>
              <a:t>DynamoDB</a:t>
            </a:r>
            <a:r>
              <a:rPr lang="pt-BR" dirty="0">
                <a:latin typeface="Amazon Ember" panose="020B0603020204020204" pitchFamily="34" charset="0"/>
                <a:ea typeface="Amazon Ember" panose="020B0603020204020204" pitchFamily="34" charset="0"/>
                <a:cs typeface="Amazon Ember" panose="020B0603020204020204" pitchFamily="34" charset="0"/>
              </a:rPr>
              <a:t> ou do S3, exceto os especificados na política, mesmo que as permissões tenham sido concedidas em outra política. Uma instrução de negação explícita tem precedência sobre uma instrução de permissão.</a:t>
            </a:r>
          </a:p>
        </p:txBody>
      </p:sp>
    </p:spTree>
    <p:extLst>
      <p:ext uri="{BB962C8B-B14F-4D97-AF65-F5344CB8AC3E}">
        <p14:creationId xmlns:p14="http://schemas.microsoft.com/office/powerpoint/2010/main" val="38109567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112278"/>
          </a:xfrm>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Embora as </a:t>
            </a:r>
            <a:r>
              <a:rPr lang="pt-BR" i="1" dirty="0">
                <a:latin typeface="Amazon Ember" panose="020B0603020204020204" pitchFamily="34" charset="0"/>
                <a:ea typeface="Amazon Ember" panose="020B0603020204020204" pitchFamily="34" charset="0"/>
                <a:cs typeface="Amazon Ember" panose="020B0603020204020204" pitchFamily="34" charset="0"/>
              </a:rPr>
              <a:t>políticas baseadas em identidade </a:t>
            </a:r>
            <a:r>
              <a:rPr lang="pt-BR" dirty="0">
                <a:latin typeface="Amazon Ember" panose="020B0603020204020204" pitchFamily="34" charset="0"/>
                <a:ea typeface="Amazon Ember" panose="020B0603020204020204" pitchFamily="34" charset="0"/>
                <a:cs typeface="Amazon Ember" panose="020B0603020204020204" pitchFamily="34" charset="0"/>
              </a:rPr>
              <a:t>estejam anexadas a um usuário, um grupo ou uma função, as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baseadas em recursos </a:t>
            </a:r>
            <a:r>
              <a:rPr lang="pt-BR" dirty="0">
                <a:latin typeface="Amazon Ember" panose="020B0603020204020204" pitchFamily="34" charset="0"/>
                <a:ea typeface="Amazon Ember" panose="020B0603020204020204" pitchFamily="34" charset="0"/>
                <a:cs typeface="Amazon Ember" panose="020B0603020204020204" pitchFamily="34" charset="0"/>
              </a:rPr>
              <a:t>são anexadas a um recurso, como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Essas políticas especificam quem pode acessar o recurso e quais ações podem ser executadas nele.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As políticas baseadas em recursos são definidas somente </a:t>
            </a:r>
            <a:r>
              <a:rPr lang="pt-BR" b="1" dirty="0">
                <a:latin typeface="Amazon Ember" panose="020B0603020204020204" pitchFamily="34" charset="0"/>
                <a:ea typeface="Amazon Ember" panose="020B0603020204020204" pitchFamily="34" charset="0"/>
                <a:cs typeface="Amazon Ember" panose="020B0603020204020204" pitchFamily="34" charset="0"/>
              </a:rPr>
              <a:t>em linha</a:t>
            </a:r>
            <a:r>
              <a:rPr lang="pt-BR" dirty="0">
                <a:latin typeface="Amazon Ember" panose="020B0603020204020204" pitchFamily="34" charset="0"/>
                <a:ea typeface="Amazon Ember" panose="020B0603020204020204" pitchFamily="34" charset="0"/>
                <a:cs typeface="Amazon Ember" panose="020B0603020204020204" pitchFamily="34" charset="0"/>
              </a:rPr>
              <a:t>, o que significa que você define a política no próprio recurso, em vez de criar um documento de política do IAM separado que você anexa. Por exemplo, para criar uma política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(um tipo de política baseada em recursos) em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navegue até 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clique na guia </a:t>
            </a:r>
            <a:r>
              <a:rPr lang="pt-BR" b="1" dirty="0" err="1">
                <a:latin typeface="Amazon Ember" panose="020B0603020204020204" pitchFamily="34" charset="0"/>
                <a:ea typeface="Amazon Ember" panose="020B0603020204020204" pitchFamily="34" charset="0"/>
                <a:cs typeface="Amazon Ember" panose="020B0603020204020204" pitchFamily="34" charset="0"/>
              </a:rPr>
              <a:t>Permissions</a:t>
            </a:r>
            <a:r>
              <a:rPr lang="pt-BR" b="1" dirty="0">
                <a:latin typeface="Amazon Ember" panose="020B0603020204020204" pitchFamily="34" charset="0"/>
                <a:ea typeface="Amazon Ember" panose="020B0603020204020204" pitchFamily="34" charset="0"/>
                <a:cs typeface="Amazon Ember" panose="020B0603020204020204" pitchFamily="34" charset="0"/>
              </a:rPr>
              <a:t> (Permissões)</a:t>
            </a:r>
            <a:r>
              <a:rPr lang="pt-BR" dirty="0">
                <a:latin typeface="Amazon Ember" panose="020B0603020204020204" pitchFamily="34" charset="0"/>
                <a:ea typeface="Amazon Ember" panose="020B0603020204020204" pitchFamily="34" charset="0"/>
                <a:cs typeface="Amazon Ember" panose="020B0603020204020204" pitchFamily="34" charset="0"/>
              </a:rPr>
              <a:t>, clique no botão </a:t>
            </a:r>
            <a:r>
              <a:rPr lang="pt-BR" b="1" dirty="0" err="1">
                <a:latin typeface="Amazon Ember" panose="020B0603020204020204" pitchFamily="34" charset="0"/>
                <a:ea typeface="Amazon Ember" panose="020B0603020204020204" pitchFamily="34" charset="0"/>
                <a:cs typeface="Amazon Ember" panose="020B0603020204020204" pitchFamily="34" charset="0"/>
              </a:rPr>
              <a:t>Bucket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Policy</a:t>
            </a:r>
            <a:r>
              <a:rPr lang="pt-BR" b="1" dirty="0">
                <a:latin typeface="Amazon Ember" panose="020B0603020204020204" pitchFamily="34" charset="0"/>
                <a:ea typeface="Amazon Ember" panose="020B0603020204020204" pitchFamily="34" charset="0"/>
                <a:cs typeface="Amazon Ember" panose="020B0603020204020204" pitchFamily="34" charset="0"/>
              </a:rPr>
              <a:t> (Política de </a:t>
            </a:r>
            <a:r>
              <a:rPr lang="pt-BR" b="1" dirty="0" err="1">
                <a:latin typeface="Amazon Ember" panose="020B0603020204020204" pitchFamily="34" charset="0"/>
                <a:ea typeface="Amazon Ember" panose="020B0603020204020204" pitchFamily="34" charset="0"/>
                <a:cs typeface="Amazon Ember" panose="020B0603020204020204" pitchFamily="34" charset="0"/>
              </a:rPr>
              <a:t>bucket</a:t>
            </a:r>
            <a:r>
              <a:rPr lang="pt-BR" b="1" dirty="0">
                <a:latin typeface="Amazon Ember" panose="020B0603020204020204" pitchFamily="34" charset="0"/>
                <a:ea typeface="Amazon Ember" panose="020B0603020204020204" pitchFamily="34" charset="0"/>
                <a:cs typeface="Amazon Ember" panose="020B0603020204020204" pitchFamily="34" charset="0"/>
              </a:rPr>
              <a:t>)</a:t>
            </a:r>
            <a:r>
              <a:rPr lang="pt-BR" dirty="0">
                <a:latin typeface="Amazon Ember" panose="020B0603020204020204" pitchFamily="34" charset="0"/>
                <a:ea typeface="Amazon Ember" panose="020B0603020204020204" pitchFamily="34" charset="0"/>
                <a:cs typeface="Amazon Ember" panose="020B0603020204020204" pitchFamily="34" charset="0"/>
              </a:rPr>
              <a:t> e defina o documento de política formatado em JSON. Uma lista de controle de acesso (ACL)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é outro exemplo de uma política baseada em recursos.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O diagrama mostra duas maneiras diferentes de conceder ao usuário </a:t>
            </a:r>
            <a:r>
              <a:rPr lang="pt-BR" i="1" dirty="0" err="1">
                <a:latin typeface="Amazon Ember" panose="020B0603020204020204" pitchFamily="34" charset="0"/>
                <a:ea typeface="Amazon Ember" panose="020B0603020204020204" pitchFamily="34" charset="0"/>
                <a:cs typeface="Amazon Ember" panose="020B0603020204020204" pitchFamily="34" charset="0"/>
              </a:rPr>
              <a:t>MaryMajor</a:t>
            </a:r>
            <a:r>
              <a:rPr lang="pt-BR" dirty="0">
                <a:latin typeface="Amazon Ember" panose="020B0603020204020204" pitchFamily="34" charset="0"/>
                <a:ea typeface="Amazon Ember" panose="020B0603020204020204" pitchFamily="34" charset="0"/>
                <a:cs typeface="Amazon Ember" panose="020B0603020204020204" pitchFamily="34" charset="0"/>
              </a:rPr>
              <a:t> acesso a objetos no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chamado </a:t>
            </a:r>
            <a:r>
              <a:rPr lang="pt-BR" i="1" dirty="0" err="1">
                <a:latin typeface="Amazon Ember" panose="020B0603020204020204" pitchFamily="34" charset="0"/>
                <a:ea typeface="Amazon Ember" panose="020B0603020204020204" pitchFamily="34" charset="0"/>
                <a:cs typeface="Amazon Ember" panose="020B0603020204020204" pitchFamily="34" charset="0"/>
              </a:rPr>
              <a:t>photos</a:t>
            </a:r>
            <a:r>
              <a:rPr lang="pt-BR" dirty="0">
                <a:latin typeface="Amazon Ember" panose="020B0603020204020204" pitchFamily="34" charset="0"/>
                <a:ea typeface="Amazon Ember" panose="020B0603020204020204" pitchFamily="34" charset="0"/>
                <a:cs typeface="Amazon Ember" panose="020B0603020204020204" pitchFamily="34" charset="0"/>
              </a:rPr>
              <a:t>. À esquerda, você vê um exemplo de uma política baseada em identidade. Uma política do IAM que concede acesso ao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é anexada ao usuário </a:t>
            </a:r>
            <a:r>
              <a:rPr lang="pt-BR" dirty="0" err="1">
                <a:latin typeface="Amazon Ember" panose="020B0603020204020204" pitchFamily="34" charset="0"/>
                <a:ea typeface="Amazon Ember" panose="020B0603020204020204" pitchFamily="34" charset="0"/>
                <a:cs typeface="Amazon Ember" panose="020B0603020204020204" pitchFamily="34" charset="0"/>
              </a:rPr>
              <a:t>MaryMajor</a:t>
            </a:r>
            <a:r>
              <a:rPr lang="pt-BR" dirty="0">
                <a:latin typeface="Amazon Ember" panose="020B0603020204020204" pitchFamily="34" charset="0"/>
                <a:ea typeface="Amazon Ember" panose="020B0603020204020204" pitchFamily="34" charset="0"/>
                <a:cs typeface="Amazon Ember" panose="020B0603020204020204" pitchFamily="34" charset="0"/>
              </a:rPr>
              <a:t>. À direita, você vê um exemplo de uma política baseada em recursos. A política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para 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i="1" dirty="0" err="1">
                <a:latin typeface="Amazon Ember" panose="020B0603020204020204" pitchFamily="34" charset="0"/>
                <a:ea typeface="Amazon Ember" panose="020B0603020204020204" pitchFamily="34" charset="0"/>
                <a:cs typeface="Amazon Ember" panose="020B0603020204020204" pitchFamily="34" charset="0"/>
              </a:rPr>
              <a:t>photos</a:t>
            </a:r>
            <a:r>
              <a:rPr lang="pt-BR" dirty="0">
                <a:latin typeface="Amazon Ember" panose="020B0603020204020204" pitchFamily="34" charset="0"/>
                <a:ea typeface="Amazon Ember" panose="020B0603020204020204" pitchFamily="34" charset="0"/>
                <a:cs typeface="Amazon Ember" panose="020B0603020204020204" pitchFamily="34" charset="0"/>
              </a:rPr>
              <a:t> especifica que o usuário </a:t>
            </a:r>
            <a:r>
              <a:rPr lang="pt-BR" dirty="0" err="1">
                <a:latin typeface="Amazon Ember" panose="020B0603020204020204" pitchFamily="34" charset="0"/>
                <a:ea typeface="Amazon Ember" panose="020B0603020204020204" pitchFamily="34" charset="0"/>
                <a:cs typeface="Amazon Ember" panose="020B0603020204020204" pitchFamily="34" charset="0"/>
              </a:rPr>
              <a:t>MaryMajor</a:t>
            </a:r>
            <a:r>
              <a:rPr lang="pt-BR" dirty="0">
                <a:latin typeface="Amazon Ember" panose="020B0603020204020204" pitchFamily="34" charset="0"/>
                <a:ea typeface="Amazon Ember" panose="020B0603020204020204" pitchFamily="34" charset="0"/>
                <a:cs typeface="Amazon Ember" panose="020B0603020204020204" pitchFamily="34" charset="0"/>
              </a:rPr>
              <a:t> tem permissão para listar e ler os objetos no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Você pode definir uma instrução de negação em uma política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para restringir o acesso a usuários específicos do IAM, mesmo que os usuários tenham acesso em uma política separada baseada em identidade. Uma instrução de negação explícita sempre terá precedência sobre qualquer instrução de permissão.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418174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As políticas do IAM permitem ajustar privilégios que são concedidos a usuários, grupos e funções do IAM.</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Quando o IAM determina se uma permissão é permitida, ele primeiro verifica a existência de qualquer </a:t>
            </a:r>
            <a:r>
              <a:rPr lang="pt-BR" b="1" dirty="0">
                <a:latin typeface="Amazon Ember" panose="020B0603020204020204" pitchFamily="34" charset="0"/>
                <a:ea typeface="Amazon Ember" panose="020B0603020204020204" pitchFamily="34" charset="0"/>
                <a:cs typeface="Amazon Ember" panose="020B0603020204020204" pitchFamily="34" charset="0"/>
              </a:rPr>
              <a:t>política de negação explícita </a:t>
            </a:r>
            <a:r>
              <a:rPr lang="pt-BR" dirty="0">
                <a:latin typeface="Amazon Ember" panose="020B0603020204020204" pitchFamily="34" charset="0"/>
                <a:ea typeface="Amazon Ember" panose="020B0603020204020204" pitchFamily="34" charset="0"/>
                <a:cs typeface="Amazon Ember" panose="020B0603020204020204" pitchFamily="34" charset="0"/>
              </a:rPr>
              <a:t>aplicável. Se não houver uma negação explícita, ele verificará se há alguma </a:t>
            </a:r>
            <a:r>
              <a:rPr lang="pt-BR" b="1" dirty="0">
                <a:latin typeface="Amazon Ember" panose="020B0603020204020204" pitchFamily="34" charset="0"/>
                <a:ea typeface="Amazon Ember" panose="020B0603020204020204" pitchFamily="34" charset="0"/>
                <a:cs typeface="Amazon Ember" panose="020B0603020204020204" pitchFamily="34" charset="0"/>
              </a:rPr>
              <a:t>política de permissão explícita </a:t>
            </a:r>
            <a:r>
              <a:rPr lang="pt-BR" dirty="0">
                <a:latin typeface="Amazon Ember" panose="020B0603020204020204" pitchFamily="34" charset="0"/>
                <a:ea typeface="Amazon Ember" panose="020B0603020204020204" pitchFamily="34" charset="0"/>
                <a:cs typeface="Amazon Ember" panose="020B0603020204020204" pitchFamily="34" charset="0"/>
              </a:rPr>
              <a:t>aplicável. Se não houver uma política de negação explícita nem uma de permissão explícita, o IAM reverterá para o padrão, que é negar o acesso. Esse processo é chamado de </a:t>
            </a:r>
            <a:r>
              <a:rPr lang="pt-BR" b="1" dirty="0">
                <a:latin typeface="Amazon Ember" panose="020B0603020204020204" pitchFamily="34" charset="0"/>
                <a:ea typeface="Amazon Ember" panose="020B0603020204020204" pitchFamily="34" charset="0"/>
                <a:cs typeface="Amazon Ember" panose="020B0603020204020204" pitchFamily="34" charset="0"/>
              </a:rPr>
              <a:t>negação implícita</a:t>
            </a:r>
            <a:r>
              <a:rPr lang="pt-BR" dirty="0">
                <a:latin typeface="Amazon Ember" panose="020B0603020204020204" pitchFamily="34" charset="0"/>
                <a:ea typeface="Amazon Ember" panose="020B0603020204020204" pitchFamily="34" charset="0"/>
                <a:cs typeface="Amazon Ember" panose="020B0603020204020204" pitchFamily="34" charset="0"/>
              </a:rPr>
              <a:t>. O usuário terá permissão para realizar a ação somente se a ação solicitada </a:t>
            </a:r>
            <a:r>
              <a:rPr lang="pt-BR" i="1" dirty="0">
                <a:latin typeface="Amazon Ember" panose="020B0603020204020204" pitchFamily="34" charset="0"/>
                <a:ea typeface="Amazon Ember" panose="020B0603020204020204" pitchFamily="34" charset="0"/>
                <a:cs typeface="Amazon Ember" panose="020B0603020204020204" pitchFamily="34" charset="0"/>
              </a:rPr>
              <a:t>não </a:t>
            </a:r>
            <a:r>
              <a:rPr lang="pt-BR" dirty="0">
                <a:latin typeface="Amazon Ember" panose="020B0603020204020204" pitchFamily="34" charset="0"/>
                <a:ea typeface="Amazon Ember" panose="020B0603020204020204" pitchFamily="34" charset="0"/>
                <a:cs typeface="Amazon Ember" panose="020B0603020204020204" pitchFamily="34" charset="0"/>
              </a:rPr>
              <a:t>for explicitamente negada e </a:t>
            </a:r>
            <a:r>
              <a:rPr lang="pt-BR" i="1" dirty="0">
                <a:latin typeface="Amazon Ember" panose="020B0603020204020204" pitchFamily="34" charset="0"/>
                <a:ea typeface="Amazon Ember" panose="020B0603020204020204" pitchFamily="34" charset="0"/>
                <a:cs typeface="Amazon Ember" panose="020B0603020204020204" pitchFamily="34" charset="0"/>
              </a:rPr>
              <a:t>for</a:t>
            </a:r>
            <a:r>
              <a:rPr lang="pt-BR" dirty="0">
                <a:latin typeface="Amazon Ember" panose="020B0603020204020204" pitchFamily="34" charset="0"/>
                <a:ea typeface="Amazon Ember" panose="020B0603020204020204" pitchFamily="34" charset="0"/>
                <a:cs typeface="Amazon Ember" panose="020B0603020204020204" pitchFamily="34" charset="0"/>
              </a:rPr>
              <a:t> explicitamente permitida.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Pode ser difícil descobrir se o acesso a um recurso será concedido a uma entidade do IAM quando você desenvolver políticas do IAM. 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Simulador de políticas do IAM</a:t>
            </a:r>
            <a:r>
              <a:rPr lang="pt-BR" dirty="0">
                <a:latin typeface="Amazon Ember" panose="020B0603020204020204" pitchFamily="34" charset="0"/>
                <a:ea typeface="Amazon Ember" panose="020B0603020204020204" pitchFamily="34" charset="0"/>
                <a:cs typeface="Amazon Ember" panose="020B0603020204020204" pitchFamily="34" charset="0"/>
              </a:rPr>
              <a:t> é uma ferramenta útil para testar e solucionar problemas de políticas do IAM.</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5672996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45921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grupo do</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IAM</a:t>
            </a:r>
            <a:r>
              <a:rPr lang="pt-BR" dirty="0">
                <a:latin typeface="Amazon Ember" panose="020B0603020204020204" pitchFamily="34" charset="0"/>
                <a:ea typeface="Amazon Ember" panose="020B0603020204020204" pitchFamily="34" charset="0"/>
                <a:cs typeface="Amazon Ember" panose="020B0603020204020204" pitchFamily="34" charset="0"/>
              </a:rPr>
              <a:t> é um conjunto de usuários do IAM. Os grupos do IAM oferecem uma maneira prática de especificar permissões para um conjunto de usuários, o que pode facilitar o gerenciamento das permissões para esses usuários.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exemplo, você pode criar um grupo do IAM chamado </a:t>
            </a:r>
            <a:r>
              <a:rPr lang="pt-BR" i="1" dirty="0">
                <a:latin typeface="Amazon Ember" panose="020B0603020204020204" pitchFamily="34" charset="0"/>
                <a:ea typeface="Amazon Ember" panose="020B0603020204020204" pitchFamily="34" charset="0"/>
                <a:cs typeface="Amazon Ember" panose="020B0603020204020204" pitchFamily="34" charset="0"/>
              </a:rPr>
              <a:t>Desenvolvedores </a:t>
            </a:r>
            <a:r>
              <a:rPr lang="pt-BR" dirty="0">
                <a:latin typeface="Amazon Ember" panose="020B0603020204020204" pitchFamily="34" charset="0"/>
                <a:ea typeface="Amazon Ember" panose="020B0603020204020204" pitchFamily="34" charset="0"/>
                <a:cs typeface="Amazon Ember" panose="020B0603020204020204" pitchFamily="34" charset="0"/>
              </a:rPr>
              <a:t>e anexar uma ou várias políticas do IAM a esse grupo que concedem as permissões de acesso a recursos da AWS de que os desenvolvedores geralmente precisam. Qualquer usuário que você adicionar ao grupo Desenvolvedores terá automaticamente as permissões atribuídas ao grupo. Nesse caso, você não precisa anexar as políticas do IAM diretamente ao usuário. Se um novo usuário ingressa em sua organização e precisa receber privilégios de desenvolvedor, você pode simplesmente adicioná-lo ao grupo Desenvolvedores. Da mesma forma, se uma pessoa muda de função em sua organização, em vez de editar as permissões desse usuário, basta removê-lo do grupo.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Características importantes dos grupos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grupo pode conter vários usuários, e um usuário pode pertencer a vários grupos.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Os grupos não podem ser aninhados. Um grupo pode conter apenas usuários, não outros grupos.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Não há um grupo padrão que inclua automaticamente todos os usuários na conta da AWS. Se você quiser ter um grupo com todos os usuários da conta, precisará criar o grupo e adicionar cada novo usuário a ele.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Bef>
                <a:spcPts val="650"/>
              </a:spcBef>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97713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28574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função do IAM</a:t>
            </a:r>
            <a:r>
              <a:rPr lang="pt-BR" dirty="0">
                <a:latin typeface="Amazon Ember" panose="020B0603020204020204" pitchFamily="34" charset="0"/>
                <a:ea typeface="Amazon Ember" panose="020B0603020204020204" pitchFamily="34" charset="0"/>
                <a:cs typeface="Amazon Ember" panose="020B0603020204020204" pitchFamily="34" charset="0"/>
              </a:rPr>
              <a:t> é uma identidade do IAM que você pode criar em sua conta que tenha permissões específicas. Uma função do IAM é </a:t>
            </a:r>
            <a:r>
              <a:rPr lang="pt-BR" b="1" dirty="0">
                <a:latin typeface="Amazon Ember" panose="020B0603020204020204" pitchFamily="34" charset="0"/>
                <a:ea typeface="Amazon Ember" panose="020B0603020204020204" pitchFamily="34" charset="0"/>
                <a:cs typeface="Amazon Ember" panose="020B0603020204020204" pitchFamily="34" charset="0"/>
              </a:rPr>
              <a:t>semelhante a um usuário do IAM</a:t>
            </a:r>
            <a:r>
              <a:rPr lang="pt-BR" dirty="0">
                <a:latin typeface="Amazon Ember" panose="020B0603020204020204" pitchFamily="34" charset="0"/>
                <a:ea typeface="Amazon Ember" panose="020B0603020204020204" pitchFamily="34" charset="0"/>
                <a:cs typeface="Amazon Ember" panose="020B0603020204020204" pitchFamily="34" charset="0"/>
              </a:rPr>
              <a:t> porque também é uma identidade da AWS à qual você pode anexar políticas de permissões, e essas permissões determinam o que a identidade pode e não pode fazer na AWS. No entanto, em vez de ser exclusivamente associada a uma pessoa, uma função destina-se a ser assumida por qualquer pessoa que precisar. Além disso, uma função não tem credenciais de longo prazo padrão, como uma senha ou chaves de acesso, associadas a ela. Em vez disso, quando você assume uma função, ela fornece credenciais de segurança temporárias para a sessão da função.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a:t>
            </a:r>
            <a:r>
              <a:rPr lang="pt-BR" b="1" dirty="0">
                <a:latin typeface="Amazon Ember" panose="020B0603020204020204" pitchFamily="34" charset="0"/>
                <a:ea typeface="Amazon Ember" panose="020B0603020204020204" pitchFamily="34" charset="0"/>
                <a:cs typeface="Amazon Ember" panose="020B0603020204020204" pitchFamily="34" charset="0"/>
              </a:rPr>
              <a:t> usar funções para delegar acesso a usuários, aplicativos ou serviços</a:t>
            </a:r>
            <a:r>
              <a:rPr lang="pt-BR" dirty="0">
                <a:latin typeface="Amazon Ember" panose="020B0603020204020204" pitchFamily="34" charset="0"/>
                <a:ea typeface="Amazon Ember" panose="020B0603020204020204" pitchFamily="34" charset="0"/>
                <a:cs typeface="Amazon Ember" panose="020B0603020204020204" pitchFamily="34" charset="0"/>
              </a:rPr>
              <a:t> que normalmente não têm acesso aos seus recursos da AWS. Por exemplo, você pode conceder aos usuários em sua conta da AWS acesso a recursos que normalmente eles não têm ou conceder aos usuários em uma conta da AWS acesso a recursos em outra conta. Também pode permitir que um aplicativo móvel use recursos da AWS, mas não incorporar chaves da AWS no aplicativo (quando for difícil alterá-las e quando os usuários poderão extraí-las e usá-las indevidamente). Além disso, às vezes você deseja conceder acesso à AWS a usuários que já têm identidades definidas fora da AWS, como no diretório corporativo. Você também pode conceder acesso à sua conta a terceiros, para que eles possam realizar uma auditoria em seus recursos.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todos esses exemplos de casos de uso, as funções do IAM são um componente essencial para a implantação da nuvem.</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4290412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No diagrama, um desenvolvedor executa um aplicativo em uma instância do EC2 que requer acesso ao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chamado </a:t>
            </a:r>
            <a:r>
              <a:rPr lang="pt-BR" i="1" dirty="0" err="1">
                <a:latin typeface="Amazon Ember" panose="020B0603020204020204" pitchFamily="34" charset="0"/>
                <a:ea typeface="Amazon Ember" panose="020B0603020204020204" pitchFamily="34" charset="0"/>
                <a:cs typeface="Amazon Ember" panose="020B0603020204020204" pitchFamily="34" charset="0"/>
              </a:rPr>
              <a:t>photos</a:t>
            </a:r>
            <a:r>
              <a:rPr lang="pt-BR" dirty="0">
                <a:latin typeface="Amazon Ember" panose="020B0603020204020204" pitchFamily="34" charset="0"/>
                <a:ea typeface="Amazon Ember" panose="020B0603020204020204" pitchFamily="34" charset="0"/>
                <a:cs typeface="Amazon Ember" panose="020B0603020204020204" pitchFamily="34" charset="0"/>
              </a:rPr>
              <a:t>. Um administrador cria a função do IAM e anexa a função à instância do EC2. A função inclui uma política de permissões que concede acesso somente leitura ao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S3 especificado. Ele também inclui uma política de confiança que permite que a instância do EC2 assuma a função e recupere as credenciais temporárias. Quando o aplicativo é executado na instância, ele pode usar as credenciais temporárias da função para acessar 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photos</a:t>
            </a:r>
            <a:r>
              <a:rPr lang="pt-BR" dirty="0">
                <a:latin typeface="Amazon Ember" panose="020B0603020204020204" pitchFamily="34" charset="0"/>
                <a:ea typeface="Amazon Ember" panose="020B0603020204020204" pitchFamily="34" charset="0"/>
                <a:cs typeface="Amazon Ember" panose="020B0603020204020204" pitchFamily="34" charset="0"/>
              </a:rPr>
              <a:t>. O administrador não precisa conceder ao desenvolvedor do aplicativo permissão para acessar o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photos</a:t>
            </a:r>
            <a:r>
              <a:rPr lang="pt-BR" dirty="0">
                <a:latin typeface="Amazon Ember" panose="020B0603020204020204" pitchFamily="34" charset="0"/>
                <a:ea typeface="Amazon Ember" panose="020B0603020204020204" pitchFamily="34" charset="0"/>
                <a:cs typeface="Amazon Ember" panose="020B0603020204020204" pitchFamily="34" charset="0"/>
              </a:rPr>
              <a:t>, e o desenvolvedor nunca precisa compartilhar ou gerenciar credenciais.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saber mais detalhes sobre este exemplo,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Uso de uma função do IAM para conceder permissões a aplicativos em execução em instâncias do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Amazon</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EC2</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15451718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do IAM </a:t>
            </a:r>
            <a:r>
              <a:rPr lang="pt-BR" dirty="0">
                <a:latin typeface="Amazon Ember" panose="020B0603020204020204" pitchFamily="34" charset="0"/>
                <a:ea typeface="Amazon Ember" panose="020B0603020204020204" pitchFamily="34" charset="0"/>
                <a:cs typeface="Amazon Ember" panose="020B0603020204020204" pitchFamily="34" charset="0"/>
              </a:rPr>
              <a:t>são criadas com </a:t>
            </a:r>
            <a:r>
              <a:rPr lang="pt-BR" dirty="0" err="1">
                <a:latin typeface="Amazon Ember" panose="020B0603020204020204" pitchFamily="34" charset="0"/>
                <a:ea typeface="Amazon Ember" panose="020B0603020204020204" pitchFamily="34" charset="0"/>
                <a:cs typeface="Amazon Ember" panose="020B0603020204020204" pitchFamily="34" charset="0"/>
              </a:rPr>
              <a:t>JavaScript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Object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Notation</a:t>
            </a:r>
            <a:r>
              <a:rPr lang="pt-BR" dirty="0">
                <a:latin typeface="Amazon Ember" panose="020B0603020204020204" pitchFamily="34" charset="0"/>
                <a:ea typeface="Amazon Ember" panose="020B0603020204020204" pitchFamily="34" charset="0"/>
                <a:cs typeface="Amazon Ember" panose="020B0603020204020204" pitchFamily="34" charset="0"/>
              </a:rPr>
              <a:t> (JSON) e definem permissões.</a:t>
            </a:r>
          </a:p>
          <a:p>
            <a:pPr marL="681090" lvl="1"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As políticas do IAM podem ser anexadas a qualquer </a:t>
            </a:r>
            <a:r>
              <a:rPr lang="pt-BR" b="1" dirty="0">
                <a:latin typeface="Amazon Ember" panose="020B0603020204020204" pitchFamily="34" charset="0"/>
                <a:ea typeface="Amazon Ember" panose="020B0603020204020204" pitchFamily="34" charset="0"/>
                <a:cs typeface="Amazon Ember" panose="020B0603020204020204" pitchFamily="34" charset="0"/>
              </a:rPr>
              <a:t>entidade do IAM</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681090" lvl="1"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As entidades são usuários do IAM, grupos do IAM e funções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usuário do IAM </a:t>
            </a:r>
            <a:r>
              <a:rPr lang="pt-BR" dirty="0">
                <a:latin typeface="Amazon Ember" panose="020B0603020204020204" pitchFamily="34" charset="0"/>
                <a:ea typeface="Amazon Ember" panose="020B0603020204020204" pitchFamily="34" charset="0"/>
                <a:cs typeface="Amazon Ember" panose="020B0603020204020204" pitchFamily="34" charset="0"/>
              </a:rPr>
              <a:t>fornece uma maneira para uma pessoa, um aplicativo ou um serviço se autenticar na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grupo do IAM </a:t>
            </a:r>
            <a:r>
              <a:rPr lang="pt-BR" dirty="0">
                <a:latin typeface="Amazon Ember" panose="020B0603020204020204" pitchFamily="34" charset="0"/>
                <a:ea typeface="Amazon Ember" panose="020B0603020204020204" pitchFamily="34" charset="0"/>
                <a:cs typeface="Amazon Ember" panose="020B0603020204020204" pitchFamily="34" charset="0"/>
              </a:rPr>
              <a:t>é uma maneira simples de anexar as mesmas políticas a vários usuários.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função do IAM </a:t>
            </a:r>
            <a:r>
              <a:rPr lang="pt-BR" dirty="0">
                <a:latin typeface="Amazon Ember" panose="020B0603020204020204" pitchFamily="34" charset="0"/>
                <a:ea typeface="Amazon Ember" panose="020B0603020204020204" pitchFamily="34" charset="0"/>
                <a:cs typeface="Amazon Ember" panose="020B0603020204020204" pitchFamily="34" charset="0"/>
              </a:rPr>
              <a:t>pode ter políticas de permissões anexadas a ela e ser usada para delegar acesso temporário a usuários ou aplicativos.</a:t>
            </a:r>
          </a:p>
        </p:txBody>
      </p:sp>
    </p:spTree>
    <p:extLst>
      <p:ext uri="{BB962C8B-B14F-4D97-AF65-F5344CB8AC3E}">
        <p14:creationId xmlns:p14="http://schemas.microsoft.com/office/powerpoint/2010/main" val="13920151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Agora, assista à demonstração do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IAM</a:t>
            </a:r>
            <a:r>
              <a:rPr lang="pt-BR" dirty="0">
                <a:latin typeface="Amazon Ember" panose="020B0603020204020204" pitchFamily="34" charset="0"/>
                <a:ea typeface="Amazon Ember" panose="020B0603020204020204" pitchFamily="34" charset="0"/>
                <a:cs typeface="Amazon Ember" panose="020B0603020204020204" pitchFamily="34" charset="0"/>
              </a:rPr>
              <a:t>. A gravação tem pouco mais de quatro minutos e reforça muitos dos conceitos que foram discutidos nesta seção do módulo.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Veja como configurar os recursos a seguir usando o Console de Gerenciamento da AWS nesta demonstração: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Uma função do IAM que será usada por uma instância do EC2</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grupo do IAM </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 usuário do IAM</a:t>
            </a:r>
          </a:p>
        </p:txBody>
      </p:sp>
    </p:spTree>
    <p:extLst>
      <p:ext uri="{BB962C8B-B14F-4D97-AF65-F5344CB8AC3E}">
        <p14:creationId xmlns:p14="http://schemas.microsoft.com/office/powerpoint/2010/main" val="1654513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Depois de concluir este módulo, você deverá ser capaz de:</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o modelo de responsabilidade compartilhada</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a responsabilidade do cliente e a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usuários, grupos e funções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Descrever diferentes tipos de credenciais de segurança no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as etapas para a proteção de novas contas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Explorar usuários e grupos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como proteger dados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programas de conformidade da AWS</a:t>
            </a:r>
          </a:p>
        </p:txBody>
      </p:sp>
    </p:spTree>
    <p:extLst>
      <p:ext uri="{BB962C8B-B14F-4D97-AF65-F5344CB8AC3E}">
        <p14:creationId xmlns:p14="http://schemas.microsoft.com/office/powerpoint/2010/main" val="3456564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3: Proteção de uma nova conta da AWS.</a:t>
            </a:r>
          </a:p>
        </p:txBody>
      </p:sp>
    </p:spTree>
    <p:extLst>
      <p:ext uri="{BB962C8B-B14F-4D97-AF65-F5344CB8AC3E}">
        <p14:creationId xmlns:p14="http://schemas.microsoft.com/office/powerpoint/2010/main" val="261219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199010"/>
          </a:xfrm>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Ao criar uma conta da AWS pela primeira vez, você começa com uma única identidade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que tem acesso completo a todos os serviços e recursos da AWS na conta. Essa identidade é chamada de </a:t>
            </a:r>
            <a:r>
              <a:rPr lang="pt-BR" b="1" dirty="0">
                <a:latin typeface="Amazon Ember" panose="020B0603020204020204" pitchFamily="34" charset="0"/>
                <a:ea typeface="Amazon Ember" panose="020B0603020204020204" pitchFamily="34" charset="0"/>
                <a:cs typeface="Amazon Ember" panose="020B0603020204020204" pitchFamily="34" charset="0"/>
              </a:rPr>
              <a:t>usuário raiz da conta da AWS </a:t>
            </a:r>
            <a:r>
              <a:rPr lang="pt-BR" dirty="0">
                <a:latin typeface="Amazon Ember" panose="020B0603020204020204" pitchFamily="34" charset="0"/>
                <a:ea typeface="Amazon Ember" panose="020B0603020204020204" pitchFamily="34" charset="0"/>
                <a:cs typeface="Amazon Ember" panose="020B0603020204020204" pitchFamily="34" charset="0"/>
              </a:rPr>
              <a:t>e é acessada por meio de um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no Console de Gerenciamento da AWS com o endereço de e-mail e a senha usados para criar a conta. Os usuários raiz da conta da AWS têm (e mantêm) acesso </a:t>
            </a:r>
            <a:r>
              <a:rPr lang="pt-BR" b="1" i="1" dirty="0">
                <a:latin typeface="Amazon Ember" panose="020B0603020204020204" pitchFamily="34" charset="0"/>
                <a:ea typeface="Amazon Ember" panose="020B0603020204020204" pitchFamily="34" charset="0"/>
                <a:cs typeface="Amazon Ember" panose="020B0603020204020204" pitchFamily="34" charset="0"/>
              </a:rPr>
              <a:t>total</a:t>
            </a:r>
            <a:r>
              <a:rPr lang="pt-BR" dirty="0">
                <a:latin typeface="Amazon Ember" panose="020B0603020204020204" pitchFamily="34" charset="0"/>
                <a:ea typeface="Amazon Ember" panose="020B0603020204020204" pitchFamily="34" charset="0"/>
                <a:cs typeface="Amazon Ember" panose="020B0603020204020204" pitchFamily="34" charset="0"/>
              </a:rPr>
              <a:t> a todos os recursos na conta. Portanto, a AWS recomenda enfaticamente que você não use as credenciais de usuário raiz da conta para interações do dia a dia com a conta.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Em vez disso, a AWS recomenda usar o IAM para criar usuários adicionais e atribuir permissões a eles, seguindo o princípio do privilégio mínimo. Por exemplo, se você precisar de permissões no nível de administrador, poderá criar um usuário do IAM, conceder a ele acesso total e, em seguida, usar essas credenciais para interagir com a conta. Posteriormente, se você precisar revogar ou modificar suas permissões, poderá excluir ou modificar todas as políticas associadas a esse usuário do IAM.</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Além disso, se você tiver vários usuários que exigem acesso à conta, poderá criar credenciais exclusivas para cada usuário e definir qual usuário terá acesso a quais recursos. Por exemplo, você pode criar usuários do IAM com acesso somente leitura a recursos em sua conta da AWS e distribuir essas credenciais para usuários que exigem acesso de leitura. Evite compartilhar as mesmas credenciais com vários usuários.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Embora o usuário raiz da conta não deva ser usado para tarefas rotineiras, há algumas tarefas que só podem ser realizadas fazendo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como o usuário raiz da conta. Uma lista completa dessas tarefas é detalhada na página de documentação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Tarefas da AWS que exigem credenciais de usuário raiz da conta da AWS</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732058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407171"/>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Para parar de usar o usuário raiz da conta, siga as seguintes etapas: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Enquanto você estiver conectado ao usuário raiz da conta, crie um usuário do IAM para você mesmo com o acesso ao Console de Gerenciamento da AWS habilitado (mas não anexe permissões ao usuário ainda). Salve as chaves de acesso do usuário do IAM, se necessário.</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Em seguida, crie um grupo do IAM, atribua um nome a ele (como </a:t>
            </a:r>
            <a:r>
              <a:rPr lang="pt-BR" i="1" dirty="0" err="1">
                <a:latin typeface="Amazon Ember" panose="020B0603020204020204" pitchFamily="34" charset="0"/>
                <a:ea typeface="Amazon Ember" panose="020B0603020204020204" pitchFamily="34" charset="0"/>
                <a:cs typeface="Amazon Ember" panose="020B0603020204020204" pitchFamily="34" charset="0"/>
              </a:rPr>
              <a:t>FullAccess</a:t>
            </a:r>
            <a:r>
              <a:rPr lang="pt-BR" dirty="0">
                <a:latin typeface="Amazon Ember" panose="020B0603020204020204" pitchFamily="34" charset="0"/>
                <a:ea typeface="Amazon Ember" panose="020B0603020204020204" pitchFamily="34" charset="0"/>
                <a:cs typeface="Amazon Ember" panose="020B0603020204020204" pitchFamily="34" charset="0"/>
              </a:rPr>
              <a:t>) e anexe políticas do IAM ao grupo que concedam acesso total a pelo menos alguns dos serviços que você usará. Em seguida, adicione o usuário do IAM ao grupo. </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Desabilite e remova as chaves de acesso do usuário raiz da conta, se elas existirem.</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Habilite uma política de senha para todos os usuários. Copie o </a:t>
            </a:r>
            <a:r>
              <a:rPr lang="pt-BR" b="1" dirty="0">
                <a:latin typeface="Amazon Ember" panose="020B0603020204020204" pitchFamily="34" charset="0"/>
                <a:ea typeface="Amazon Ember" panose="020B0603020204020204" pitchFamily="34" charset="0"/>
                <a:cs typeface="Amazon Ember" panose="020B0603020204020204" pitchFamily="34" charset="0"/>
              </a:rPr>
              <a:t>link de </a:t>
            </a:r>
            <a:r>
              <a:rPr lang="pt-BR" b="1" dirty="0" err="1">
                <a:latin typeface="Amazon Ember" panose="020B0603020204020204" pitchFamily="34" charset="0"/>
                <a:ea typeface="Amazon Ember" panose="020B0603020204020204" pitchFamily="34" charset="0"/>
                <a:cs typeface="Amazon Ember" panose="020B0603020204020204" pitchFamily="34" charset="0"/>
              </a:rPr>
              <a:t>login</a:t>
            </a:r>
            <a:r>
              <a:rPr lang="pt-BR" b="1" dirty="0">
                <a:latin typeface="Amazon Ember" panose="020B0603020204020204" pitchFamily="34" charset="0"/>
                <a:ea typeface="Amazon Ember" panose="020B0603020204020204" pitchFamily="34" charset="0"/>
                <a:cs typeface="Amazon Ember" panose="020B0603020204020204" pitchFamily="34" charset="0"/>
              </a:rPr>
              <a:t> de usuários do IAM</a:t>
            </a:r>
            <a:r>
              <a:rPr lang="pt-BR" dirty="0">
                <a:latin typeface="Amazon Ember" panose="020B0603020204020204" pitchFamily="34" charset="0"/>
                <a:ea typeface="Amazon Ember" panose="020B0603020204020204" pitchFamily="34" charset="0"/>
                <a:cs typeface="Amazon Ember" panose="020B0603020204020204" pitchFamily="34" charset="0"/>
              </a:rPr>
              <a:t> na página IAM </a:t>
            </a:r>
            <a:r>
              <a:rPr lang="pt-BR" dirty="0" err="1">
                <a:latin typeface="Amazon Ember" panose="020B0603020204020204" pitchFamily="34" charset="0"/>
                <a:ea typeface="Amazon Ember" panose="020B0603020204020204" pitchFamily="34" charset="0"/>
                <a:cs typeface="Amazon Ember" panose="020B0603020204020204" pitchFamily="34" charset="0"/>
              </a:rPr>
              <a:t>Dashboard</a:t>
            </a:r>
            <a:r>
              <a:rPr lang="pt-BR" dirty="0">
                <a:latin typeface="Amazon Ember" panose="020B0603020204020204" pitchFamily="34" charset="0"/>
                <a:ea typeface="Amazon Ember" panose="020B0603020204020204" pitchFamily="34" charset="0"/>
                <a:cs typeface="Amazon Ember" panose="020B0603020204020204" pitchFamily="34" charset="0"/>
              </a:rPr>
              <a:t> (Painel do IAM). Em seguida, desconecte-se como usuário raiz da conta.</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Navegue até o link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de usuários do IAM que você copiou e faça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na conta usando as novas credenciais de usuário do IAM. </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Armazene as credenciais de usuário raiz da sua conta em um local seguro.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495338" lvl="1"/>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ver instruções detalhadas sobre como configurar seu primeiro usuário e grupo do IAM,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Criação do primeiro usuário administrador e grupo de administradores do IAM</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215681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Outra etapa recomendada para proteger uma nova conta da AWS é exigir </a:t>
            </a:r>
            <a:r>
              <a:rPr lang="pt-BR" dirty="0" err="1">
                <a:latin typeface="Amazon Ember" panose="020B0603020204020204" pitchFamily="34" charset="0"/>
                <a:ea typeface="Amazon Ember" panose="020B0603020204020204" pitchFamily="34" charset="0"/>
                <a:cs typeface="Amazon Ember" panose="020B0603020204020204" pitchFamily="34" charset="0"/>
              </a:rPr>
              <a:t>Multi-Factor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Authentication</a:t>
            </a:r>
            <a:r>
              <a:rPr lang="pt-BR" dirty="0">
                <a:latin typeface="Amazon Ember" panose="020B0603020204020204" pitchFamily="34" charset="0"/>
                <a:ea typeface="Amazon Ember" panose="020B0603020204020204" pitchFamily="34" charset="0"/>
                <a:cs typeface="Amazon Ember" panose="020B0603020204020204" pitchFamily="34" charset="0"/>
              </a:rPr>
              <a:t> (MFA) para o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do usuário raiz da conta e para todos os outros </a:t>
            </a:r>
            <a:r>
              <a:rPr lang="pt-BR" dirty="0" err="1">
                <a:latin typeface="Amazon Ember" panose="020B0603020204020204" pitchFamily="34" charset="0"/>
                <a:ea typeface="Amazon Ember" panose="020B0603020204020204" pitchFamily="34" charset="0"/>
                <a:cs typeface="Amazon Ember" panose="020B0603020204020204" pitchFamily="34" charset="0"/>
              </a:rPr>
              <a:t>logins</a:t>
            </a:r>
            <a:r>
              <a:rPr lang="pt-BR" dirty="0">
                <a:latin typeface="Amazon Ember" panose="020B0603020204020204" pitchFamily="34" charset="0"/>
                <a:ea typeface="Amazon Ember" panose="020B0603020204020204" pitchFamily="34" charset="0"/>
                <a:cs typeface="Amazon Ember" panose="020B0603020204020204" pitchFamily="34" charset="0"/>
              </a:rPr>
              <a:t> de usuário do IAM. Você também pode usar a MFA para controlar o acesso programático. Para ver detalhes,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Configuração do acesso à API protegido por MFA</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tem algumas opções para recuperar o </a:t>
            </a:r>
            <a:r>
              <a:rPr lang="pt-BR" dirty="0" err="1">
                <a:latin typeface="Amazon Ember" panose="020B0603020204020204" pitchFamily="34" charset="0"/>
                <a:ea typeface="Amazon Ember" panose="020B0603020204020204" pitchFamily="34" charset="0"/>
                <a:cs typeface="Amazon Ember" panose="020B0603020204020204" pitchFamily="34" charset="0"/>
              </a:rPr>
              <a:t>token</a:t>
            </a:r>
            <a:r>
              <a:rPr lang="pt-BR" dirty="0">
                <a:latin typeface="Amazon Ember" panose="020B0603020204020204" pitchFamily="34" charset="0"/>
                <a:ea typeface="Amazon Ember" panose="020B0603020204020204" pitchFamily="34" charset="0"/>
                <a:cs typeface="Amazon Ember" panose="020B0603020204020204" pitchFamily="34" charset="0"/>
              </a:rPr>
              <a:t> de MFA necessário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quando a MFA está habilitada. As opções incluem aplicativos compatíveis com MFA virtual (como Google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Authenticator</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err="1">
                <a:latin typeface="Amazon Ember" panose="020B0603020204020204" pitchFamily="34" charset="0"/>
                <a:ea typeface="Amazon Ember" panose="020B0603020204020204" pitchFamily="34" charset="0"/>
                <a:cs typeface="Amazon Ember" panose="020B0603020204020204" pitchFamily="34" charset="0"/>
              </a:rPr>
              <a:t>Authy</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Authenticator</a:t>
            </a:r>
            <a:r>
              <a:rPr lang="pt-BR" dirty="0">
                <a:latin typeface="Amazon Ember" panose="020B0603020204020204" pitchFamily="34" charset="0"/>
                <a:ea typeface="Amazon Ember" panose="020B0603020204020204" pitchFamily="34" charset="0"/>
                <a:cs typeface="Amazon Ember" panose="020B0603020204020204" pitchFamily="34" charset="0"/>
              </a:rPr>
              <a:t>), dispositivos de chave de segurança U2F e opções de MFA de hardware que fornecem um chaveiro ou cartão de exibição.</a:t>
            </a:r>
          </a:p>
        </p:txBody>
      </p:sp>
    </p:spTree>
    <p:extLst>
      <p:ext uri="{BB962C8B-B14F-4D97-AF65-F5344CB8AC3E}">
        <p14:creationId xmlns:p14="http://schemas.microsoft.com/office/powerpoint/2010/main" val="262776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que registra todas as solicitações de API para recursos na sua conta. Dessa forma, ele permite uma auditoria operacional em sua conta.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padrão, 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é habilitado na criação de contas em todas as contas da AWS e mantém um registro dos últimos 90 dias de atividades de eventos de gerenciamento de contas. Você pode visualizar e fazer download dos últimos 90 dias de atividade da sua conta para </a:t>
            </a:r>
            <a:r>
              <a:rPr lang="pt-BR" i="1" dirty="0">
                <a:latin typeface="Amazon Ember" panose="020B0603020204020204" pitchFamily="34" charset="0"/>
                <a:ea typeface="Amazon Ember" panose="020B0603020204020204" pitchFamily="34" charset="0"/>
                <a:cs typeface="Amazon Ember" panose="020B0603020204020204" pitchFamily="34" charset="0"/>
              </a:rPr>
              <a:t>criar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i="1" dirty="0">
                <a:latin typeface="Amazon Ember" panose="020B0603020204020204" pitchFamily="34" charset="0"/>
                <a:ea typeface="Amazon Ember" panose="020B0603020204020204" pitchFamily="34" charset="0"/>
                <a:cs typeface="Amazon Ember" panose="020B0603020204020204" pitchFamily="34" charset="0"/>
              </a:rPr>
              <a:t>modificar</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i="1" dirty="0">
                <a:latin typeface="Amazon Ember" panose="020B0603020204020204" pitchFamily="34" charset="0"/>
                <a:ea typeface="Amazon Ember" panose="020B0603020204020204" pitchFamily="34" charset="0"/>
                <a:cs typeface="Amazon Ember" panose="020B0603020204020204" pitchFamily="34" charset="0"/>
              </a:rPr>
              <a:t>excluir</a:t>
            </a:r>
            <a:r>
              <a:rPr lang="pt-BR" dirty="0">
                <a:latin typeface="Amazon Ember" panose="020B0603020204020204" pitchFamily="34" charset="0"/>
                <a:ea typeface="Amazon Ember" panose="020B0603020204020204" pitchFamily="34" charset="0"/>
                <a:cs typeface="Amazon Ember" panose="020B0603020204020204" pitchFamily="34" charset="0"/>
              </a:rPr>
              <a:t> operações de </a:t>
            </a:r>
            <a:r>
              <a:rPr lang="pt-BR" sz="1300" u="sng" dirty="0">
                <a:latin typeface="Amazon Ember" panose="020B0603020204020204" pitchFamily="34" charset="0"/>
                <a:ea typeface="Amazon Ember" panose="020B0603020204020204" pitchFamily="34" charset="0"/>
                <a:cs typeface="Amazon Ember" panose="020B0603020204020204" pitchFamily="34" charset="0"/>
                <a:hlinkClick r:id="rId3"/>
              </a:rPr>
              <a:t>serviços compatíveis com o </a:t>
            </a:r>
            <a:r>
              <a:rPr lang="pt-BR" sz="1300" u="sng" dirty="0" err="1">
                <a:latin typeface="Amazon Ember" panose="020B0603020204020204" pitchFamily="34" charset="0"/>
                <a:ea typeface="Amazon Ember" panose="020B0603020204020204" pitchFamily="34" charset="0"/>
                <a:cs typeface="Amazon Ember" panose="020B0603020204020204" pitchFamily="34" charset="0"/>
                <a:hlinkClick r:id="rId3"/>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sem a necessidade de criar manualmente outra trilha.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Para habilitar a retenção de logs do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além dos últimos 90 dias e habilitar alertas sempre que ocorrerem eventos específicos, crie uma nova trilha (que é descrita em um nível superior no slide). Para obter instruções detalhadas sobre como criar uma trilha no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Criação de uma trilha</a:t>
            </a:r>
            <a:r>
              <a:rPr lang="pt-BR" dirty="0">
                <a:latin typeface="Amazon Ember" panose="020B0603020204020204" pitchFamily="34" charset="0"/>
                <a:ea typeface="Amazon Ember" panose="020B0603020204020204" pitchFamily="34" charset="0"/>
                <a:cs typeface="Amazon Ember" panose="020B0603020204020204" pitchFamily="34" charset="0"/>
              </a:rPr>
              <a:t> na documentação da AWS.</a:t>
            </a:r>
          </a:p>
        </p:txBody>
      </p:sp>
    </p:spTree>
    <p:extLst>
      <p:ext uri="{BB962C8B-B14F-4D97-AF65-F5344CB8AC3E}">
        <p14:creationId xmlns:p14="http://schemas.microsoft.com/office/powerpoint/2010/main" val="36070702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2987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Uma etapa recomendada adicional para proteger uma nova conta da AWS é habilitar relatórios de faturamento, como o </a:t>
            </a:r>
            <a:r>
              <a:rPr lang="pt-BR" b="1" dirty="0">
                <a:latin typeface="Amazon Ember" panose="020B0603020204020204" pitchFamily="34" charset="0"/>
                <a:ea typeface="Amazon Ember" panose="020B0603020204020204" pitchFamily="34" charset="0"/>
                <a:cs typeface="Amazon Ember" panose="020B0603020204020204" pitchFamily="34" charset="0"/>
              </a:rPr>
              <a:t>Relatório de custos e uso da AWS</a:t>
            </a:r>
            <a:r>
              <a:rPr lang="pt-BR" dirty="0">
                <a:latin typeface="Amazon Ember" panose="020B0603020204020204" pitchFamily="34" charset="0"/>
                <a:ea typeface="Amazon Ember" panose="020B0603020204020204" pitchFamily="34" charset="0"/>
                <a:cs typeface="Amazon Ember" panose="020B0603020204020204" pitchFamily="34" charset="0"/>
              </a:rPr>
              <a:t>. Os relatórios de faturamento oferecem informações sobre o uso dos recursos da AWS e os custos estimados para esse uso. A AWS fornece os relatórios para um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especificado por você e atualiza os relatórios pelo menos uma vez por dia.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relatório de custos e uso da AWS monitora o uso na conta da AWS e fornece cobranças estimadas, por hora ou por dia.</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Consulte a documentação da AWS para obter detalhes sobre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Como criar um relatório de custos e uso da AWS</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0432868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instrutor também pode optar por mostrar uma demonstração completa das duas primeiras etapas principais que você deve concluir para proteger uma nova conta da AWS. (Essas etapas foram descritas nos slides anteriores.) Os slides desta seção fornecem capturas de tela de como é passar pelo processo em detalhes.</a:t>
            </a:r>
          </a:p>
        </p:txBody>
      </p:sp>
    </p:spTree>
    <p:extLst>
      <p:ext uri="{BB962C8B-B14F-4D97-AF65-F5344CB8AC3E}">
        <p14:creationId xmlns:p14="http://schemas.microsoft.com/office/powerpoint/2010/main" val="13792112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817381"/>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captura de tela mostra um exemplo da aparência do painel do console do IAM quando você está conectado como usuário raiz da conta da AWS. Para acessar essa tela em uma conta:</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Faça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no </a:t>
            </a:r>
            <a:r>
              <a:rPr lang="pt-BR" b="1" dirty="0">
                <a:latin typeface="Amazon Ember" panose="020B0603020204020204" pitchFamily="34" charset="0"/>
                <a:ea typeface="Amazon Ember" panose="020B0603020204020204" pitchFamily="34" charset="0"/>
                <a:cs typeface="Amazon Ember" panose="020B0603020204020204" pitchFamily="34" charset="0"/>
              </a:rPr>
              <a:t>Console de Gerenciamento da AWS</a:t>
            </a:r>
            <a:r>
              <a:rPr lang="pt-BR" dirty="0">
                <a:latin typeface="Amazon Ember" panose="020B0603020204020204" pitchFamily="34" charset="0"/>
                <a:ea typeface="Amazon Ember" panose="020B0603020204020204" pitchFamily="34" charset="0"/>
                <a:cs typeface="Amazon Ember" panose="020B0603020204020204" pitchFamily="34" charset="0"/>
              </a:rPr>
              <a:t> como usuário raiz da conta da AWS.</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Acesse a página de serviço do </a:t>
            </a:r>
            <a:r>
              <a:rPr lang="pt-BR" b="1" dirty="0">
                <a:latin typeface="Amazon Ember" panose="020B0603020204020204" pitchFamily="34" charset="0"/>
                <a:ea typeface="Amazon Ember" panose="020B0603020204020204" pitchFamily="34" charset="0"/>
                <a:cs typeface="Amazon Ember" panose="020B0603020204020204" pitchFamily="34" charset="0"/>
              </a:rPr>
              <a:t>IAM</a:t>
            </a:r>
            <a:r>
              <a:rPr lang="pt-BR" dirty="0">
                <a:latin typeface="Amazon Ember" panose="020B0603020204020204" pitchFamily="34" charset="0"/>
                <a:ea typeface="Amazon Ember" panose="020B0603020204020204" pitchFamily="34" charset="0"/>
                <a:cs typeface="Amazon Ember" panose="020B0603020204020204" pitchFamily="34" charset="0"/>
              </a:rPr>
              <a:t> e clique no link </a:t>
            </a:r>
            <a:r>
              <a:rPr lang="pt-BR" b="1" dirty="0" err="1">
                <a:latin typeface="Amazon Ember" panose="020B0603020204020204" pitchFamily="34" charset="0"/>
                <a:ea typeface="Amazon Ember" panose="020B0603020204020204" pitchFamily="34" charset="0"/>
                <a:cs typeface="Amazon Ember" panose="020B0603020204020204" pitchFamily="34" charset="0"/>
              </a:rPr>
              <a:t>Dashboard</a:t>
            </a:r>
            <a:r>
              <a:rPr lang="pt-BR" b="1" dirty="0">
                <a:latin typeface="Amazon Ember" panose="020B0603020204020204" pitchFamily="34" charset="0"/>
                <a:ea typeface="Amazon Ember" panose="020B0603020204020204" pitchFamily="34" charset="0"/>
                <a:cs typeface="Amazon Ember" panose="020B0603020204020204" pitchFamily="34" charset="0"/>
              </a:rPr>
              <a:t> (Painel)</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247670" indent="-247670">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Revise as informações no painel </a:t>
            </a:r>
            <a:r>
              <a:rPr lang="pt-BR" b="1" dirty="0">
                <a:latin typeface="Amazon Ember" panose="020B0603020204020204" pitchFamily="34" charset="0"/>
                <a:ea typeface="Amazon Ember" panose="020B0603020204020204" pitchFamily="34" charset="0"/>
                <a:cs typeface="Amazon Ember" panose="020B0603020204020204" pitchFamily="34" charset="0"/>
              </a:rPr>
              <a:t>Security Status (Status de segurança)</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Na captura de tela, apenas uma das cinco verificações de status de segurança foi concluída (</a:t>
            </a:r>
            <a:r>
              <a:rPr lang="pt-BR" i="1" dirty="0">
                <a:latin typeface="Amazon Ember" panose="020B0603020204020204" pitchFamily="34" charset="0"/>
                <a:ea typeface="Amazon Ember" panose="020B0603020204020204" pitchFamily="34" charset="0"/>
                <a:cs typeface="Amazon Ember" panose="020B0603020204020204" pitchFamily="34" charset="0"/>
              </a:rPr>
              <a:t>Delete </a:t>
            </a:r>
            <a:r>
              <a:rPr lang="pt-BR" i="1" dirty="0" err="1">
                <a:latin typeface="Amazon Ember" panose="020B0603020204020204" pitchFamily="34" charset="0"/>
                <a:ea typeface="Amazon Ember" panose="020B0603020204020204" pitchFamily="34" charset="0"/>
                <a:cs typeface="Amazon Ember" panose="020B0603020204020204" pitchFamily="34" charset="0"/>
              </a:rPr>
              <a:t>your</a:t>
            </a:r>
            <a:r>
              <a:rPr lang="pt-BR" i="1" dirty="0">
                <a:latin typeface="Amazon Ember" panose="020B0603020204020204" pitchFamily="34" charset="0"/>
                <a:ea typeface="Amazon Ember" panose="020B0603020204020204" pitchFamily="34" charset="0"/>
                <a:cs typeface="Amazon Ember" panose="020B0603020204020204" pitchFamily="34" charset="0"/>
              </a:rPr>
              <a:t> root </a:t>
            </a:r>
            <a:r>
              <a:rPr lang="pt-BR" i="1" dirty="0" err="1">
                <a:latin typeface="Amazon Ember" panose="020B0603020204020204" pitchFamily="34" charset="0"/>
                <a:ea typeface="Amazon Ember" panose="020B0603020204020204" pitchFamily="34" charset="0"/>
                <a:cs typeface="Amazon Ember" panose="020B0603020204020204" pitchFamily="34" charset="0"/>
              </a:rPr>
              <a:t>access</a:t>
            </a:r>
            <a:r>
              <a:rPr lang="pt-BR" i="1" dirty="0">
                <a:latin typeface="Amazon Ember" panose="020B0603020204020204" pitchFamily="34" charset="0"/>
                <a:ea typeface="Amazon Ember" panose="020B0603020204020204" pitchFamily="34" charset="0"/>
                <a:cs typeface="Amazon Ember" panose="020B0603020204020204" pitchFamily="34" charset="0"/>
              </a:rPr>
              <a:t> </a:t>
            </a:r>
            <a:r>
              <a:rPr lang="pt-BR" i="1" dirty="0" err="1">
                <a:latin typeface="Amazon Ember" panose="020B0603020204020204" pitchFamily="34" charset="0"/>
                <a:ea typeface="Amazon Ember" panose="020B0603020204020204" pitchFamily="34" charset="0"/>
                <a:cs typeface="Amazon Ember" panose="020B0603020204020204" pitchFamily="34" charset="0"/>
              </a:rPr>
              <a:t>keys</a:t>
            </a:r>
            <a:r>
              <a:rPr lang="pt-BR" i="1" dirty="0">
                <a:latin typeface="Amazon Ember" panose="020B0603020204020204" pitchFamily="34" charset="0"/>
                <a:ea typeface="Amazon Ember" panose="020B0603020204020204" pitchFamily="34" charset="0"/>
                <a:cs typeface="Amazon Ember" panose="020B0603020204020204" pitchFamily="34" charset="0"/>
              </a:rPr>
              <a:t> [Excluir suas chaves de acesso raiz]</a:t>
            </a:r>
            <a:r>
              <a:rPr lang="pt-BR" dirty="0">
                <a:latin typeface="Amazon Ember" panose="020B0603020204020204" pitchFamily="34" charset="0"/>
                <a:ea typeface="Amazon Ember" panose="020B0603020204020204" pitchFamily="34" charset="0"/>
                <a:cs typeface="Amazon Ember" panose="020B0603020204020204" pitchFamily="34" charset="0"/>
              </a:rPr>
              <a:t>). O objetivo de uma pessoa que conclui as etapas para proteger a conta é receber marcas de seleção verdes ao lado de cada item de status de segurança.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Uma revisão da lista atual </a:t>
            </a:r>
            <a:r>
              <a:rPr lang="pt-BR" b="1" dirty="0">
                <a:latin typeface="Amazon Ember" panose="020B0603020204020204" pitchFamily="34" charset="0"/>
                <a:ea typeface="Amazon Ember" panose="020B0603020204020204" pitchFamily="34" charset="0"/>
                <a:cs typeface="Amazon Ember" panose="020B0603020204020204" pitchFamily="34" charset="0"/>
              </a:rPr>
              <a:t>Security Status (Status de segurança) </a:t>
            </a:r>
            <a:r>
              <a:rPr lang="pt-BR" dirty="0">
                <a:latin typeface="Amazon Ember" panose="020B0603020204020204" pitchFamily="34" charset="0"/>
                <a:ea typeface="Amazon Ember" panose="020B0603020204020204" pitchFamily="34" charset="0"/>
                <a:cs typeface="Amazon Ember" panose="020B0603020204020204" pitchFamily="34" charset="0"/>
              </a:rPr>
              <a:t>indica que:</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 MFA </a:t>
            </a:r>
            <a:r>
              <a:rPr lang="pt-BR" i="1" dirty="0">
                <a:latin typeface="Amazon Ember" panose="020B0603020204020204" pitchFamily="34" charset="0"/>
                <a:ea typeface="Amazon Ember" panose="020B0603020204020204" pitchFamily="34" charset="0"/>
                <a:cs typeface="Amazon Ember" panose="020B0603020204020204" pitchFamily="34" charset="0"/>
              </a:rPr>
              <a:t>não</a:t>
            </a:r>
            <a:r>
              <a:rPr lang="pt-BR" dirty="0">
                <a:latin typeface="Amazon Ember" panose="020B0603020204020204" pitchFamily="34" charset="0"/>
                <a:ea typeface="Amazon Ember" panose="020B0603020204020204" pitchFamily="34" charset="0"/>
                <a:cs typeface="Amazon Ember" panose="020B0603020204020204" pitchFamily="34" charset="0"/>
              </a:rPr>
              <a:t> foi ativada no usuário raiz da conta da AWS.</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Nenhum usuário individual do IAM foi criado.</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Nenhuma permissão foi atribuída a grupos.</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Nenhuma política de senha do IAM foi aplicada.</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Há um link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de usuário do IAM personalizado para a conta. O número da conta foi ocultado nesta captura de tela. Como opção, você pode usar o link </a:t>
            </a:r>
            <a:r>
              <a:rPr lang="pt-BR" b="1" dirty="0">
                <a:latin typeface="Amazon Ember" panose="020B0603020204020204" pitchFamily="34" charset="0"/>
                <a:ea typeface="Amazon Ember" panose="020B0603020204020204" pitchFamily="34" charset="0"/>
                <a:cs typeface="Amazon Ember" panose="020B0603020204020204" pitchFamily="34" charset="0"/>
              </a:rPr>
              <a:t>Customize (Personalizar) </a:t>
            </a:r>
            <a:r>
              <a:rPr lang="pt-BR" dirty="0">
                <a:latin typeface="Amazon Ember" panose="020B0603020204020204" pitchFamily="34" charset="0"/>
                <a:ea typeface="Amazon Ember" panose="020B0603020204020204" pitchFamily="34" charset="0"/>
                <a:cs typeface="Amazon Ember" panose="020B0603020204020204" pitchFamily="34" charset="0"/>
              </a:rPr>
              <a:t>à direita do link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de usuário do IAM para alterar o nome da conta para que ela não exiba o número da conta. Esse link é usado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na conta e pode ser enviado aos usuários depois que as contas deles forem criadas.</a:t>
            </a:r>
          </a:p>
        </p:txBody>
      </p:sp>
    </p:spTree>
    <p:extLst>
      <p:ext uri="{BB962C8B-B14F-4D97-AF65-F5344CB8AC3E}">
        <p14:creationId xmlns:p14="http://schemas.microsoft.com/office/powerpoint/2010/main" val="38775628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Antes de criar usuários do IAM na conta, ative a MFA no usuário raiz da conta.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como usuário raiz da conta, use o endereço de e-mail usado para criar a conta. O usuário raiz da conta tem acesso a tudo, e é por isso que é importante proteger essa conta com restrições.</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Para configurar a MFA:</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Clique no link </a:t>
            </a:r>
            <a:r>
              <a:rPr lang="pt-BR" b="1" dirty="0" err="1">
                <a:latin typeface="Amazon Ember" panose="020B0603020204020204" pitchFamily="34" charset="0"/>
                <a:ea typeface="Amazon Ember" panose="020B0603020204020204" pitchFamily="34" charset="0"/>
                <a:cs typeface="Amazon Ember" panose="020B0603020204020204" pitchFamily="34" charset="0"/>
              </a:rPr>
              <a:t>Activate</a:t>
            </a:r>
            <a:r>
              <a:rPr lang="pt-BR" b="1" dirty="0">
                <a:latin typeface="Amazon Ember" panose="020B0603020204020204" pitchFamily="34" charset="0"/>
                <a:ea typeface="Amazon Ember" panose="020B0603020204020204" pitchFamily="34" charset="0"/>
                <a:cs typeface="Amazon Ember" panose="020B0603020204020204" pitchFamily="34" charset="0"/>
              </a:rPr>
              <a:t> MFA </a:t>
            </a:r>
            <a:r>
              <a:rPr lang="pt-BR" b="1" dirty="0" err="1">
                <a:latin typeface="Amazon Ember" panose="020B0603020204020204" pitchFamily="34" charset="0"/>
                <a:ea typeface="Amazon Ember" panose="020B0603020204020204" pitchFamily="34" charset="0"/>
                <a:cs typeface="Amazon Ember" panose="020B0603020204020204" pitchFamily="34" charset="0"/>
              </a:rPr>
              <a:t>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your</a:t>
            </a:r>
            <a:r>
              <a:rPr lang="pt-BR" b="1" dirty="0">
                <a:latin typeface="Amazon Ember" panose="020B0603020204020204" pitchFamily="34" charset="0"/>
                <a:ea typeface="Amazon Ember" panose="020B0603020204020204" pitchFamily="34" charset="0"/>
                <a:cs typeface="Amazon Ember" panose="020B0603020204020204" pitchFamily="34" charset="0"/>
              </a:rPr>
              <a:t> root </a:t>
            </a:r>
            <a:r>
              <a:rPr lang="pt-BR" b="1" dirty="0" err="1">
                <a:latin typeface="Amazon Ember" panose="020B0603020204020204" pitchFamily="34" charset="0"/>
                <a:ea typeface="Amazon Ember" panose="020B0603020204020204" pitchFamily="34" charset="0"/>
                <a:cs typeface="Amazon Ember" panose="020B0603020204020204" pitchFamily="34" charset="0"/>
              </a:rPr>
              <a:t>account</a:t>
            </a:r>
            <a:r>
              <a:rPr lang="pt-BR" b="1" dirty="0">
                <a:latin typeface="Amazon Ember" panose="020B0603020204020204" pitchFamily="34" charset="0"/>
                <a:ea typeface="Amazon Ember" panose="020B0603020204020204" pitchFamily="34" charset="0"/>
                <a:cs typeface="Amazon Ember" panose="020B0603020204020204" pitchFamily="34" charset="0"/>
              </a:rPr>
              <a:t> (Ativar MFA na sua conta raiz)</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Clique em </a:t>
            </a:r>
            <a:r>
              <a:rPr lang="pt-BR" b="1" dirty="0" err="1">
                <a:latin typeface="Amazon Ember" panose="020B0603020204020204" pitchFamily="34" charset="0"/>
                <a:ea typeface="Amazon Ember" panose="020B0603020204020204" pitchFamily="34" charset="0"/>
                <a:cs typeface="Amazon Ember" panose="020B0603020204020204" pitchFamily="34" charset="0"/>
              </a:rPr>
              <a:t>Manage</a:t>
            </a:r>
            <a:r>
              <a:rPr lang="pt-BR" b="1" dirty="0">
                <a:latin typeface="Amazon Ember" panose="020B0603020204020204" pitchFamily="34" charset="0"/>
                <a:ea typeface="Amazon Ember" panose="020B0603020204020204" pitchFamily="34" charset="0"/>
                <a:cs typeface="Amazon Ember" panose="020B0603020204020204" pitchFamily="34" charset="0"/>
              </a:rPr>
              <a:t> MFA (Gerenciar MFA)</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Clique em </a:t>
            </a:r>
            <a:r>
              <a:rPr lang="pt-BR" b="1" dirty="0" err="1">
                <a:latin typeface="Amazon Ember" panose="020B0603020204020204" pitchFamily="34" charset="0"/>
                <a:ea typeface="Amazon Ember" panose="020B0603020204020204" pitchFamily="34" charset="0"/>
                <a:cs typeface="Amazon Ember" panose="020B0603020204020204" pitchFamily="34" charset="0"/>
              </a:rPr>
              <a:t>Assign</a:t>
            </a:r>
            <a:r>
              <a:rPr lang="pt-BR" b="1" dirty="0">
                <a:latin typeface="Amazon Ember" panose="020B0603020204020204" pitchFamily="34" charset="0"/>
                <a:ea typeface="Amazon Ember" panose="020B0603020204020204" pitchFamily="34" charset="0"/>
                <a:cs typeface="Amazon Ember" panose="020B0603020204020204" pitchFamily="34" charset="0"/>
              </a:rPr>
              <a:t> MFA </a:t>
            </a:r>
            <a:r>
              <a:rPr lang="pt-BR" b="1" dirty="0" err="1">
                <a:latin typeface="Amazon Ember" panose="020B0603020204020204" pitchFamily="34" charset="0"/>
                <a:ea typeface="Amazon Ember" panose="020B0603020204020204" pitchFamily="34" charset="0"/>
                <a:cs typeface="Amazon Ember" panose="020B0603020204020204" pitchFamily="34" charset="0"/>
              </a:rPr>
              <a:t>device</a:t>
            </a:r>
            <a:r>
              <a:rPr lang="pt-BR" b="1" dirty="0">
                <a:latin typeface="Amazon Ember" panose="020B0603020204020204" pitchFamily="34" charset="0"/>
                <a:ea typeface="Amazon Ember" panose="020B0603020204020204" pitchFamily="34" charset="0"/>
                <a:cs typeface="Amazon Ember" panose="020B0603020204020204" pitchFamily="34" charset="0"/>
              </a:rPr>
              <a:t> (Atribuir dispositivo MFA)</a:t>
            </a:r>
            <a:r>
              <a:rPr lang="pt-BR" dirty="0">
                <a:latin typeface="Amazon Ember" panose="020B0603020204020204" pitchFamily="34" charset="0"/>
                <a:ea typeface="Amazon Ember" panose="020B0603020204020204" pitchFamily="34" charset="0"/>
                <a:cs typeface="Amazon Ember" panose="020B0603020204020204" pitchFamily="34" charset="0"/>
              </a:rPr>
              <a:t>. Você tem três opções: </a:t>
            </a:r>
            <a:r>
              <a:rPr lang="pt-BR" b="1" dirty="0">
                <a:latin typeface="Amazon Ember" panose="020B0603020204020204" pitchFamily="34" charset="0"/>
                <a:ea typeface="Amazon Ember" panose="020B0603020204020204" pitchFamily="34" charset="0"/>
                <a:cs typeface="Amazon Ember" panose="020B0603020204020204" pitchFamily="34" charset="0"/>
              </a:rPr>
              <a:t>Virtual MFA </a:t>
            </a:r>
            <a:r>
              <a:rPr lang="pt-BR" b="1" dirty="0" err="1">
                <a:latin typeface="Amazon Ember" panose="020B0603020204020204" pitchFamily="34" charset="0"/>
                <a:ea typeface="Amazon Ember" panose="020B0603020204020204" pitchFamily="34" charset="0"/>
                <a:cs typeface="Amazon Ember" panose="020B0603020204020204" pitchFamily="34" charset="0"/>
              </a:rPr>
              <a:t>device</a:t>
            </a:r>
            <a:r>
              <a:rPr lang="pt-BR" b="1" dirty="0">
                <a:latin typeface="Amazon Ember" panose="020B0603020204020204" pitchFamily="34" charset="0"/>
                <a:ea typeface="Amazon Ember" panose="020B0603020204020204" pitchFamily="34" charset="0"/>
                <a:cs typeface="Amazon Ember" panose="020B0603020204020204" pitchFamily="34" charset="0"/>
              </a:rPr>
              <a:t> (Dispositivo MFA virtual)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U2F </a:t>
            </a:r>
            <a:r>
              <a:rPr lang="pt-BR" b="1" dirty="0" err="1">
                <a:latin typeface="Amazon Ember" panose="020B0603020204020204" pitchFamily="34" charset="0"/>
                <a:ea typeface="Amazon Ember" panose="020B0603020204020204" pitchFamily="34" charset="0"/>
                <a:cs typeface="Amazon Ember" panose="020B0603020204020204" pitchFamily="34" charset="0"/>
              </a:rPr>
              <a:t>security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key</a:t>
            </a:r>
            <a:r>
              <a:rPr lang="pt-BR" b="1" dirty="0">
                <a:latin typeface="Amazon Ember" panose="020B0603020204020204" pitchFamily="34" charset="0"/>
                <a:ea typeface="Amazon Ember" panose="020B0603020204020204" pitchFamily="34" charset="0"/>
                <a:cs typeface="Amazon Ember" panose="020B0603020204020204" pitchFamily="34" charset="0"/>
              </a:rPr>
              <a:t> (Chave de segurança U2F)</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b="1" dirty="0" err="1">
                <a:latin typeface="Amazon Ember" panose="020B0603020204020204" pitchFamily="34" charset="0"/>
                <a:ea typeface="Amazon Ember" panose="020B0603020204020204" pitchFamily="34" charset="0"/>
                <a:cs typeface="Amazon Ember" panose="020B0603020204020204" pitchFamily="34" charset="0"/>
              </a:rPr>
              <a:t>Other</a:t>
            </a:r>
            <a:r>
              <a:rPr lang="pt-BR" b="1" dirty="0">
                <a:latin typeface="Amazon Ember" panose="020B0603020204020204" pitchFamily="34" charset="0"/>
                <a:ea typeface="Amazon Ember" panose="020B0603020204020204" pitchFamily="34" charset="0"/>
                <a:cs typeface="Amazon Ember" panose="020B0603020204020204" pitchFamily="34" charset="0"/>
              </a:rPr>
              <a:t> hardware MFA </a:t>
            </a:r>
            <a:r>
              <a:rPr lang="pt-BR" b="1" dirty="0" err="1">
                <a:latin typeface="Amazon Ember" panose="020B0603020204020204" pitchFamily="34" charset="0"/>
                <a:ea typeface="Amazon Ember" panose="020B0603020204020204" pitchFamily="34" charset="0"/>
                <a:cs typeface="Amazon Ember" panose="020B0603020204020204" pitchFamily="34" charset="0"/>
              </a:rPr>
              <a:t>device</a:t>
            </a:r>
            <a:r>
              <a:rPr lang="pt-BR" b="1" dirty="0">
                <a:latin typeface="Amazon Ember" panose="020B0603020204020204" pitchFamily="34" charset="0"/>
                <a:ea typeface="Amazon Ember" panose="020B0603020204020204" pitchFamily="34" charset="0"/>
                <a:cs typeface="Amazon Ember" panose="020B0603020204020204" pitchFamily="34" charset="0"/>
              </a:rPr>
              <a:t> (Outro dispositivo MFA de hardware)</a:t>
            </a:r>
            <a:r>
              <a:rPr lang="pt-BR" dirty="0">
                <a:latin typeface="Amazon Ember" panose="020B0603020204020204" pitchFamily="34" charset="0"/>
                <a:ea typeface="Amazon Ember" panose="020B0603020204020204" pitchFamily="34" charset="0"/>
                <a:cs typeface="Amazon Ember" panose="020B0603020204020204" pitchFamily="34" charset="0"/>
              </a:rPr>
              <a:t>. Um dispositivo de hardware é um dispositivo de hardware real.</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Para esta demonstração, selecione </a:t>
            </a:r>
            <a:r>
              <a:rPr lang="pt-BR" b="1" dirty="0">
                <a:latin typeface="Amazon Ember" panose="020B0603020204020204" pitchFamily="34" charset="0"/>
                <a:ea typeface="Amazon Ember" panose="020B0603020204020204" pitchFamily="34" charset="0"/>
                <a:cs typeface="Amazon Ember" panose="020B0603020204020204" pitchFamily="34" charset="0"/>
              </a:rPr>
              <a:t>Virtual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MFA </a:t>
            </a:r>
            <a:r>
              <a:rPr lang="pt-BR" b="1" dirty="0" err="1">
                <a:latin typeface="Amazon Ember" panose="020B0603020204020204" pitchFamily="34" charset="0"/>
                <a:ea typeface="Amazon Ember" panose="020B0603020204020204" pitchFamily="34" charset="0"/>
                <a:cs typeface="Amazon Ember" panose="020B0603020204020204" pitchFamily="34" charset="0"/>
              </a:rPr>
              <a:t>device</a:t>
            </a:r>
            <a:r>
              <a:rPr lang="pt-BR" b="1" dirty="0">
                <a:latin typeface="Amazon Ember" panose="020B0603020204020204" pitchFamily="34" charset="0"/>
                <a:ea typeface="Amazon Ember" panose="020B0603020204020204" pitchFamily="34" charset="0"/>
                <a:cs typeface="Amazon Ember" panose="020B0603020204020204" pitchFamily="34" charset="0"/>
              </a:rPr>
              <a:t> (Dispositivo MFA virtual) </a:t>
            </a:r>
            <a:r>
              <a:rPr lang="pt-BR" dirty="0">
                <a:latin typeface="Amazon Ember" panose="020B0603020204020204" pitchFamily="34" charset="0"/>
                <a:ea typeface="Amazon Ember" panose="020B0603020204020204" pitchFamily="34" charset="0"/>
                <a:cs typeface="Amazon Ember" panose="020B0603020204020204" pitchFamily="34" charset="0"/>
              </a:rPr>
              <a:t>e clique em </a:t>
            </a:r>
            <a:r>
              <a:rPr lang="pt-BR" b="1" dirty="0">
                <a:latin typeface="Amazon Ember" panose="020B0603020204020204" pitchFamily="34" charset="0"/>
                <a:ea typeface="Amazon Ember" panose="020B0603020204020204" pitchFamily="34" charset="0"/>
                <a:cs typeface="Amazon Ember" panose="020B0603020204020204" pitchFamily="34" charset="0"/>
              </a:rPr>
              <a:t>Continue (Continuar)</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Uma nova caixa de diálogo é exibida e pede que você configure um dispositivo MFA virtual. Um aplicativo (como o Google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Authenticator</a:t>
            </a:r>
            <a:r>
              <a:rPr lang="pt-BR" dirty="0">
                <a:latin typeface="Amazon Ember" panose="020B0603020204020204" pitchFamily="34" charset="0"/>
                <a:ea typeface="Amazon Ember" panose="020B0603020204020204" pitchFamily="34" charset="0"/>
                <a:cs typeface="Amazon Ember" panose="020B0603020204020204" pitchFamily="34" charset="0"/>
              </a:rPr>
              <a:t>) deve ser baixado para realizar essa tarefa. Após a conclusão do download, clique em </a:t>
            </a:r>
            <a:r>
              <a:rPr lang="pt-BR" b="1" dirty="0">
                <a:latin typeface="Amazon Ember" panose="020B0603020204020204" pitchFamily="34" charset="0"/>
                <a:ea typeface="Amazon Ember" panose="020B0603020204020204" pitchFamily="34" charset="0"/>
                <a:cs typeface="Amazon Ember" panose="020B0603020204020204" pitchFamily="34" charset="0"/>
              </a:rPr>
              <a:t>Show QR </a:t>
            </a:r>
            <a:r>
              <a:rPr lang="pt-BR" b="1" dirty="0" err="1">
                <a:latin typeface="Amazon Ember" panose="020B0603020204020204" pitchFamily="34" charset="0"/>
                <a:ea typeface="Amazon Ember" panose="020B0603020204020204" pitchFamily="34" charset="0"/>
                <a:cs typeface="Amazon Ember" panose="020B0603020204020204" pitchFamily="34" charset="0"/>
              </a:rPr>
              <a:t>code</a:t>
            </a:r>
            <a:r>
              <a:rPr lang="pt-BR" b="1" dirty="0">
                <a:latin typeface="Amazon Ember" panose="020B0603020204020204" pitchFamily="34" charset="0"/>
                <a:ea typeface="Amazon Ember" panose="020B0603020204020204" pitchFamily="34" charset="0"/>
                <a:cs typeface="Amazon Ember" panose="020B0603020204020204" pitchFamily="34" charset="0"/>
              </a:rPr>
              <a:t> (Mostrar código QR)</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601038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247670" indent="-247670">
              <a:spcAft>
                <a:spcPts val="650"/>
              </a:spcAft>
              <a:buFont typeface="+mj-lt"/>
              <a:buAutoNum type="arabicPeriod" startAt="6"/>
            </a:pPr>
            <a:r>
              <a:rPr lang="pt-BR" dirty="0">
                <a:latin typeface="Amazon Ember" panose="020B0603020204020204" pitchFamily="34" charset="0"/>
                <a:ea typeface="Amazon Ember" panose="020B0603020204020204" pitchFamily="34" charset="0"/>
                <a:cs typeface="Amazon Ember" panose="020B0603020204020204" pitchFamily="34" charset="0"/>
              </a:rPr>
              <a:t>No aplicativo autenticador, escolha o </a:t>
            </a:r>
            <a:r>
              <a:rPr lang="pt-BR" b="1" dirty="0">
                <a:latin typeface="Amazon Ember" panose="020B0603020204020204" pitchFamily="34" charset="0"/>
                <a:ea typeface="Amazon Ember" panose="020B0603020204020204" pitchFamily="34" charset="0"/>
                <a:cs typeface="Amazon Ember" panose="020B0603020204020204" pitchFamily="34" charset="0"/>
              </a:rPr>
              <a:t>sinal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de adição (+)</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startAt="6"/>
            </a:pPr>
            <a:r>
              <a:rPr lang="pt-BR" dirty="0">
                <a:latin typeface="Amazon Ember" panose="020B0603020204020204" pitchFamily="34" charset="0"/>
                <a:ea typeface="Amazon Ember" panose="020B0603020204020204" pitchFamily="34" charset="0"/>
                <a:cs typeface="Amazon Ember" panose="020B0603020204020204" pitchFamily="34" charset="0"/>
              </a:rPr>
              <a:t>Digitalize o código de barras e insira o primeiro código de autenticação.</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startAt="6"/>
            </a:pPr>
            <a:r>
              <a:rPr lang="pt-BR" dirty="0">
                <a:latin typeface="Amazon Ember" panose="020B0603020204020204" pitchFamily="34" charset="0"/>
                <a:ea typeface="Amazon Ember" panose="020B0603020204020204" pitchFamily="34" charset="0"/>
                <a:cs typeface="Amazon Ember" panose="020B0603020204020204" pitchFamily="34" charset="0"/>
              </a:rPr>
              <a:t>Aguarde um momento para que o segundo código seja exibido e o insira.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a:spcAft>
                <a:spcPts val="650"/>
              </a:spcAft>
              <a:buFont typeface="+mj-lt"/>
              <a:buAutoNum type="arabicPeriod" startAt="6"/>
            </a:pPr>
            <a:r>
              <a:rPr lang="pt-BR" dirty="0">
                <a:latin typeface="Amazon Ember" panose="020B0603020204020204" pitchFamily="34" charset="0"/>
                <a:ea typeface="Amazon Ember" panose="020B0603020204020204" pitchFamily="34" charset="0"/>
                <a:cs typeface="Amazon Ember" panose="020B0603020204020204" pitchFamily="34" charset="0"/>
              </a:rPr>
              <a:t>Clique no botão </a:t>
            </a:r>
            <a:r>
              <a:rPr lang="pt-BR" b="1" dirty="0" err="1">
                <a:latin typeface="Amazon Ember" panose="020B0603020204020204" pitchFamily="34" charset="0"/>
                <a:ea typeface="Amazon Ember" panose="020B0603020204020204" pitchFamily="34" charset="0"/>
                <a:cs typeface="Amazon Ember" panose="020B0603020204020204" pitchFamily="34" charset="0"/>
              </a:rPr>
              <a:t>Assign</a:t>
            </a:r>
            <a:r>
              <a:rPr lang="pt-BR" b="1" dirty="0">
                <a:latin typeface="Amazon Ember" panose="020B0603020204020204" pitchFamily="34" charset="0"/>
                <a:ea typeface="Amazon Ember" panose="020B0603020204020204" pitchFamily="34" charset="0"/>
                <a:cs typeface="Amazon Ember" panose="020B0603020204020204" pitchFamily="34" charset="0"/>
              </a:rPr>
              <a:t> MFA (Atribuir MFA )</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2301723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1: Modelo de responsabilidade compartilhada da AWS.</a:t>
            </a:r>
          </a:p>
          <a:p>
            <a:pPr rtl="0"/>
            <a:r>
              <a:rPr lang="pt-BR" dirty="0">
                <a:latin typeface="Amazon Ember" panose="020B0603020204020204" pitchFamily="34" charset="0"/>
                <a:ea typeface="Amazon Ember" panose="020B0603020204020204" pitchFamily="34" charset="0"/>
                <a:cs typeface="Amazon Ember" panose="020B0603020204020204" pitchFamily="34" charset="0"/>
              </a:rPr>
              <a:t>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8906542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247670" indent="-247670">
              <a:spcAft>
                <a:spcPts val="650"/>
              </a:spcAft>
              <a:buFont typeface="+mj-lt"/>
              <a:buAutoNum type="arabicPeriod" startAt="10"/>
            </a:pPr>
            <a:r>
              <a:rPr lang="pt-BR" dirty="0">
                <a:latin typeface="Amazon Ember" panose="020B0603020204020204" pitchFamily="34" charset="0"/>
                <a:ea typeface="Amazon Ember" panose="020B0603020204020204" pitchFamily="34" charset="0"/>
                <a:cs typeface="Amazon Ember" panose="020B0603020204020204" pitchFamily="34" charset="0"/>
              </a:rPr>
              <a:t> Clique em </a:t>
            </a:r>
            <a:r>
              <a:rPr lang="pt-BR" b="1" dirty="0" err="1">
                <a:latin typeface="Amazon Ember" panose="020B0603020204020204" pitchFamily="34" charset="0"/>
                <a:ea typeface="Amazon Ember" panose="020B0603020204020204" pitchFamily="34" charset="0"/>
                <a:cs typeface="Amazon Ember" panose="020B0603020204020204" pitchFamily="34" charset="0"/>
              </a:rPr>
              <a:t>Finish</a:t>
            </a:r>
            <a:r>
              <a:rPr lang="pt-BR" b="1" dirty="0">
                <a:latin typeface="Amazon Ember" panose="020B0603020204020204" pitchFamily="34" charset="0"/>
                <a:ea typeface="Amazon Ember" panose="020B0603020204020204" pitchFamily="34" charset="0"/>
                <a:cs typeface="Amazon Ember" panose="020B0603020204020204" pitchFamily="34" charset="0"/>
              </a:rPr>
              <a:t> (Concluir)</a:t>
            </a:r>
            <a:r>
              <a:rPr lang="pt-BR" dirty="0">
                <a:latin typeface="Amazon Ember" panose="020B0603020204020204" pitchFamily="34" charset="0"/>
                <a:ea typeface="Amazon Ember" panose="020B0603020204020204" pitchFamily="34" charset="0"/>
                <a:cs typeface="Amazon Ember" panose="020B0603020204020204" pitchFamily="34" charset="0"/>
              </a:rPr>
              <a:t> e atualize seu navegador.</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O painel </a:t>
            </a:r>
            <a:r>
              <a:rPr lang="pt-BR" b="1" dirty="0">
                <a:latin typeface="Amazon Ember" panose="020B0603020204020204" pitchFamily="34" charset="0"/>
                <a:ea typeface="Amazon Ember" panose="020B0603020204020204" pitchFamily="34" charset="0"/>
                <a:cs typeface="Amazon Ember" panose="020B0603020204020204" pitchFamily="34" charset="0"/>
              </a:rPr>
              <a:t>Security Status (Status de segurança) </a:t>
            </a:r>
            <a:r>
              <a:rPr lang="pt-BR" dirty="0">
                <a:latin typeface="Amazon Ember" panose="020B0603020204020204" pitchFamily="34" charset="0"/>
                <a:ea typeface="Amazon Ember" panose="020B0603020204020204" pitchFamily="34" charset="0"/>
                <a:cs typeface="Amazon Ember" panose="020B0603020204020204" pitchFamily="34" charset="0"/>
              </a:rPr>
              <a:t>agora deve mostrar um ícone de marca de seleção verde, o que indica que a MFA está ativada no usuário raiz da conta.</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6297852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A maioria das contas da AWS são compartilhadas por vários usuários em uma organização. Para oferecer suporte a essa prática, você pode configurar cada usuário com permissões atribuídas individualmente ou adicionar usuários ao grupo do IAM apropriado que concede permissões específicas a eles.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Uma prática recomendada da AWS é fornecer a cada usuário o próprio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de usuário do IAM para que ele não faça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como usuário raiz da conta com privilégios globais ou use as mesmas credenciais de outra pessoa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na conta.</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Para configurar essa configuração:</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Clique em </a:t>
            </a:r>
            <a:r>
              <a:rPr lang="pt-BR" b="1" dirty="0" err="1">
                <a:latin typeface="Amazon Ember" panose="020B0603020204020204" pitchFamily="34" charset="0"/>
                <a:ea typeface="Amazon Ember" panose="020B0603020204020204" pitchFamily="34" charset="0"/>
                <a:cs typeface="Amazon Ember" panose="020B0603020204020204" pitchFamily="34" charset="0"/>
              </a:rPr>
              <a:t>Create</a:t>
            </a:r>
            <a:r>
              <a:rPr lang="pt-BR" b="1" dirty="0">
                <a:latin typeface="Amazon Ember" panose="020B0603020204020204" pitchFamily="34" charset="0"/>
                <a:ea typeface="Amazon Ember" panose="020B0603020204020204" pitchFamily="34" charset="0"/>
                <a:cs typeface="Amazon Ember" panose="020B0603020204020204" pitchFamily="34" charset="0"/>
              </a:rPr>
              <a:t> individual IAM </a:t>
            </a:r>
            <a:r>
              <a:rPr lang="pt-BR" b="1" dirty="0" err="1">
                <a:latin typeface="Amazon Ember" panose="020B0603020204020204" pitchFamily="34" charset="0"/>
                <a:ea typeface="Amazon Ember" panose="020B0603020204020204" pitchFamily="34" charset="0"/>
                <a:cs typeface="Amazon Ember" panose="020B0603020204020204" pitchFamily="34" charset="0"/>
              </a:rPr>
              <a:t>users</a:t>
            </a:r>
            <a:r>
              <a:rPr lang="pt-BR" b="1" dirty="0">
                <a:latin typeface="Amazon Ember" panose="020B0603020204020204" pitchFamily="34" charset="0"/>
                <a:ea typeface="Amazon Ember" panose="020B0603020204020204" pitchFamily="34" charset="0"/>
                <a:cs typeface="Amazon Ember" panose="020B0603020204020204" pitchFamily="34" charset="0"/>
              </a:rPr>
              <a:t> (Criar usuários individuais do IAM)</a:t>
            </a:r>
            <a:r>
              <a:rPr lang="pt-BR" dirty="0">
                <a:latin typeface="Amazon Ember" panose="020B0603020204020204" pitchFamily="34" charset="0"/>
                <a:ea typeface="Amazon Ember" panose="020B0603020204020204" pitchFamily="34" charset="0"/>
                <a:cs typeface="Amazon Ember" panose="020B0603020204020204" pitchFamily="34" charset="0"/>
              </a:rPr>
              <a:t> e selecione </a:t>
            </a:r>
            <a:r>
              <a:rPr lang="pt-BR" b="1" dirty="0" err="1">
                <a:latin typeface="Amazon Ember" panose="020B0603020204020204" pitchFamily="34" charset="0"/>
                <a:ea typeface="Amazon Ember" panose="020B0603020204020204" pitchFamily="34" charset="0"/>
                <a:cs typeface="Amazon Ember" panose="020B0603020204020204" pitchFamily="34" charset="0"/>
              </a:rPr>
              <a:t>Manage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Users</a:t>
            </a:r>
            <a:r>
              <a:rPr lang="pt-BR" b="1" dirty="0">
                <a:latin typeface="Amazon Ember" panose="020B0603020204020204" pitchFamily="34" charset="0"/>
                <a:ea typeface="Amazon Ember" panose="020B0603020204020204" pitchFamily="34" charset="0"/>
                <a:cs typeface="Amazon Ember" panose="020B0603020204020204" pitchFamily="34" charset="0"/>
              </a:rPr>
              <a:t> (Gerenciar usuários)</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8539420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247670" indent="-247670">
              <a:spcAft>
                <a:spcPts val="650"/>
              </a:spcAft>
              <a:buFont typeface="+mj-lt"/>
              <a:buAutoNum type="arabicPeriod" startAt="2"/>
            </a:pPr>
            <a:r>
              <a:rPr lang="pt-BR" dirty="0">
                <a:latin typeface="Amazon Ember" panose="020B0603020204020204" pitchFamily="34" charset="0"/>
                <a:ea typeface="Amazon Ember" panose="020B0603020204020204" pitchFamily="34" charset="0"/>
                <a:cs typeface="Amazon Ember" panose="020B0603020204020204" pitchFamily="34" charset="0"/>
              </a:rPr>
              <a:t>Selecione </a:t>
            </a:r>
            <a:r>
              <a:rPr lang="pt-BR" b="1" dirty="0" err="1">
                <a:latin typeface="Amazon Ember" panose="020B0603020204020204" pitchFamily="34" charset="0"/>
                <a:ea typeface="Amazon Ember" panose="020B0603020204020204" pitchFamily="34" charset="0"/>
                <a:cs typeface="Amazon Ember" panose="020B0603020204020204" pitchFamily="34" charset="0"/>
              </a:rPr>
              <a:t>Add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user</a:t>
            </a:r>
            <a:r>
              <a:rPr lang="pt-BR" b="1" dirty="0">
                <a:latin typeface="Amazon Ember" panose="020B0603020204020204" pitchFamily="34" charset="0"/>
                <a:ea typeface="Amazon Ember" panose="020B0603020204020204" pitchFamily="34" charset="0"/>
                <a:cs typeface="Amazon Ember" panose="020B0603020204020204" pitchFamily="34" charset="0"/>
              </a:rPr>
              <a:t> (Adicionar usuário)</a:t>
            </a:r>
            <a:r>
              <a:rPr lang="pt-BR" dirty="0">
                <a:latin typeface="Amazon Ember" panose="020B0603020204020204" pitchFamily="34" charset="0"/>
                <a:ea typeface="Amazon Ember" panose="020B0603020204020204" pitchFamily="34" charset="0"/>
                <a:cs typeface="Amazon Ember" panose="020B0603020204020204" pitchFamily="34" charset="0"/>
              </a:rPr>
              <a:t> e especifique um novo nome de usuário. Os nomes de usuário não podem ter espaços.</a:t>
            </a:r>
          </a:p>
          <a:p>
            <a:pPr marL="247670" indent="-247670">
              <a:spcAft>
                <a:spcPts val="650"/>
              </a:spcAft>
              <a:buFont typeface="+mj-lt"/>
              <a:buAutoNum type="arabicPeriod" startAt="2"/>
            </a:pPr>
            <a:r>
              <a:rPr lang="pt-BR" dirty="0">
                <a:latin typeface="Amazon Ember" panose="020B0603020204020204" pitchFamily="34" charset="0"/>
                <a:ea typeface="Amazon Ember" panose="020B0603020204020204" pitchFamily="34" charset="0"/>
                <a:cs typeface="Amazon Ember" panose="020B0603020204020204" pitchFamily="34" charset="0"/>
              </a:rPr>
              <a:t>Selecione o </a:t>
            </a:r>
            <a:r>
              <a:rPr lang="pt-BR" b="1" dirty="0">
                <a:latin typeface="Amazon Ember" panose="020B0603020204020204" pitchFamily="34" charset="0"/>
                <a:ea typeface="Amazon Ember" panose="020B0603020204020204" pitchFamily="34" charset="0"/>
                <a:cs typeface="Amazon Ember" panose="020B0603020204020204" pitchFamily="34" charset="0"/>
              </a:rPr>
              <a:t>Access </a:t>
            </a:r>
            <a:r>
              <a:rPr lang="pt-BR" b="1" dirty="0" err="1">
                <a:latin typeface="Amazon Ember" panose="020B0603020204020204" pitchFamily="34" charset="0"/>
                <a:ea typeface="Amazon Ember" panose="020B0603020204020204" pitchFamily="34" charset="0"/>
                <a:cs typeface="Amazon Ember" panose="020B0603020204020204" pitchFamily="34" charset="0"/>
              </a:rPr>
              <a:t>type</a:t>
            </a:r>
            <a:r>
              <a:rPr lang="pt-BR" b="1" dirty="0">
                <a:latin typeface="Amazon Ember" panose="020B0603020204020204" pitchFamily="34" charset="0"/>
                <a:ea typeface="Amazon Ember" panose="020B0603020204020204" pitchFamily="34" charset="0"/>
                <a:cs typeface="Amazon Ember" panose="020B0603020204020204" pitchFamily="34" charset="0"/>
              </a:rPr>
              <a:t> (Tipo de acesso)</a:t>
            </a:r>
            <a:r>
              <a:rPr lang="pt-BR" dirty="0">
                <a:latin typeface="Amazon Ember" panose="020B0603020204020204" pitchFamily="34" charset="0"/>
                <a:ea typeface="Amazon Ember" panose="020B0603020204020204" pitchFamily="34" charset="0"/>
                <a:cs typeface="Amazon Ember" panose="020B0603020204020204" pitchFamily="34" charset="0"/>
              </a:rPr>
              <a:t>. Há dois tipos de acesso (você pode conceder um tipo ou ambos ao usuário, mas, para esta demonstração, conceda os dois):</a:t>
            </a:r>
          </a:p>
          <a:p>
            <a:pPr marL="681090" lvl="1"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 acesso programático</a:t>
            </a:r>
            <a:r>
              <a:rPr lang="pt-BR" dirty="0">
                <a:latin typeface="Amazon Ember" panose="020B0603020204020204" pitchFamily="34" charset="0"/>
                <a:ea typeface="Amazon Ember" panose="020B0603020204020204" pitchFamily="34" charset="0"/>
                <a:cs typeface="Amazon Ember" panose="020B0603020204020204" pitchFamily="34" charset="0"/>
              </a:rPr>
              <a:t> permite que o usuário tenha acesso à CLI da AWS para provisionar recursos. Essa opção gerará uma chave de acesso uma vez. Essa chave de acesso deve ser salva porque será usada para todos os acessos futuros.</a:t>
            </a:r>
          </a:p>
          <a:p>
            <a:pPr marL="681090" lvl="1"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acesso ao Console de Gerenciamento da AWS</a:t>
            </a:r>
            <a:r>
              <a:rPr lang="pt-BR" dirty="0">
                <a:latin typeface="Amazon Ember" panose="020B0603020204020204" pitchFamily="34" charset="0"/>
                <a:ea typeface="Amazon Ember" panose="020B0603020204020204" pitchFamily="34" charset="0"/>
                <a:cs typeface="Amazon Ember" panose="020B0603020204020204" pitchFamily="34" charset="0"/>
              </a:rPr>
              <a:t> permite que o usuário faça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no console.</a:t>
            </a:r>
          </a:p>
          <a:p>
            <a:pPr marL="247670" indent="-247670" defTabSz="990676">
              <a:spcAft>
                <a:spcPts val="650"/>
              </a:spcAft>
              <a:buFont typeface="+mj-lt"/>
              <a:buAutoNum type="arabicPeriod" startAt="4"/>
              <a:defRPr/>
            </a:pPr>
            <a:r>
              <a:rPr lang="pt-BR" dirty="0">
                <a:latin typeface="Amazon Ember" panose="020B0603020204020204" pitchFamily="34" charset="0"/>
                <a:ea typeface="Amazon Ember" panose="020B0603020204020204" pitchFamily="34" charset="0"/>
                <a:cs typeface="Amazon Ember" panose="020B0603020204020204" pitchFamily="34" charset="0"/>
              </a:rPr>
              <a:t>Se você optar por conceder acesso ao console, escolha </a:t>
            </a:r>
            <a:r>
              <a:rPr lang="pt-BR" b="1" dirty="0" err="1">
                <a:latin typeface="Amazon Ember" panose="020B0603020204020204" pitchFamily="34" charset="0"/>
                <a:ea typeface="Amazon Ember" panose="020B0603020204020204" pitchFamily="34" charset="0"/>
                <a:cs typeface="Amazon Ember" panose="020B0603020204020204" pitchFamily="34" charset="0"/>
              </a:rPr>
              <a:t>Autogenerate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password</a:t>
            </a:r>
            <a:r>
              <a:rPr lang="pt-BR" b="1" dirty="0">
                <a:latin typeface="Amazon Ember" panose="020B0603020204020204" pitchFamily="34" charset="0"/>
                <a:ea typeface="Amazon Ember" panose="020B0603020204020204" pitchFamily="34" charset="0"/>
                <a:cs typeface="Amazon Ember" panose="020B0603020204020204" pitchFamily="34" charset="0"/>
              </a:rPr>
              <a:t> (Gerar senha automaticamente) </a:t>
            </a:r>
            <a:r>
              <a:rPr lang="pt-BR" dirty="0">
                <a:latin typeface="Amazon Ember" panose="020B0603020204020204" pitchFamily="34" charset="0"/>
                <a:ea typeface="Amazon Ember" panose="020B0603020204020204" pitchFamily="34" charset="0"/>
                <a:cs typeface="Amazon Ember" panose="020B0603020204020204" pitchFamily="34" charset="0"/>
              </a:rPr>
              <a:t>ou selecione </a:t>
            </a:r>
            <a:r>
              <a:rPr lang="pt-BR" b="1" dirty="0" err="1">
                <a:latin typeface="Amazon Ember" panose="020B0603020204020204" pitchFamily="34" charset="0"/>
                <a:ea typeface="Amazon Ember" panose="020B0603020204020204" pitchFamily="34" charset="0"/>
                <a:cs typeface="Amazon Ember" panose="020B0603020204020204" pitchFamily="34" charset="0"/>
              </a:rPr>
              <a:t>Custom</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password</a:t>
            </a:r>
            <a:r>
              <a:rPr lang="pt-BR" b="1" dirty="0">
                <a:latin typeface="Amazon Ember" panose="020B0603020204020204" pitchFamily="34" charset="0"/>
                <a:ea typeface="Amazon Ember" panose="020B0603020204020204" pitchFamily="34" charset="0"/>
                <a:cs typeface="Amazon Ember" panose="020B0603020204020204" pitchFamily="34" charset="0"/>
              </a:rPr>
              <a:t> (Senha personalizada) </a:t>
            </a:r>
            <a:r>
              <a:rPr lang="pt-BR" dirty="0">
                <a:latin typeface="Amazon Ember" panose="020B0603020204020204" pitchFamily="34" charset="0"/>
                <a:ea typeface="Amazon Ember" panose="020B0603020204020204" pitchFamily="34" charset="0"/>
                <a:cs typeface="Amazon Ember" panose="020B0603020204020204" pitchFamily="34" charset="0"/>
              </a:rPr>
              <a:t>e insira uma.</a:t>
            </a:r>
          </a:p>
          <a:p>
            <a:pPr marL="247670" indent="-247670" defTabSz="990676">
              <a:spcAft>
                <a:spcPts val="650"/>
              </a:spcAft>
              <a:buFont typeface="+mj-lt"/>
              <a:buAutoNum type="arabicPeriod" startAt="4"/>
              <a:defRPr/>
            </a:pPr>
            <a:r>
              <a:rPr lang="pt-BR" dirty="0">
                <a:latin typeface="Amazon Ember" panose="020B0603020204020204" pitchFamily="34" charset="0"/>
                <a:ea typeface="Amazon Ember" panose="020B0603020204020204" pitchFamily="34" charset="0"/>
                <a:cs typeface="Amazon Ember" panose="020B0603020204020204" pitchFamily="34" charset="0"/>
              </a:rPr>
              <a:t>Clique em </a:t>
            </a:r>
            <a:r>
              <a:rPr lang="pt-BR" b="1" dirty="0">
                <a:latin typeface="Amazon Ember" panose="020B0603020204020204" pitchFamily="34" charset="0"/>
                <a:ea typeface="Amazon Ember" panose="020B0603020204020204" pitchFamily="34" charset="0"/>
                <a:cs typeface="Amazon Ember" panose="020B0603020204020204" pitchFamily="34" charset="0"/>
              </a:rPr>
              <a:t>Next: </a:t>
            </a:r>
            <a:r>
              <a:rPr lang="pt-BR" b="1" dirty="0" err="1">
                <a:latin typeface="Amazon Ember" panose="020B0603020204020204" pitchFamily="34" charset="0"/>
                <a:ea typeface="Amazon Ember" panose="020B0603020204020204" pitchFamily="34" charset="0"/>
                <a:cs typeface="Amazon Ember" panose="020B0603020204020204" pitchFamily="34" charset="0"/>
              </a:rPr>
              <a:t>Permissions</a:t>
            </a:r>
            <a:r>
              <a:rPr lang="pt-BR" b="1" dirty="0">
                <a:latin typeface="Amazon Ember" panose="020B0603020204020204" pitchFamily="34" charset="0"/>
                <a:ea typeface="Amazon Ember" panose="020B0603020204020204" pitchFamily="34" charset="0"/>
                <a:cs typeface="Amazon Ember" panose="020B0603020204020204" pitchFamily="34" charset="0"/>
              </a:rPr>
              <a:t> (Próximo: Permissões)</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30518234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Em seguida, você atribuirá permissões. Você tem três opções para atribuir permissões:</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Adicionar usuário ao grupo</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Copiar permissões de um usuário existente</a:t>
            </a:r>
          </a:p>
          <a:p>
            <a:pPr marL="185752" indent="-185752">
              <a:spcAft>
                <a:spcPts val="650"/>
              </a:spcAft>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Anexar políticas existentes diretamente</a:t>
            </a:r>
          </a:p>
          <a:p>
            <a:pPr marL="185752" indent="-185752">
              <a:spcAft>
                <a:spcPts val="650"/>
              </a:spcAft>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247670" indent="-247670" defTabSz="990676">
              <a:spcAft>
                <a:spcPts val="650"/>
              </a:spcAft>
              <a:buFont typeface="+mj-lt"/>
              <a:buAutoNum type="arabicPeriod" startAt="6"/>
              <a:defRPr/>
            </a:pPr>
            <a:r>
              <a:rPr lang="pt-BR" dirty="0">
                <a:latin typeface="Amazon Ember" panose="020B0603020204020204" pitchFamily="34" charset="0"/>
                <a:ea typeface="Amazon Ember" panose="020B0603020204020204" pitchFamily="34" charset="0"/>
                <a:cs typeface="Amazon Ember" panose="020B0603020204020204" pitchFamily="34" charset="0"/>
              </a:rPr>
              <a:t>Você quer adicionar o usuário a um grupo; portanto, selecione </a:t>
            </a:r>
            <a:r>
              <a:rPr lang="pt-BR" b="1" dirty="0" err="1">
                <a:latin typeface="Amazon Ember" panose="020B0603020204020204" pitchFamily="34" charset="0"/>
                <a:ea typeface="Amazon Ember" panose="020B0603020204020204" pitchFamily="34" charset="0"/>
                <a:cs typeface="Amazon Ember" panose="020B0603020204020204" pitchFamily="34" charset="0"/>
              </a:rPr>
              <a:t>Add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user</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to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group</a:t>
            </a:r>
            <a:r>
              <a:rPr lang="pt-BR" b="1" dirty="0">
                <a:latin typeface="Amazon Ember" panose="020B0603020204020204" pitchFamily="34" charset="0"/>
                <a:ea typeface="Amazon Ember" panose="020B0603020204020204" pitchFamily="34" charset="0"/>
                <a:cs typeface="Amazon Ember" panose="020B0603020204020204" pitchFamily="34" charset="0"/>
              </a:rPr>
              <a:t> (Adicionar usuário ao grupo) </a:t>
            </a:r>
            <a:r>
              <a:rPr lang="pt-BR" dirty="0">
                <a:latin typeface="Amazon Ember" panose="020B0603020204020204" pitchFamily="34" charset="0"/>
                <a:ea typeface="Amazon Ember" panose="020B0603020204020204" pitchFamily="34" charset="0"/>
                <a:cs typeface="Amazon Ember" panose="020B0603020204020204" pitchFamily="34" charset="0"/>
              </a:rPr>
              <a:t>e escolha </a:t>
            </a:r>
            <a:r>
              <a:rPr lang="pt-BR" b="1" dirty="0" err="1">
                <a:latin typeface="Amazon Ember" panose="020B0603020204020204" pitchFamily="34" charset="0"/>
                <a:ea typeface="Amazon Ember" panose="020B0603020204020204" pitchFamily="34" charset="0"/>
                <a:cs typeface="Amazon Ember" panose="020B0603020204020204" pitchFamily="34" charset="0"/>
              </a:rPr>
              <a:t>Create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group</a:t>
            </a:r>
            <a:r>
              <a:rPr lang="pt-BR" b="1" dirty="0">
                <a:latin typeface="Amazon Ember" panose="020B0603020204020204" pitchFamily="34" charset="0"/>
                <a:ea typeface="Amazon Ember" panose="020B0603020204020204" pitchFamily="34" charset="0"/>
                <a:cs typeface="Amazon Ember" panose="020B0603020204020204" pitchFamily="34" charset="0"/>
              </a:rPr>
              <a:t> (Criar grupo)</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spcAft>
                <a:spcPts val="650"/>
              </a:spcAf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Observação: um grupo é onde você coloca os usuários para herdar as políticas atribuídas ao grupo.</a:t>
            </a:r>
          </a:p>
        </p:txBody>
      </p:sp>
    </p:spTree>
    <p:extLst>
      <p:ext uri="{BB962C8B-B14F-4D97-AF65-F5344CB8AC3E}">
        <p14:creationId xmlns:p14="http://schemas.microsoft.com/office/powerpoint/2010/main" val="16357366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247670" indent="-247670">
              <a:spcAft>
                <a:spcPts val="650"/>
              </a:spcAft>
              <a:buFont typeface="+mj-lt"/>
              <a:buAutoNum type="arabicPeriod" startAt="7"/>
            </a:pPr>
            <a:r>
              <a:rPr lang="pt-BR" dirty="0">
                <a:latin typeface="Amazon Ember" panose="020B0603020204020204" pitchFamily="34" charset="0"/>
                <a:ea typeface="Amazon Ember" panose="020B0603020204020204" pitchFamily="34" charset="0"/>
                <a:cs typeface="Amazon Ember" panose="020B0603020204020204" pitchFamily="34" charset="0"/>
              </a:rPr>
              <a:t>Dê um nome para o grupo. Neste exemplo, conceda ao desenvolvedor principal acesso administrativo e escolha </a:t>
            </a:r>
            <a:r>
              <a:rPr lang="pt-BR" b="1" dirty="0" err="1">
                <a:latin typeface="Amazon Ember" panose="020B0603020204020204" pitchFamily="34" charset="0"/>
                <a:ea typeface="Amazon Ember" panose="020B0603020204020204" pitchFamily="34" charset="0"/>
                <a:cs typeface="Amazon Ember" panose="020B0603020204020204" pitchFamily="34" charset="0"/>
              </a:rPr>
              <a:t>Create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group</a:t>
            </a:r>
            <a:r>
              <a:rPr lang="pt-BR" b="1" dirty="0">
                <a:latin typeface="Amazon Ember" panose="020B0603020204020204" pitchFamily="34" charset="0"/>
                <a:ea typeface="Amazon Ember" panose="020B0603020204020204" pitchFamily="34" charset="0"/>
                <a:cs typeface="Amazon Ember" panose="020B0603020204020204" pitchFamily="34" charset="0"/>
              </a:rPr>
              <a:t> (Criar grupo)</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510113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247670" indent="-247670">
              <a:spcAft>
                <a:spcPts val="650"/>
              </a:spcAft>
              <a:buFont typeface="+mj-lt"/>
              <a:buAutoNum type="arabicPeriod" startAt="8"/>
            </a:pPr>
            <a:r>
              <a:rPr lang="pt-BR" dirty="0">
                <a:latin typeface="Amazon Ember" panose="020B0603020204020204" pitchFamily="34" charset="0"/>
                <a:ea typeface="Amazon Ember" panose="020B0603020204020204" pitchFamily="34" charset="0"/>
                <a:cs typeface="Amazon Ember" panose="020B0603020204020204" pitchFamily="34" charset="0"/>
              </a:rPr>
              <a:t>Selecione </a:t>
            </a:r>
            <a:r>
              <a:rPr lang="pt-BR" b="1" dirty="0">
                <a:latin typeface="Amazon Ember" panose="020B0603020204020204" pitchFamily="34" charset="0"/>
                <a:ea typeface="Amazon Ember" panose="020B0603020204020204" pitchFamily="34" charset="0"/>
                <a:cs typeface="Amazon Ember" panose="020B0603020204020204" pitchFamily="34" charset="0"/>
              </a:rPr>
              <a:t>Next </a:t>
            </a:r>
            <a:r>
              <a:rPr lang="pt-BR" b="1" dirty="0" err="1">
                <a:latin typeface="Amazon Ember" panose="020B0603020204020204" pitchFamily="34" charset="0"/>
                <a:ea typeface="Amazon Ember" panose="020B0603020204020204" pitchFamily="34" charset="0"/>
                <a:cs typeface="Amazon Ember" panose="020B0603020204020204" pitchFamily="34" charset="0"/>
              </a:rPr>
              <a:t>Review</a:t>
            </a:r>
            <a:r>
              <a:rPr lang="pt-BR" b="1" dirty="0">
                <a:latin typeface="Amazon Ember" panose="020B0603020204020204" pitchFamily="34" charset="0"/>
                <a:ea typeface="Amazon Ember" panose="020B0603020204020204" pitchFamily="34" charset="0"/>
                <a:cs typeface="Amazon Ember" panose="020B0603020204020204" pitchFamily="34" charset="0"/>
              </a:rPr>
              <a:t> (Próxima revisão)</a:t>
            </a:r>
            <a:r>
              <a:rPr lang="pt-BR" dirty="0">
                <a:latin typeface="Amazon Ember" panose="020B0603020204020204" pitchFamily="34" charset="0"/>
                <a:ea typeface="Amazon Ember" panose="020B0603020204020204" pitchFamily="34" charset="0"/>
                <a:cs typeface="Amazon Ember" panose="020B0603020204020204" pitchFamily="34" charset="0"/>
              </a:rPr>
              <a:t> para revisar o que será criado e escolha </a:t>
            </a:r>
            <a:r>
              <a:rPr lang="pt-BR" b="1" dirty="0" err="1">
                <a:latin typeface="Amazon Ember" panose="020B0603020204020204" pitchFamily="34" charset="0"/>
                <a:ea typeface="Amazon Ember" panose="020B0603020204020204" pitchFamily="34" charset="0"/>
                <a:cs typeface="Amazon Ember" panose="020B0603020204020204" pitchFamily="34" charset="0"/>
              </a:rPr>
              <a:t>Create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user</a:t>
            </a:r>
            <a:r>
              <a:rPr lang="pt-BR" b="1" dirty="0">
                <a:latin typeface="Amazon Ember" panose="020B0603020204020204" pitchFamily="34" charset="0"/>
                <a:ea typeface="Amazon Ember" panose="020B0603020204020204" pitchFamily="34" charset="0"/>
                <a:cs typeface="Amazon Ember" panose="020B0603020204020204" pitchFamily="34" charset="0"/>
              </a:rPr>
              <a:t> (Criar usuário)</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27460867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210243"/>
          </a:xfrm>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Quando um usuário é criado (e supondo que você tenha habilitado o acesso programático e ao console ao definir a </a:t>
            </a:r>
            <a:r>
              <a:rPr lang="pt-BR" b="1" dirty="0">
                <a:latin typeface="Amazon Ember" panose="020B0603020204020204" pitchFamily="34" charset="0"/>
                <a:ea typeface="Amazon Ember" panose="020B0603020204020204" pitchFamily="34" charset="0"/>
                <a:cs typeface="Amazon Ember" panose="020B0603020204020204" pitchFamily="34" charset="0"/>
              </a:rPr>
              <a:t>Access </a:t>
            </a:r>
            <a:r>
              <a:rPr lang="pt-BR" b="1" dirty="0" err="1">
                <a:latin typeface="Amazon Ember" panose="020B0603020204020204" pitchFamily="34" charset="0"/>
                <a:ea typeface="Amazon Ember" panose="020B0603020204020204" pitchFamily="34" charset="0"/>
                <a:cs typeface="Amazon Ember" panose="020B0603020204020204" pitchFamily="34" charset="0"/>
              </a:rPr>
              <a:t>type</a:t>
            </a:r>
            <a:r>
              <a:rPr lang="pt-BR" b="1" dirty="0">
                <a:latin typeface="Amazon Ember" panose="020B0603020204020204" pitchFamily="34" charset="0"/>
                <a:ea typeface="Amazon Ember" panose="020B0603020204020204" pitchFamily="34" charset="0"/>
                <a:cs typeface="Amazon Ember" panose="020B0603020204020204" pitchFamily="34" charset="0"/>
              </a:rPr>
              <a:t> (Tipo de acesso) </a:t>
            </a:r>
            <a:r>
              <a:rPr lang="pt-BR" dirty="0">
                <a:latin typeface="Amazon Ember" panose="020B0603020204020204" pitchFamily="34" charset="0"/>
                <a:ea typeface="Amazon Ember" panose="020B0603020204020204" pitchFamily="34" charset="0"/>
                <a:cs typeface="Amazon Ember" panose="020B0603020204020204" pitchFamily="34" charset="0"/>
              </a:rPr>
              <a:t>configuração e criado o usuário), vários artefatos serão gerados:</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Um </a:t>
            </a:r>
            <a:r>
              <a:rPr lang="pt-BR" b="1" dirty="0">
                <a:latin typeface="Amazon Ember" panose="020B0603020204020204" pitchFamily="34" charset="0"/>
                <a:ea typeface="Amazon Ember" panose="020B0603020204020204" pitchFamily="34" charset="0"/>
                <a:cs typeface="Amazon Ember" panose="020B0603020204020204" pitchFamily="34" charset="0"/>
              </a:rPr>
              <a:t>ID de chave de acesso</a:t>
            </a:r>
            <a:r>
              <a:rPr lang="pt-BR" dirty="0">
                <a:latin typeface="Amazon Ember" panose="020B0603020204020204" pitchFamily="34" charset="0"/>
                <a:ea typeface="Amazon Ember" panose="020B0603020204020204" pitchFamily="34" charset="0"/>
                <a:cs typeface="Amazon Ember" panose="020B0603020204020204" pitchFamily="34" charset="0"/>
              </a:rPr>
              <a:t> que pode ser usado para assinar chamadas de API da AWS quando o usuário usa a CLI ou os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da AWS.</a:t>
            </a:r>
          </a:p>
          <a:p>
            <a:pPr marL="247670" indent="-247670" defTabSz="990676">
              <a:spcAft>
                <a:spcPts val="650"/>
              </a:spcAft>
              <a:buFont typeface="+mj-lt"/>
              <a:buAutoNum type="arabicPeriod"/>
              <a:defRPr/>
            </a:pP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chave de acesso secreta</a:t>
            </a:r>
            <a:r>
              <a:rPr lang="pt-BR" dirty="0">
                <a:latin typeface="Amazon Ember" panose="020B0603020204020204" pitchFamily="34" charset="0"/>
                <a:ea typeface="Amazon Ember" panose="020B0603020204020204" pitchFamily="34" charset="0"/>
                <a:cs typeface="Amazon Ember" panose="020B0603020204020204" pitchFamily="34" charset="0"/>
              </a:rPr>
              <a:t> que também é usada para assinar chamadas de API da AWS quando o usuário usa a CLI ou os </a:t>
            </a:r>
            <a:r>
              <a:rPr lang="pt-BR" dirty="0" err="1">
                <a:latin typeface="Amazon Ember" panose="020B0603020204020204" pitchFamily="34" charset="0"/>
                <a:ea typeface="Amazon Ember" panose="020B0603020204020204" pitchFamily="34" charset="0"/>
                <a:cs typeface="Amazon Ember" panose="020B0603020204020204" pitchFamily="34" charset="0"/>
              </a:rPr>
              <a:t>SDKs</a:t>
            </a:r>
            <a:r>
              <a:rPr lang="pt-BR" dirty="0">
                <a:latin typeface="Amazon Ember" panose="020B0603020204020204" pitchFamily="34" charset="0"/>
                <a:ea typeface="Amazon Ember" panose="020B0603020204020204" pitchFamily="34" charset="0"/>
                <a:cs typeface="Amazon Ember" panose="020B0603020204020204" pitchFamily="34" charset="0"/>
              </a:rPr>
              <a:t> da AWS.</a:t>
            </a:r>
          </a:p>
          <a:p>
            <a:pPr marL="247670" indent="-247670">
              <a:spcAft>
                <a:spcPts val="650"/>
              </a:spcAft>
              <a:buFont typeface="+mj-lt"/>
              <a:buAutoNum type="arabicPeriod"/>
            </a:pP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b="1" dirty="0">
                <a:latin typeface="Amazon Ember" panose="020B0603020204020204" pitchFamily="34" charset="0"/>
                <a:ea typeface="Amazon Ember" panose="020B0603020204020204" pitchFamily="34" charset="0"/>
                <a:cs typeface="Amazon Ember" panose="020B0603020204020204" pitchFamily="34" charset="0"/>
              </a:rPr>
              <a:t>senha</a:t>
            </a:r>
            <a:r>
              <a:rPr lang="pt-BR" dirty="0">
                <a:latin typeface="Amazon Ember" panose="020B0603020204020204" pitchFamily="34" charset="0"/>
                <a:ea typeface="Amazon Ember" panose="020B0603020204020204" pitchFamily="34" charset="0"/>
                <a:cs typeface="Amazon Ember" panose="020B0603020204020204" pitchFamily="34" charset="0"/>
              </a:rPr>
              <a:t> que pode ser usada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no Console de Gerenciamento da AWS.</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Escolha</a:t>
            </a:r>
            <a:r>
              <a:rPr lang="pt-BR" b="1" dirty="0">
                <a:latin typeface="Amazon Ember" panose="020B0603020204020204" pitchFamily="34" charset="0"/>
                <a:ea typeface="Amazon Ember" panose="020B0603020204020204" pitchFamily="34" charset="0"/>
                <a:cs typeface="Amazon Ember" panose="020B0603020204020204" pitchFamily="34" charset="0"/>
              </a:rPr>
              <a:t> Show (Mostrar)</a:t>
            </a:r>
            <a:r>
              <a:rPr lang="pt-BR" dirty="0">
                <a:latin typeface="Amazon Ember" panose="020B0603020204020204" pitchFamily="34" charset="0"/>
                <a:ea typeface="Amazon Ember" panose="020B0603020204020204" pitchFamily="34" charset="0"/>
                <a:cs typeface="Amazon Ember" panose="020B0603020204020204" pitchFamily="34" charset="0"/>
              </a:rPr>
              <a:t> para exibir os valores em cada campo. As credenciais também podem ser baixadas ao escolher </a:t>
            </a:r>
            <a:r>
              <a:rPr lang="pt-BR" b="1" dirty="0">
                <a:latin typeface="Amazon Ember" panose="020B0603020204020204" pitchFamily="34" charset="0"/>
                <a:ea typeface="Amazon Ember" panose="020B0603020204020204" pitchFamily="34" charset="0"/>
                <a:cs typeface="Amazon Ember" panose="020B0603020204020204" pitchFamily="34" charset="0"/>
              </a:rPr>
              <a:t>Download .</a:t>
            </a:r>
            <a:r>
              <a:rPr lang="pt-BR" b="1" dirty="0" err="1">
                <a:latin typeface="Amazon Ember" panose="020B0603020204020204" pitchFamily="34" charset="0"/>
                <a:ea typeface="Amazon Ember" panose="020B0603020204020204" pitchFamily="34" charset="0"/>
                <a:cs typeface="Amazon Ember" panose="020B0603020204020204" pitchFamily="34" charset="0"/>
              </a:rPr>
              <a:t>csv</a:t>
            </a:r>
            <a:r>
              <a:rPr lang="pt-BR" b="1" dirty="0">
                <a:latin typeface="Amazon Ember" panose="020B0603020204020204" pitchFamily="34" charset="0"/>
                <a:ea typeface="Amazon Ember" panose="020B0603020204020204" pitchFamily="34" charset="0"/>
                <a:cs typeface="Amazon Ember" panose="020B0603020204020204" pitchFamily="34" charset="0"/>
              </a:rPr>
              <a:t> (Fazer download do .</a:t>
            </a:r>
            <a:r>
              <a:rPr lang="pt-BR" b="1" dirty="0" err="1">
                <a:latin typeface="Amazon Ember" panose="020B0603020204020204" pitchFamily="34" charset="0"/>
                <a:ea typeface="Amazon Ember" panose="020B0603020204020204" pitchFamily="34" charset="0"/>
                <a:cs typeface="Amazon Ember" panose="020B0603020204020204" pitchFamily="34" charset="0"/>
              </a:rPr>
              <a:t>csv</a:t>
            </a:r>
            <a:r>
              <a:rPr lang="pt-BR" dirty="0">
                <a:latin typeface="Amazon Ember" panose="020B0603020204020204" pitchFamily="34" charset="0"/>
                <a:ea typeface="Amazon Ember" panose="020B0603020204020204" pitchFamily="34" charset="0"/>
                <a:cs typeface="Amazon Ember" panose="020B0603020204020204" pitchFamily="34" charset="0"/>
              </a:rPr>
              <a:t>). Essa é a única vez em que você tem a opção de fazer download dessas credenciais. Você não terá a oportunidade de recuperar a chave de acesso secreta após essa tela. Portanto, faça download das credenciais ou, no mínimo, copie a chave de acesso secreta e cole-a em um local seguro.</a:t>
            </a:r>
          </a:p>
          <a:p>
            <a:pPr>
              <a:spcAft>
                <a:spcPts val="650"/>
              </a:spcAft>
            </a:pPr>
            <a:r>
              <a:rPr lang="pt-BR" b="1" dirty="0">
                <a:latin typeface="Amazon Ember" panose="020B0603020204020204" pitchFamily="34" charset="0"/>
                <a:ea typeface="Amazon Ember" panose="020B0603020204020204" pitchFamily="34" charset="0"/>
                <a:cs typeface="Amazon Ember" panose="020B0603020204020204" pitchFamily="34" charset="0"/>
              </a:rPr>
              <a:t>Importante: </a:t>
            </a:r>
            <a:r>
              <a:rPr lang="pt-BR" dirty="0">
                <a:latin typeface="Amazon Ember" panose="020B0603020204020204" pitchFamily="34" charset="0"/>
                <a:ea typeface="Amazon Ember" panose="020B0603020204020204" pitchFamily="34" charset="0"/>
                <a:cs typeface="Amazon Ember" panose="020B0603020204020204" pitchFamily="34" charset="0"/>
              </a:rPr>
              <a:t>nunca armazene essas credenciais em um local público (por exemplo, nunca incorpore essas credenciais no código carregado no </a:t>
            </a:r>
            <a:r>
              <a:rPr lang="pt-BR" dirty="0" err="1">
                <a:latin typeface="Amazon Ember" panose="020B0603020204020204" pitchFamily="34" charset="0"/>
                <a:ea typeface="Amazon Ember" panose="020B0603020204020204" pitchFamily="34" charset="0"/>
                <a:cs typeface="Amazon Ember" panose="020B0603020204020204" pitchFamily="34" charset="0"/>
              </a:rPr>
              <a:t>GitHub</a:t>
            </a:r>
            <a:r>
              <a:rPr lang="pt-BR" dirty="0">
                <a:latin typeface="Amazon Ember" panose="020B0603020204020204" pitchFamily="34" charset="0"/>
                <a:ea typeface="Amazon Ember" panose="020B0603020204020204" pitchFamily="34" charset="0"/>
                <a:cs typeface="Amazon Ember" panose="020B0603020204020204" pitchFamily="34" charset="0"/>
              </a:rPr>
              <a:t> ou em outro lugar). Essas informações podem ser usadas para acessar sua conta. Se você tiver a preocupação de que suas credenciais foram comprometidas, faça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como um usuário com permissões de acesso de administrador do IAM e exclua a chave de acesso existente. Em seguida, crie uma nova chave de acesso.</a:t>
            </a:r>
          </a:p>
        </p:txBody>
      </p:sp>
    </p:spTree>
    <p:extLst>
      <p:ext uri="{BB962C8B-B14F-4D97-AF65-F5344CB8AC3E}">
        <p14:creationId xmlns:p14="http://schemas.microsoft.com/office/powerpoint/2010/main" val="5856473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Quando você retornar ao Painel do IAM, os itens de status de segurança </a:t>
            </a:r>
            <a:r>
              <a:rPr lang="pt-BR" b="1" dirty="0" err="1">
                <a:latin typeface="Amazon Ember" panose="020B0603020204020204" pitchFamily="34" charset="0"/>
                <a:ea typeface="Amazon Ember" panose="020B0603020204020204" pitchFamily="34" charset="0"/>
                <a:cs typeface="Amazon Ember" panose="020B0603020204020204" pitchFamily="34" charset="0"/>
              </a:rPr>
              <a:t>Create</a:t>
            </a:r>
            <a:r>
              <a:rPr lang="pt-BR" b="1" dirty="0">
                <a:latin typeface="Amazon Ember" panose="020B0603020204020204" pitchFamily="34" charset="0"/>
                <a:ea typeface="Amazon Ember" panose="020B0603020204020204" pitchFamily="34" charset="0"/>
                <a:cs typeface="Amazon Ember" panose="020B0603020204020204" pitchFamily="34" charset="0"/>
              </a:rPr>
              <a:t> individual IAM </a:t>
            </a:r>
            <a:r>
              <a:rPr lang="pt-BR" b="1" dirty="0" err="1">
                <a:latin typeface="Amazon Ember" panose="020B0603020204020204" pitchFamily="34" charset="0"/>
                <a:ea typeface="Amazon Ember" panose="020B0603020204020204" pitchFamily="34" charset="0"/>
                <a:cs typeface="Amazon Ember" panose="020B0603020204020204" pitchFamily="34" charset="0"/>
              </a:rPr>
              <a:t>users</a:t>
            </a:r>
            <a:r>
              <a:rPr lang="pt-BR" b="1" dirty="0">
                <a:latin typeface="Amazon Ember" panose="020B0603020204020204" pitchFamily="34" charset="0"/>
                <a:ea typeface="Amazon Ember" panose="020B0603020204020204" pitchFamily="34" charset="0"/>
                <a:cs typeface="Amazon Ember" panose="020B0603020204020204" pitchFamily="34" charset="0"/>
              </a:rPr>
              <a:t> (Criar usuários individuais do IAM) </a:t>
            </a:r>
            <a:r>
              <a:rPr lang="pt-BR" dirty="0">
                <a:latin typeface="Amazon Ember" panose="020B0603020204020204" pitchFamily="34" charset="0"/>
                <a:ea typeface="Amazon Ember" panose="020B0603020204020204" pitchFamily="34" charset="0"/>
                <a:cs typeface="Amazon Ember" panose="020B0603020204020204" pitchFamily="34" charset="0"/>
              </a:rPr>
              <a:t>e </a:t>
            </a:r>
            <a:r>
              <a:rPr lang="pt-BR" b="1" dirty="0">
                <a:latin typeface="Amazon Ember" panose="020B0603020204020204" pitchFamily="34" charset="0"/>
                <a:ea typeface="Amazon Ember" panose="020B0603020204020204" pitchFamily="34" charset="0"/>
                <a:cs typeface="Amazon Ember" panose="020B0603020204020204" pitchFamily="34" charset="0"/>
              </a:rPr>
              <a:t>Use </a:t>
            </a:r>
            <a:r>
              <a:rPr lang="pt-BR" b="1" dirty="0" err="1">
                <a:latin typeface="Amazon Ember" panose="020B0603020204020204" pitchFamily="34" charset="0"/>
                <a:ea typeface="Amazon Ember" panose="020B0603020204020204" pitchFamily="34" charset="0"/>
                <a:cs typeface="Amazon Ember" panose="020B0603020204020204" pitchFamily="34" charset="0"/>
              </a:rPr>
              <a:t>groups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to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assign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permissions</a:t>
            </a:r>
            <a:r>
              <a:rPr lang="pt-BR" b="1" dirty="0">
                <a:latin typeface="Amazon Ember" panose="020B0603020204020204" pitchFamily="34" charset="0"/>
                <a:ea typeface="Amazon Ember" panose="020B0603020204020204" pitchFamily="34" charset="0"/>
                <a:cs typeface="Amazon Ember" panose="020B0603020204020204" pitchFamily="34" charset="0"/>
              </a:rPr>
              <a:t> (Usar grupos para atribuir permissões) </a:t>
            </a:r>
            <a:r>
              <a:rPr lang="pt-BR" dirty="0">
                <a:latin typeface="Amazon Ember" panose="020B0603020204020204" pitchFamily="34" charset="0"/>
                <a:ea typeface="Amazon Ember" panose="020B0603020204020204" pitchFamily="34" charset="0"/>
                <a:cs typeface="Amazon Ember" panose="020B0603020204020204" pitchFamily="34" charset="0"/>
              </a:rPr>
              <a:t>devem mostrar que foram abordados.</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O item de segurança restante a ser abordado é a aplicação de uma política de senha do IAM.</a:t>
            </a:r>
          </a:p>
        </p:txBody>
      </p:sp>
    </p:spTree>
    <p:extLst>
      <p:ext uri="{BB962C8B-B14F-4D97-AF65-F5344CB8AC3E}">
        <p14:creationId xmlns:p14="http://schemas.microsoft.com/office/powerpoint/2010/main" val="371853994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A política de senha do IAM é um conjunto de regras que define o tipo de senha que um usuário do IAM pode configurar.</a:t>
            </a:r>
          </a:p>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Selecione as regras com as quais as senhas devem estar em conformidade e escolha </a:t>
            </a:r>
            <a:r>
              <a:rPr lang="pt-BR" b="1" dirty="0" err="1">
                <a:latin typeface="Amazon Ember" panose="020B0603020204020204" pitchFamily="34" charset="0"/>
                <a:ea typeface="Amazon Ember" panose="020B0603020204020204" pitchFamily="34" charset="0"/>
                <a:cs typeface="Amazon Ember" panose="020B0603020204020204" pitchFamily="34" charset="0"/>
              </a:rPr>
              <a:t>Apply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password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policy</a:t>
            </a:r>
            <a:r>
              <a:rPr lang="pt-BR" b="1" dirty="0">
                <a:latin typeface="Amazon Ember" panose="020B0603020204020204" pitchFamily="34" charset="0"/>
                <a:ea typeface="Amazon Ember" panose="020B0603020204020204" pitchFamily="34" charset="0"/>
                <a:cs typeface="Amazon Ember" panose="020B0603020204020204" pitchFamily="34" charset="0"/>
              </a:rPr>
              <a:t> (Aplicar política de senha)</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17578302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spcAft>
                <a:spcPts val="650"/>
              </a:spcAft>
            </a:pPr>
            <a:r>
              <a:rPr lang="pt-BR" dirty="0">
                <a:latin typeface="Amazon Ember" panose="020B0603020204020204" pitchFamily="34" charset="0"/>
                <a:ea typeface="Amazon Ember" panose="020B0603020204020204" pitchFamily="34" charset="0"/>
                <a:cs typeface="Amazon Ember" panose="020B0603020204020204" pitchFamily="34" charset="0"/>
              </a:rPr>
              <a:t>Todas as marcas de verificação de status de segurança agora devem estar verdes. Sua conta agora está em conformidade com as verificações de status de segurança do IAM listadas. Parabéns!</a:t>
            </a:r>
          </a:p>
        </p:txBody>
      </p:sp>
    </p:spTree>
    <p:extLst>
      <p:ext uri="{BB962C8B-B14F-4D97-AF65-F5344CB8AC3E}">
        <p14:creationId xmlns:p14="http://schemas.microsoft.com/office/powerpoint/2010/main" val="474022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Notes Placeholder 3"/>
          <p:cNvSpPr>
            <a:spLocks noGrp="1"/>
          </p:cNvSpPr>
          <p:nvPr>
            <p:ph type="body" sz="quarter" idx="10"/>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Segurança e conformidade são responsabilidades compartilhadas entre a AWS e o cliente. Esse modelo de responsabilidade compartilhada foi projetado para ajudar a reduzir a carga operacional do cliente. Ao mesmo tempo, para oferecer a flexibilidade e o controle do cliente que permitem a implantação de soluções de clientes na AWS, o cliente permanece responsável por alguns aspectos da segurança geral. A diferenciação de quem é responsável pelo quê normalmente se dá pelas expressões </a:t>
            </a:r>
            <a:r>
              <a:rPr lang="pt-BR" i="1" dirty="0">
                <a:latin typeface="Amazon Ember" panose="020B0603020204020204" pitchFamily="34" charset="0"/>
                <a:ea typeface="Amazon Ember" panose="020B0603020204020204" pitchFamily="34" charset="0"/>
                <a:cs typeface="Amazon Ember" panose="020B0603020204020204" pitchFamily="34" charset="0"/>
              </a:rPr>
              <a:t>segurança "da" nuvem</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i="1" dirty="0">
                <a:latin typeface="Amazon Ember" panose="020B0603020204020204" pitchFamily="34" charset="0"/>
                <a:ea typeface="Amazon Ember" panose="020B0603020204020204" pitchFamily="34" charset="0"/>
                <a:cs typeface="Amazon Ember" panose="020B0603020204020204" pitchFamily="34" charset="0"/>
              </a:rPr>
              <a:t>segurança "na" nuvem</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b="1"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dirty="0">
                <a:latin typeface="Amazon Ember" panose="020B0603020204020204" pitchFamily="34" charset="0"/>
                <a:ea typeface="Amazon Ember" panose="020B0603020204020204" pitchFamily="34" charset="0"/>
                <a:cs typeface="Amazon Ember" panose="020B0603020204020204" pitchFamily="34" charset="0"/>
              </a:rPr>
              <a:t>opera, gerencia e controla os componentes desde a camada de virtualização de software até a segurança física das instalações em que os serviços da AWS operam.</a:t>
            </a:r>
            <a:r>
              <a:rPr lang="pt-BR" b="1" dirty="0">
                <a:latin typeface="Amazon Ember" panose="020B0603020204020204" pitchFamily="34" charset="0"/>
                <a:ea typeface="Amazon Ember" panose="020B0603020204020204" pitchFamily="34" charset="0"/>
                <a:cs typeface="Amazon Ember" panose="020B0603020204020204" pitchFamily="34" charset="0"/>
              </a:rPr>
              <a:t> A AWS é responsável</a:t>
            </a:r>
            <a:r>
              <a:rPr lang="pt-BR" dirty="0">
                <a:latin typeface="Amazon Ember" panose="020B0603020204020204" pitchFamily="34" charset="0"/>
                <a:ea typeface="Amazon Ember" panose="020B0603020204020204" pitchFamily="34" charset="0"/>
                <a:cs typeface="Amazon Ember" panose="020B0603020204020204" pitchFamily="34" charset="0"/>
              </a:rPr>
              <a:t> pela proteção da infraestrutura que executa todos os serviços oferecidos na Nuvem AWS. Essa infraestrutura é composta por hardware, software, redes e instalações que executam os Serviços de nuvem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O cliente é responsável pela</a:t>
            </a:r>
            <a:r>
              <a:rPr lang="pt-BR" dirty="0">
                <a:latin typeface="Amazon Ember" panose="020B0603020204020204" pitchFamily="34" charset="0"/>
                <a:ea typeface="Amazon Ember" panose="020B0603020204020204" pitchFamily="34" charset="0"/>
                <a:cs typeface="Amazon Ember" panose="020B0603020204020204" pitchFamily="34" charset="0"/>
              </a:rPr>
              <a:t> criptografia de dados em repouso e em trânsito. O cliente também deve garantir que a rede esteja configurada para segurança e que as credenciais e os </a:t>
            </a:r>
            <a:r>
              <a:rPr lang="pt-BR" dirty="0" err="1">
                <a:latin typeface="Amazon Ember" panose="020B0603020204020204" pitchFamily="34" charset="0"/>
                <a:ea typeface="Amazon Ember" panose="020B0603020204020204" pitchFamily="34" charset="0"/>
                <a:cs typeface="Amazon Ember" panose="020B0603020204020204" pitchFamily="34" charset="0"/>
              </a:rPr>
              <a:t>logins</a:t>
            </a:r>
            <a:r>
              <a:rPr lang="pt-BR" dirty="0">
                <a:latin typeface="Amazon Ember" panose="020B0603020204020204" pitchFamily="34" charset="0"/>
                <a:ea typeface="Amazon Ember" panose="020B0603020204020204" pitchFamily="34" charset="0"/>
                <a:cs typeface="Amazon Ember" panose="020B0603020204020204" pitchFamily="34" charset="0"/>
              </a:rPr>
              <a:t> de segurança sejam gerenciados de maneira segura. Além disso, o cliente é responsável pela configuração de grupos de segurança e pela configuração do sistema operacional que é executado nas instâncias de computação que ele executa (incluindo atualizações e patches de segurança). </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010627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As principais lições desta seção do módulo estão todas relacionadas às práticas recomendadas para proteger uma conta da AWS. Essas recomendações incluem:</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Proteja os </a:t>
            </a:r>
            <a:r>
              <a:rPr lang="pt-BR" dirty="0" err="1">
                <a:latin typeface="Amazon Ember" panose="020B0603020204020204" pitchFamily="34" charset="0"/>
                <a:ea typeface="Amazon Ember" panose="020B0603020204020204" pitchFamily="34" charset="0"/>
                <a:cs typeface="Amazon Ember" panose="020B0603020204020204" pitchFamily="34" charset="0"/>
              </a:rPr>
              <a:t>logins</a:t>
            </a:r>
            <a:r>
              <a:rPr lang="pt-BR" dirty="0">
                <a:latin typeface="Amazon Ember" panose="020B0603020204020204" pitchFamily="34" charset="0"/>
                <a:ea typeface="Amazon Ember" panose="020B0603020204020204" pitchFamily="34" charset="0"/>
                <a:cs typeface="Amazon Ember" panose="020B0603020204020204" pitchFamily="34" charset="0"/>
              </a:rPr>
              <a:t> com </a:t>
            </a:r>
            <a:r>
              <a:rPr lang="pt-BR" dirty="0" err="1">
                <a:latin typeface="Amazon Ember" panose="020B0603020204020204" pitchFamily="34" charset="0"/>
                <a:ea typeface="Amazon Ember" panose="020B0603020204020204" pitchFamily="34" charset="0"/>
                <a:cs typeface="Amazon Ember" panose="020B0603020204020204" pitchFamily="34" charset="0"/>
              </a:rPr>
              <a:t>Multi-Factor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Authentication</a:t>
            </a:r>
            <a:r>
              <a:rPr lang="pt-BR" dirty="0">
                <a:latin typeface="Amazon Ember" panose="020B0603020204020204" pitchFamily="34" charset="0"/>
                <a:ea typeface="Amazon Ember" panose="020B0603020204020204" pitchFamily="34" charset="0"/>
                <a:cs typeface="Amazon Ember" panose="020B0603020204020204" pitchFamily="34" charset="0"/>
              </a:rPr>
              <a:t> (MFA).</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Exclua chaves de acesso do usuário raiz da conta.</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Crie usuários do IAM individuais e conceda permissões de acordo com o princípio do privilégio mínimo.</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Use grupos para atribuir permissões a usuários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Configure uma política de senha forte.</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Delegue usando funções em vez de compartilhar credenciais.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Monitore a atividade da conta usando 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76513664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Introdução ao laboratório 1: Introdução ao AWS IAM.</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9409956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Neste laboratório prático, você vai:</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Explorar usuários e grupos do IAM </a:t>
            </a:r>
            <a:r>
              <a:rPr lang="pt-BR" dirty="0" err="1">
                <a:latin typeface="Amazon Ember" panose="020B0603020204020204" pitchFamily="34" charset="0"/>
                <a:ea typeface="Amazon Ember" panose="020B0603020204020204" pitchFamily="34" charset="0"/>
                <a:cs typeface="Amazon Ember" panose="020B0603020204020204" pitchFamily="34" charset="0"/>
              </a:rPr>
              <a:t>pré</a:t>
            </a:r>
            <a:r>
              <a:rPr lang="pt-BR" dirty="0">
                <a:latin typeface="Amazon Ember" panose="020B0603020204020204" pitchFamily="34" charset="0"/>
                <a:ea typeface="Amazon Ember" panose="020B0603020204020204" pitchFamily="34" charset="0"/>
                <a:cs typeface="Amazon Ember" panose="020B0603020204020204" pitchFamily="34" charset="0"/>
              </a:rPr>
              <a:t>-criados.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Inspecionar as políticas do IAM à medida que são aplicadas aos grupos </a:t>
            </a:r>
            <a:r>
              <a:rPr lang="pt-BR" dirty="0" err="1">
                <a:latin typeface="Amazon Ember" panose="020B0603020204020204" pitchFamily="34" charset="0"/>
                <a:ea typeface="Amazon Ember" panose="020B0603020204020204" pitchFamily="34" charset="0"/>
                <a:cs typeface="Amazon Ember" panose="020B0603020204020204" pitchFamily="34" charset="0"/>
              </a:rPr>
              <a:t>pré</a:t>
            </a:r>
            <a:r>
              <a:rPr lang="pt-BR" dirty="0">
                <a:latin typeface="Amazon Ember" panose="020B0603020204020204" pitchFamily="34" charset="0"/>
                <a:ea typeface="Amazon Ember" panose="020B0603020204020204" pitchFamily="34" charset="0"/>
                <a:cs typeface="Amazon Ember" panose="020B0603020204020204" pitchFamily="34" charset="0"/>
              </a:rPr>
              <a:t>-criados.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Seguir um cenário real e adicionar usuários a grupos com recursos específicos habilitados.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Localizar e usar o URL de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Testar os efeitos das políticas do IAM no acesso aos recursos da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2269091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6" y="4925407"/>
            <a:ext cx="5779725" cy="4907594"/>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diagrama mostra os recursos que sua conta da AWS terá depois que você concluir as etapas do laboratório. Ele também descreve como os recursos serão configurados.</a:t>
            </a:r>
          </a:p>
        </p:txBody>
      </p:sp>
    </p:spTree>
    <p:extLst>
      <p:ext uri="{BB962C8B-B14F-4D97-AF65-F5344CB8AC3E}">
        <p14:creationId xmlns:p14="http://schemas.microsoft.com/office/powerpoint/2010/main" val="53949507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Agora é hora de iniciar o laboratório.</a:t>
            </a:r>
          </a:p>
        </p:txBody>
      </p:sp>
    </p:spTree>
    <p:extLst>
      <p:ext uri="{BB962C8B-B14F-4D97-AF65-F5344CB8AC3E}">
        <p14:creationId xmlns:p14="http://schemas.microsoft.com/office/powerpoint/2010/main" val="17141912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instrutor agora conduzirá uma conversa sobre as principais lições do laboratório depois que você o concluir.</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7861111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4: Proteção de contas</a:t>
            </a:r>
          </a:p>
        </p:txBody>
      </p:sp>
    </p:spTree>
    <p:extLst>
      <p:ext uri="{BB962C8B-B14F-4D97-AF65-F5344CB8AC3E}">
        <p14:creationId xmlns:p14="http://schemas.microsoft.com/office/powerpoint/2010/main" val="187440783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9"/>
            <a:ext cx="5683250" cy="409492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de gerenciamento de contas que permite consolidar várias contas da AWS em uma </a:t>
            </a:r>
            <a:r>
              <a:rPr lang="pt-BR" i="1" dirty="0">
                <a:latin typeface="Amazon Ember" panose="020B0603020204020204" pitchFamily="34" charset="0"/>
                <a:ea typeface="Amazon Ember" panose="020B0603020204020204" pitchFamily="34" charset="0"/>
                <a:cs typeface="Amazon Ember" panose="020B0603020204020204" pitchFamily="34" charset="0"/>
              </a:rPr>
              <a:t>organização</a:t>
            </a:r>
            <a:r>
              <a:rPr lang="pt-BR" dirty="0">
                <a:latin typeface="Amazon Ember" panose="020B0603020204020204" pitchFamily="34" charset="0"/>
                <a:ea typeface="Amazon Ember" panose="020B0603020204020204" pitchFamily="34" charset="0"/>
                <a:cs typeface="Amazon Ember" panose="020B0603020204020204" pitchFamily="34" charset="0"/>
              </a:rPr>
              <a:t> que você cria e gerencia de modo centralizado. Aqui, o foco está nos recursos de segurança que 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oferece.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Um recurso de segurança útil é que você pode </a:t>
            </a:r>
            <a:r>
              <a:rPr lang="pt-BR" b="1" dirty="0">
                <a:latin typeface="Amazon Ember" panose="020B0603020204020204" pitchFamily="34" charset="0"/>
                <a:ea typeface="Amazon Ember" panose="020B0603020204020204" pitchFamily="34" charset="0"/>
                <a:cs typeface="Amazon Ember" panose="020B0603020204020204" pitchFamily="34" charset="0"/>
              </a:rPr>
              <a:t>agrupar contas em unidades organizacionais</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OUs</a:t>
            </a:r>
            <a:r>
              <a:rPr lang="pt-BR" dirty="0">
                <a:latin typeface="Amazon Ember" panose="020B0603020204020204" pitchFamily="34" charset="0"/>
                <a:ea typeface="Amazon Ember" panose="020B0603020204020204" pitchFamily="34" charset="0"/>
                <a:cs typeface="Amazon Ember" panose="020B0603020204020204" pitchFamily="34" charset="0"/>
              </a:rPr>
              <a:t>) e anexar políticas de acesso diferentes a cada OU. Por exemplo, se você tiver contas que só devem ter permissão para acessar serviços da AWS que atendam a determinados requisitos normativos, poderá colocá-las em uma OU. Em seguida, você pode definir uma política que bloqueie o acesso da OU aos serviços que não atendem a esses requisitos normativos e, em seguida, anexar a política à OU.</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Outro recurso de segurança é que 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b="1" dirty="0">
                <a:latin typeface="Amazon Ember" panose="020B0603020204020204" pitchFamily="34" charset="0"/>
                <a:ea typeface="Amazon Ember" panose="020B0603020204020204" pitchFamily="34" charset="0"/>
                <a:cs typeface="Amazon Ember" panose="020B0603020204020204" pitchFamily="34" charset="0"/>
              </a:rPr>
              <a:t> se integra ao IAM e é compatível com ele. </a:t>
            </a:r>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expande esse controle para o nível da conta, permitindo controlar o que os usuários e as funções de uma conta ou grupo de contas podem fazer. As permissões resultantes são a interseção lógica do que é permitido pelas configurações de política do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e quais permissões são explicitamente concedidas pelo IAM na conta para esse usuário ou essa função. O usuário pode acessar apenas o que é permitido pelas </a:t>
            </a:r>
            <a:r>
              <a:rPr lang="pt-BR" b="1" i="1" dirty="0">
                <a:latin typeface="Amazon Ember" panose="020B0603020204020204" pitchFamily="34" charset="0"/>
                <a:ea typeface="Amazon Ember" panose="020B0603020204020204" pitchFamily="34" charset="0"/>
                <a:cs typeface="Amazon Ember" panose="020B0603020204020204" pitchFamily="34" charset="0"/>
              </a:rPr>
              <a:t>duas</a:t>
            </a:r>
            <a:r>
              <a:rPr lang="pt-BR" dirty="0">
                <a:latin typeface="Amazon Ember" panose="020B0603020204020204" pitchFamily="34" charset="0"/>
                <a:ea typeface="Amazon Ember" panose="020B0603020204020204" pitchFamily="34" charset="0"/>
                <a:cs typeface="Amazon Ember" panose="020B0603020204020204" pitchFamily="34" charset="0"/>
              </a:rPr>
              <a:t> políticas do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e pelas políticas do IAM.</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Por fim, 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fornece políticas de controle de serviço (</a:t>
            </a:r>
            <a:r>
              <a:rPr lang="pt-BR" b="1" dirty="0" err="1">
                <a:latin typeface="Amazon Ember" panose="020B0603020204020204" pitchFamily="34" charset="0"/>
                <a:ea typeface="Amazon Ember" panose="020B0603020204020204" pitchFamily="34" charset="0"/>
                <a:cs typeface="Amazon Ember" panose="020B0603020204020204" pitchFamily="34" charset="0"/>
              </a:rPr>
              <a:t>SCPs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que permitem especificar o número máximo de permissões que as contas de membro na organização podem ter. Nas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você pode restringir quais serviços, recursos e ações individuais da AWS os usuários e as funções em cada conta de membro podem acessar. </a:t>
            </a:r>
            <a:r>
              <a:rPr lang="pt-BR" b="1" dirty="0">
                <a:latin typeface="Amazon Ember" panose="020B0603020204020204" pitchFamily="34" charset="0"/>
                <a:ea typeface="Amazon Ember" panose="020B0603020204020204" pitchFamily="34" charset="0"/>
                <a:cs typeface="Amazon Ember" panose="020B0603020204020204" pitchFamily="34" charset="0"/>
              </a:rPr>
              <a:t>Essas restrições até substituem os administradores de contas de membro</a:t>
            </a:r>
            <a:r>
              <a:rPr lang="pt-BR" dirty="0">
                <a:latin typeface="Amazon Ember" panose="020B0603020204020204" pitchFamily="34" charset="0"/>
                <a:ea typeface="Amazon Ember" panose="020B0603020204020204" pitchFamily="34" charset="0"/>
                <a:cs typeface="Amazon Ember" panose="020B0603020204020204" pitchFamily="34" charset="0"/>
              </a:rPr>
              <a:t>. Quando 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bloqueia o acesso a um serviço, um recurso ou uma ação de API, um usuário ou uma função nessa conta não poderá acessá-lo, mesmo que um administrador de uma conta de membro explicitamente conceda essas permissões.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83056210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Veja a seguir o recurso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de controle de serviço (</a:t>
            </a:r>
            <a:r>
              <a:rPr lang="pt-BR" b="1" dirty="0" err="1">
                <a:latin typeface="Amazon Ember" panose="020B0603020204020204" pitchFamily="34" charset="0"/>
                <a:ea typeface="Amazon Ember" panose="020B0603020204020204" pitchFamily="34" charset="0"/>
                <a:cs typeface="Amazon Ember" panose="020B0603020204020204" pitchFamily="34" charset="0"/>
              </a:rPr>
              <a:t>SCPs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do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oferecem controle central sobre o </a:t>
            </a:r>
            <a:r>
              <a:rPr lang="pt-BR" b="1" dirty="0">
                <a:latin typeface="Amazon Ember" panose="020B0603020204020204" pitchFamily="34" charset="0"/>
                <a:ea typeface="Amazon Ember" panose="020B0603020204020204" pitchFamily="34" charset="0"/>
                <a:cs typeface="Amazon Ember" panose="020B0603020204020204" pitchFamily="34" charset="0"/>
              </a:rPr>
              <a:t>número máximo de permissões disponíveis</a:t>
            </a:r>
            <a:r>
              <a:rPr lang="pt-BR" dirty="0">
                <a:latin typeface="Amazon Ember" panose="020B0603020204020204" pitchFamily="34" charset="0"/>
                <a:ea typeface="Amazon Ember" panose="020B0603020204020204" pitchFamily="34" charset="0"/>
                <a:cs typeface="Amazon Ember" panose="020B0603020204020204" pitchFamily="34" charset="0"/>
              </a:rPr>
              <a:t> para todas as contas em sua organização, permitindo que você verifique se suas contas permanecem de acordo com as diretrizes de controle de acesso de sua organização. As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estão disponíveis somente em uma organização que tenha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todos os recursos habilitados</a:t>
            </a:r>
            <a:r>
              <a:rPr lang="pt-BR" dirty="0">
                <a:latin typeface="Amazon Ember" panose="020B0603020204020204" pitchFamily="34" charset="0"/>
                <a:ea typeface="Amazon Ember" panose="020B0603020204020204" pitchFamily="34" charset="0"/>
                <a:cs typeface="Amazon Ember" panose="020B0603020204020204" pitchFamily="34" charset="0"/>
              </a:rPr>
              <a:t>, incluindo o faturamento consolidado. As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não estarão disponíveis se sua organização tiver habilitado </a:t>
            </a:r>
            <a:r>
              <a:rPr lang="pt-BR" i="1" dirty="0">
                <a:latin typeface="Amazon Ember" panose="020B0603020204020204" pitchFamily="34" charset="0"/>
                <a:ea typeface="Amazon Ember" panose="020B0603020204020204" pitchFamily="34" charset="0"/>
                <a:cs typeface="Amazon Ember" panose="020B0603020204020204" pitchFamily="34" charset="0"/>
              </a:rPr>
              <a:t>apenas</a:t>
            </a:r>
            <a:r>
              <a:rPr lang="pt-BR" dirty="0">
                <a:latin typeface="Amazon Ember" panose="020B0603020204020204" pitchFamily="34" charset="0"/>
                <a:ea typeface="Amazon Ember" panose="020B0603020204020204" pitchFamily="34" charset="0"/>
                <a:cs typeface="Amazon Ember" panose="020B0603020204020204" pitchFamily="34" charset="0"/>
              </a:rPr>
              <a:t> os recursos de faturamento consolidado. Para obter instruções sobre como habilitar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Habilitação e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4"/>
              </a:rPr>
              <a:t>desabilitação</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 de um tipo de política em uma raiz</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err="1">
                <a:latin typeface="Amazon Ember" panose="020B0603020204020204" pitchFamily="34" charset="0"/>
                <a:ea typeface="Amazon Ember" panose="020B0603020204020204" pitchFamily="34" charset="0"/>
                <a:cs typeface="Amazon Ember" panose="020B0603020204020204" pitchFamily="34" charset="0"/>
              </a:rPr>
              <a:t>SCPs</a:t>
            </a:r>
            <a:r>
              <a:rPr lang="pt-BR" b="1" dirty="0">
                <a:latin typeface="Amazon Ember" panose="020B0603020204020204" pitchFamily="34" charset="0"/>
                <a:ea typeface="Amazon Ember" panose="020B0603020204020204" pitchFamily="34" charset="0"/>
                <a:cs typeface="Amazon Ember" panose="020B0603020204020204" pitchFamily="34" charset="0"/>
              </a:rPr>
              <a:t> são semelhantes às políticas de permissões do IAM</a:t>
            </a:r>
            <a:r>
              <a:rPr lang="pt-BR" dirty="0">
                <a:latin typeface="Amazon Ember" panose="020B0603020204020204" pitchFamily="34" charset="0"/>
                <a:ea typeface="Amazon Ember" panose="020B0603020204020204" pitchFamily="34" charset="0"/>
                <a:cs typeface="Amazon Ember" panose="020B0603020204020204" pitchFamily="34" charset="0"/>
              </a:rPr>
              <a:t> e usam praticamente a mesma sintaxe. No entanto, uma SCP nunca concede permissões. Em vez disso, as </a:t>
            </a:r>
            <a:r>
              <a:rPr lang="pt-BR" dirty="0" err="1">
                <a:latin typeface="Amazon Ember" panose="020B0603020204020204" pitchFamily="34" charset="0"/>
                <a:ea typeface="Amazon Ember" panose="020B0603020204020204" pitchFamily="34" charset="0"/>
                <a:cs typeface="Amazon Ember" panose="020B0603020204020204" pitchFamily="34" charset="0"/>
              </a:rPr>
              <a:t>SCPs</a:t>
            </a:r>
            <a:r>
              <a:rPr lang="pt-BR" dirty="0">
                <a:latin typeface="Amazon Ember" panose="020B0603020204020204" pitchFamily="34" charset="0"/>
                <a:ea typeface="Amazon Ember" panose="020B0603020204020204" pitchFamily="34" charset="0"/>
                <a:cs typeface="Amazon Ember" panose="020B0603020204020204" pitchFamily="34" charset="0"/>
              </a:rPr>
              <a:t> são políticas JSON que especificam o número máximo de permissões para uma organização ou </a:t>
            </a:r>
            <a:r>
              <a:rPr lang="pt-BR" dirty="0" err="1">
                <a:latin typeface="Amazon Ember" panose="020B0603020204020204" pitchFamily="34" charset="0"/>
                <a:ea typeface="Amazon Ember" panose="020B0603020204020204" pitchFamily="34" charset="0"/>
                <a:cs typeface="Amazon Ember" panose="020B0603020204020204" pitchFamily="34" charset="0"/>
              </a:rPr>
              <a:t>OU</a:t>
            </a:r>
            <a:r>
              <a:rPr lang="pt-BR" dirty="0">
                <a:latin typeface="Amazon Ember" panose="020B0603020204020204" pitchFamily="34" charset="0"/>
                <a:ea typeface="Amazon Ember" panose="020B0603020204020204" pitchFamily="34" charset="0"/>
                <a:cs typeface="Amazon Ember" panose="020B0603020204020204" pitchFamily="34" charset="0"/>
              </a:rPr>
              <a:t>. Anexar uma SCP à raiz da organização ou a uma unidade organizacional (OU) define uma proteção para as ações que as contas na raiz da organização ou na OU podem realizar. No entanto, isso não substitui as configurações bem gerenciadas do IAM dentro de cada conta. Você ainda deve anexar </a:t>
            </a: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políticas do IAM</a:t>
            </a:r>
            <a:r>
              <a:rPr lang="pt-BR" dirty="0">
                <a:latin typeface="Amazon Ember" panose="020B0603020204020204" pitchFamily="34" charset="0"/>
                <a:ea typeface="Amazon Ember" panose="020B0603020204020204" pitchFamily="34" charset="0"/>
                <a:cs typeface="Amazon Ember" panose="020B0603020204020204" pitchFamily="34" charset="0"/>
              </a:rPr>
              <a:t> a usuários e funções nas contas da sua organização para realmente conceder permissões a eles.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746570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Key Management Service (AWS KMS)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que permite criar e gerenciar chaves de criptografia e controlar o uso da criptografia em uma grande variedade de serviços da AWS e seus aplicativos. O AWS KMS é um serviço seguro e </a:t>
            </a:r>
            <a:r>
              <a:rPr lang="pt-BR" dirty="0" err="1">
                <a:latin typeface="Amazon Ember" panose="020B0603020204020204" pitchFamily="34" charset="0"/>
                <a:ea typeface="Amazon Ember" panose="020B0603020204020204" pitchFamily="34" charset="0"/>
                <a:cs typeface="Amazon Ember" panose="020B0603020204020204" pitchFamily="34" charset="0"/>
              </a:rPr>
              <a:t>resiliente</a:t>
            </a:r>
            <a:r>
              <a:rPr lang="pt-BR" dirty="0">
                <a:latin typeface="Amazon Ember" panose="020B0603020204020204" pitchFamily="34" charset="0"/>
                <a:ea typeface="Amazon Ember" panose="020B0603020204020204" pitchFamily="34" charset="0"/>
                <a:cs typeface="Amazon Ember" panose="020B0603020204020204" pitchFamily="34" charset="0"/>
              </a:rPr>
              <a:t> que usa módulos de segurança de hardware (</a:t>
            </a:r>
            <a:r>
              <a:rPr lang="pt-BR" dirty="0" err="1">
                <a:latin typeface="Amazon Ember" panose="020B0603020204020204" pitchFamily="34" charset="0"/>
                <a:ea typeface="Amazon Ember" panose="020B0603020204020204" pitchFamily="34" charset="0"/>
                <a:cs typeface="Amazon Ember" panose="020B0603020204020204" pitchFamily="34" charset="0"/>
              </a:rPr>
              <a:t>HSMs</a:t>
            </a:r>
            <a:r>
              <a:rPr lang="pt-BR" dirty="0">
                <a:latin typeface="Amazon Ember" panose="020B0603020204020204" pitchFamily="34" charset="0"/>
                <a:ea typeface="Amazon Ember" panose="020B0603020204020204" pitchFamily="34" charset="0"/>
                <a:cs typeface="Amazon Ember" panose="020B0603020204020204" pitchFamily="34" charset="0"/>
              </a:rPr>
              <a:t>) validados (ou em processo de validação) de acordo com o </a:t>
            </a:r>
            <a:r>
              <a:rPr lang="pt-BR" b="1" dirty="0">
                <a:latin typeface="Amazon Ember" panose="020B0603020204020204" pitchFamily="34" charset="0"/>
                <a:ea typeface="Amazon Ember" panose="020B0603020204020204" pitchFamily="34" charset="0"/>
                <a:cs typeface="Amazon Ember" panose="020B0603020204020204" pitchFamily="34" charset="0"/>
              </a:rPr>
              <a:t>Federal </a:t>
            </a:r>
            <a:r>
              <a:rPr lang="pt-BR" b="1" dirty="0" err="1">
                <a:latin typeface="Amazon Ember" panose="020B0603020204020204" pitchFamily="34" charset="0"/>
                <a:ea typeface="Amazon Ember" panose="020B0603020204020204" pitchFamily="34" charset="0"/>
                <a:cs typeface="Amazon Ember" panose="020B0603020204020204" pitchFamily="34" charset="0"/>
              </a:rPr>
              <a:t>Information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Processing</a:t>
            </a:r>
            <a:r>
              <a:rPr lang="pt-BR" b="1" dirty="0">
                <a:latin typeface="Amazon Ember" panose="020B0603020204020204" pitchFamily="34" charset="0"/>
                <a:ea typeface="Amazon Ember" panose="020B0603020204020204" pitchFamily="34" charset="0"/>
                <a:cs typeface="Amazon Ember" panose="020B0603020204020204" pitchFamily="34" charset="0"/>
              </a:rPr>
              <a:t> Standards (FIPS) 140-2</a:t>
            </a:r>
            <a:r>
              <a:rPr lang="pt-BR" dirty="0">
                <a:latin typeface="Amazon Ember" panose="020B0603020204020204" pitchFamily="34" charset="0"/>
                <a:ea typeface="Amazon Ember" panose="020B0603020204020204" pitchFamily="34" charset="0"/>
                <a:cs typeface="Amazon Ember" panose="020B0603020204020204" pitchFamily="34" charset="0"/>
              </a:rPr>
              <a:t> para proteger suas chaves. O AWS KMS também é integrado ao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para fornecer logs que contêm toda a utilização das chaves para ajudar a cumprir requisitos normativos e de conformidade.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b="1" dirty="0">
                <a:latin typeface="Amazon Ember" panose="020B0603020204020204" pitchFamily="34" charset="0"/>
                <a:ea typeface="Amazon Ember" panose="020B0603020204020204" pitchFamily="34" charset="0"/>
                <a:cs typeface="Amazon Ember" panose="020B0603020204020204" pitchFamily="34" charset="0"/>
              </a:rPr>
              <a:t>chaves mestras de cliente (</a:t>
            </a:r>
            <a:r>
              <a:rPr lang="pt-BR" b="1" dirty="0" err="1">
                <a:latin typeface="Amazon Ember" panose="020B0603020204020204" pitchFamily="34" charset="0"/>
                <a:ea typeface="Amazon Ember" panose="020B0603020204020204" pitchFamily="34" charset="0"/>
                <a:cs typeface="Amazon Ember" panose="020B0603020204020204" pitchFamily="34" charset="0"/>
              </a:rPr>
              <a:t>CMKs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são usadas para controlar o acesso às chaves de criptografia de dados que criptografam e </a:t>
            </a:r>
            <a:r>
              <a:rPr lang="pt-BR" dirty="0" err="1">
                <a:latin typeface="Amazon Ember" panose="020B0603020204020204" pitchFamily="34" charset="0"/>
                <a:ea typeface="Amazon Ember" panose="020B0603020204020204" pitchFamily="34" charset="0"/>
                <a:cs typeface="Amazon Ember" panose="020B0603020204020204" pitchFamily="34" charset="0"/>
              </a:rPr>
              <a:t>descriptografam</a:t>
            </a:r>
            <a:r>
              <a:rPr lang="pt-BR" dirty="0">
                <a:latin typeface="Amazon Ember" panose="020B0603020204020204" pitchFamily="34" charset="0"/>
                <a:ea typeface="Amazon Ember" panose="020B0603020204020204" pitchFamily="34" charset="0"/>
                <a:cs typeface="Amazon Ember" panose="020B0603020204020204" pitchFamily="34" charset="0"/>
              </a:rPr>
              <a:t> seus dados. Você pode criar novas chaves mestras quando desejar e gerenciar quem tem acesso a elas e com quais serviços elas podem ser usadas. Também pode importar chaves de sua própria infraestrutura de gerenciamento de chaves para o AWS KMS.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AWS KMS integra-se à maioria dos serviços da AWS, o que significa que você pode usar as chaves mestras do dele para controlar a criptografia dos dados armazenados nesses serviços. Para saber mais, consulte </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3"/>
              </a:rPr>
              <a:t>Recursos do AWS Key Management Service</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718633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396354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AWS é responsável pela segurança </a:t>
            </a:r>
            <a:r>
              <a:rPr lang="pt-BR" b="1" i="1" dirty="0">
                <a:latin typeface="Amazon Ember" panose="020B0603020204020204" pitchFamily="34" charset="0"/>
                <a:ea typeface="Amazon Ember" panose="020B0603020204020204" pitchFamily="34" charset="0"/>
                <a:cs typeface="Amazon Ember" panose="020B0603020204020204" pitchFamily="34" charset="0"/>
              </a:rPr>
              <a:t>da</a:t>
            </a:r>
            <a:r>
              <a:rPr lang="pt-BR" i="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nuvem. Mas o que isso significa?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Sob o modelo de responsabilidade compartilhada da AWS, a AWS opera, gerencia e controla os componentes do sistema operacional host </a:t>
            </a:r>
            <a:r>
              <a:rPr lang="pt-BR" dirty="0" err="1">
                <a:latin typeface="Amazon Ember" panose="020B0603020204020204" pitchFamily="34" charset="0"/>
                <a:ea typeface="Amazon Ember" panose="020B0603020204020204" pitchFamily="34" charset="0"/>
                <a:cs typeface="Amazon Ember" panose="020B0603020204020204" pitchFamily="34" charset="0"/>
              </a:rPr>
              <a:t>bare</a:t>
            </a:r>
            <a:r>
              <a:rPr lang="pt-BR" dirty="0">
                <a:latin typeface="Amazon Ember" panose="020B0603020204020204" pitchFamily="34" charset="0"/>
                <a:ea typeface="Amazon Ember" panose="020B0603020204020204" pitchFamily="34" charset="0"/>
                <a:cs typeface="Amazon Ember" panose="020B0603020204020204" pitchFamily="34" charset="0"/>
              </a:rPr>
              <a:t> metal e da camada de virtualização do </a:t>
            </a:r>
            <a:r>
              <a:rPr lang="pt-BR" dirty="0" err="1">
                <a:latin typeface="Amazon Ember" panose="020B0603020204020204" pitchFamily="34" charset="0"/>
                <a:ea typeface="Amazon Ember" panose="020B0603020204020204" pitchFamily="34" charset="0"/>
                <a:cs typeface="Amazon Ember" panose="020B0603020204020204" pitchFamily="34" charset="0"/>
              </a:rPr>
              <a:t>hipervisor</a:t>
            </a:r>
            <a:r>
              <a:rPr lang="pt-BR" dirty="0">
                <a:latin typeface="Amazon Ember" panose="020B0603020204020204" pitchFamily="34" charset="0"/>
                <a:ea typeface="Amazon Ember" panose="020B0603020204020204" pitchFamily="34" charset="0"/>
                <a:cs typeface="Amazon Ember" panose="020B0603020204020204" pitchFamily="34" charset="0"/>
              </a:rPr>
              <a:t> até a segurança física das instalações em que os serviços operam. Isso significa que a AWS é responsável pela proteção da infraestrutura global que executa todos os serviços oferecidos na Nuvem AWS. A infraestrutura global inclui zonas de disponibilidade, pontos de presença e regiões da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AWS é responsável pela infraestrutura física que hospeda seus recursos, incluindo: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Segurança física de datacenters </a:t>
            </a:r>
            <a:r>
              <a:rPr lang="pt-BR" dirty="0">
                <a:latin typeface="Amazon Ember" panose="020B0603020204020204" pitchFamily="34" charset="0"/>
                <a:ea typeface="Amazon Ember" panose="020B0603020204020204" pitchFamily="34" charset="0"/>
                <a:cs typeface="Amazon Ember" panose="020B0603020204020204" pitchFamily="34" charset="0"/>
              </a:rPr>
              <a:t>com acesso controlado e baseado em necessidades; localizados em instalações não identificadas, com guardas de segurança 24 horas por dia, 7 dias por semana; autenticação de dois fatores; revisão e registro em log de acesso; vigilância por vídeo; e desmagnetização e destruição de discos.</a:t>
            </a: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Infraestrutura de hardware</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como servidores, dispositivos de armazenamento e outros dispositivos dos quais a AWS depende.</a:t>
            </a: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Infraestrutura de software</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que hospeda sistemas operacionais, aplicativos de serviço e software de virtualização.</a:t>
            </a: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Infraestrutura de rede</a:t>
            </a:r>
            <a:r>
              <a:rPr lang="pt-BR" dirty="0">
                <a:latin typeface="Amazon Ember" panose="020B0603020204020204" pitchFamily="34" charset="0"/>
                <a:ea typeface="Amazon Ember" panose="020B0603020204020204" pitchFamily="34" charset="0"/>
                <a:cs typeface="Amazon Ember" panose="020B0603020204020204" pitchFamily="34" charset="0"/>
              </a:rPr>
              <a:t>, como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roteadores, switches,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balancers</a:t>
            </a:r>
            <a:r>
              <a:rPr lang="pt-BR" dirty="0">
                <a:latin typeface="Amazon Ember" panose="020B0603020204020204" pitchFamily="34" charset="0"/>
                <a:ea typeface="Amazon Ember" panose="020B0603020204020204" pitchFamily="34" charset="0"/>
                <a:cs typeface="Amazon Ember" panose="020B0603020204020204" pitchFamily="34" charset="0"/>
              </a:rPr>
              <a:t>, firewalls e cabeamento. A AWS também monitora continuamente a rede em limites externos, protege pontos de acesso e oferece infraestrutura redundante com detecção de intrusão.</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proteção dessa infraestrutura é a maior prioridade da AWS. Embora você não possa visitar datacenters ou escritórios da AWS para ver essa proteção em primeira mão, a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fornece vários relatórios de auditores terceirizados que verificaram nossa conformidade com diversos padrões e regulamentos de segurança de computadores.</a:t>
            </a:r>
          </a:p>
        </p:txBody>
      </p:sp>
    </p:spTree>
    <p:extLst>
      <p:ext uri="{BB962C8B-B14F-4D97-AF65-F5344CB8AC3E}">
        <p14:creationId xmlns:p14="http://schemas.microsoft.com/office/powerpoint/2010/main" val="78626804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Cognito</a:t>
            </a:r>
            <a:r>
              <a:rPr lang="pt-BR" dirty="0">
                <a:latin typeface="Amazon Ember" panose="020B0603020204020204" pitchFamily="34" charset="0"/>
                <a:ea typeface="Amazon Ember" panose="020B0603020204020204" pitchFamily="34" charset="0"/>
                <a:cs typeface="Amazon Ember" panose="020B0603020204020204" pitchFamily="34" charset="0"/>
              </a:rPr>
              <a:t> oferece soluções para controlar o acesso aos recursos da AWS a partir do seu aplicativo. Você pode definir funções e mapear usuários a funções diferentes para que o aplicativo possa acessar apenas os recursos autorizados para cada usuário.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Cognito</a:t>
            </a:r>
            <a:r>
              <a:rPr lang="pt-BR" dirty="0">
                <a:latin typeface="Amazon Ember" panose="020B0603020204020204" pitchFamily="34" charset="0"/>
                <a:ea typeface="Amazon Ember" panose="020B0603020204020204" pitchFamily="34" charset="0"/>
                <a:cs typeface="Amazon Ember" panose="020B0603020204020204" pitchFamily="34" charset="0"/>
              </a:rPr>
              <a:t> usa padrões comuns de gerenciamento de </a:t>
            </a:r>
            <a:r>
              <a:rPr lang="pt-BR" dirty="0" err="1">
                <a:latin typeface="Amazon Ember" panose="020B0603020204020204" pitchFamily="34" charset="0"/>
                <a:ea typeface="Amazon Ember" panose="020B0603020204020204" pitchFamily="34" charset="0"/>
                <a:cs typeface="Amazon Ember" panose="020B0603020204020204" pitchFamily="34" charset="0"/>
              </a:rPr>
              <a:t>identidade,como</a:t>
            </a:r>
            <a:r>
              <a:rPr lang="pt-BR" dirty="0">
                <a:latin typeface="Amazon Ember" panose="020B0603020204020204" pitchFamily="34" charset="0"/>
                <a:ea typeface="Amazon Ember" panose="020B0603020204020204" pitchFamily="34" charset="0"/>
                <a:cs typeface="Amazon Ember" panose="020B0603020204020204" pitchFamily="34" charset="0"/>
              </a:rPr>
              <a:t> o </a:t>
            </a:r>
            <a:r>
              <a:rPr lang="pt-BR" b="1" dirty="0">
                <a:latin typeface="Amazon Ember" panose="020B0603020204020204" pitchFamily="34" charset="0"/>
                <a:ea typeface="Amazon Ember" panose="020B0603020204020204" pitchFamily="34" charset="0"/>
                <a:cs typeface="Amazon Ember" panose="020B0603020204020204" pitchFamily="34" charset="0"/>
              </a:rPr>
              <a:t>Security </a:t>
            </a:r>
            <a:r>
              <a:rPr lang="pt-BR" b="1" dirty="0" err="1">
                <a:latin typeface="Amazon Ember" panose="020B0603020204020204" pitchFamily="34" charset="0"/>
                <a:ea typeface="Amazon Ember" panose="020B0603020204020204" pitchFamily="34" charset="0"/>
                <a:cs typeface="Amazon Ember" panose="020B0603020204020204" pitchFamily="34" charset="0"/>
              </a:rPr>
              <a:t>Assertion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Markup</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Language</a:t>
            </a:r>
            <a:r>
              <a:rPr lang="pt-BR" b="1" dirty="0">
                <a:latin typeface="Amazon Ember" panose="020B0603020204020204" pitchFamily="34" charset="0"/>
                <a:ea typeface="Amazon Ember" panose="020B0603020204020204" pitchFamily="34" charset="0"/>
                <a:cs typeface="Amazon Ember" panose="020B0603020204020204" pitchFamily="34" charset="0"/>
              </a:rPr>
              <a:t> (SAML) 2.0</a:t>
            </a:r>
            <a:r>
              <a:rPr lang="pt-BR" dirty="0">
                <a:latin typeface="Amazon Ember" panose="020B0603020204020204" pitchFamily="34" charset="0"/>
                <a:ea typeface="Amazon Ember" panose="020B0603020204020204" pitchFamily="34" charset="0"/>
                <a:cs typeface="Amazon Ember" panose="020B0603020204020204" pitchFamily="34" charset="0"/>
              </a:rPr>
              <a:t>. O SAML</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 padrão aberto para troca de informações de identidade e segurança com aplicativos e provedores de serviços. Os aplicativos e provedores de serviços compatíveis com o SAML permitem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usando suas credenciais de diretório corporativo, como seu nome de usuário e sua senha do Microsoft Active </a:t>
            </a:r>
            <a:r>
              <a:rPr lang="pt-BR" dirty="0" err="1">
                <a:latin typeface="Amazon Ember" panose="020B0603020204020204" pitchFamily="34" charset="0"/>
                <a:ea typeface="Amazon Ember" panose="020B0603020204020204" pitchFamily="34" charset="0"/>
                <a:cs typeface="Amazon Ember" panose="020B0603020204020204" pitchFamily="34" charset="0"/>
              </a:rPr>
              <a:t>Directory</a:t>
            </a:r>
            <a:r>
              <a:rPr lang="pt-BR" dirty="0">
                <a:latin typeface="Amazon Ember" panose="020B0603020204020204" pitchFamily="34" charset="0"/>
                <a:ea typeface="Amazon Ember" panose="020B0603020204020204" pitchFamily="34" charset="0"/>
                <a:cs typeface="Amazon Ember" panose="020B0603020204020204" pitchFamily="34" charset="0"/>
              </a:rPr>
              <a:t>. Com o SAML, você pode usar o </a:t>
            </a:r>
            <a:r>
              <a:rPr lang="pt-BR" dirty="0" err="1">
                <a:latin typeface="Amazon Ember" panose="020B0603020204020204" pitchFamily="34" charset="0"/>
                <a:ea typeface="Amazon Ember" panose="020B0603020204020204" pitchFamily="34" charset="0"/>
                <a:cs typeface="Amazon Ember" panose="020B0603020204020204" pitchFamily="34" charset="0"/>
              </a:rPr>
              <a:t>logon</a:t>
            </a:r>
            <a:r>
              <a:rPr lang="pt-BR" dirty="0">
                <a:latin typeface="Amazon Ember" panose="020B0603020204020204" pitchFamily="34" charset="0"/>
                <a:ea typeface="Amazon Ember" panose="020B0603020204020204" pitchFamily="34" charset="0"/>
                <a:cs typeface="Amazon Ember" panose="020B0603020204020204" pitchFamily="34" charset="0"/>
              </a:rPr>
              <a:t> único (SSO) para fazer </a:t>
            </a:r>
            <a:r>
              <a:rPr lang="pt-BR" dirty="0" err="1">
                <a:latin typeface="Amazon Ember" panose="020B0603020204020204" pitchFamily="34" charset="0"/>
                <a:ea typeface="Amazon Ember" panose="020B0603020204020204" pitchFamily="34" charset="0"/>
                <a:cs typeface="Amazon Ember" panose="020B0603020204020204" pitchFamily="34" charset="0"/>
              </a:rPr>
              <a:t>login</a:t>
            </a:r>
            <a:r>
              <a:rPr lang="pt-BR" dirty="0">
                <a:latin typeface="Amazon Ember" panose="020B0603020204020204" pitchFamily="34" charset="0"/>
                <a:ea typeface="Amazon Ember" panose="020B0603020204020204" pitchFamily="34" charset="0"/>
                <a:cs typeface="Amazon Ember" panose="020B0603020204020204" pitchFamily="34" charset="0"/>
              </a:rPr>
              <a:t> em todos os seus aplicativos habilitados para SAML usando um único conjunto de credenciais.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Cognito</a:t>
            </a:r>
            <a:r>
              <a:rPr lang="pt-BR" dirty="0">
                <a:latin typeface="Amazon Ember" panose="020B0603020204020204" pitchFamily="34" charset="0"/>
                <a:ea typeface="Amazon Ember" panose="020B0603020204020204" pitchFamily="34" charset="0"/>
                <a:cs typeface="Amazon Ember" panose="020B0603020204020204" pitchFamily="34" charset="0"/>
              </a:rPr>
              <a:t> ajuda a </a:t>
            </a:r>
            <a:r>
              <a:rPr lang="pt-BR" b="1" dirty="0">
                <a:latin typeface="Amazon Ember" panose="020B0603020204020204" pitchFamily="34" charset="0"/>
                <a:ea typeface="Amazon Ember" panose="020B0603020204020204" pitchFamily="34" charset="0"/>
                <a:cs typeface="Amazon Ember" panose="020B0603020204020204" pitchFamily="34" charset="0"/>
              </a:rPr>
              <a:t>cumprir vários requisitos de segurança e conformidade</a:t>
            </a:r>
            <a:r>
              <a:rPr lang="pt-BR" dirty="0">
                <a:latin typeface="Amazon Ember" panose="020B0603020204020204" pitchFamily="34" charset="0"/>
                <a:ea typeface="Amazon Ember" panose="020B0603020204020204" pitchFamily="34" charset="0"/>
                <a:cs typeface="Amazon Ember" panose="020B0603020204020204" pitchFamily="34" charset="0"/>
              </a:rPr>
              <a:t>, incluindo requisitos para organizações altamente regulamentadas, como empresas e vendedores da área da saúde.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Cognito</a:t>
            </a:r>
            <a:r>
              <a:rPr lang="pt-BR" dirty="0">
                <a:latin typeface="Amazon Ember" panose="020B0603020204020204" pitchFamily="34" charset="0"/>
                <a:ea typeface="Amazon Ember" panose="020B0603020204020204" pitchFamily="34" charset="0"/>
                <a:cs typeface="Amazon Ember" panose="020B0603020204020204" pitchFamily="34" charset="0"/>
              </a:rPr>
              <a:t> está qualificado para uso com a Health </a:t>
            </a:r>
            <a:r>
              <a:rPr lang="pt-BR" dirty="0" err="1">
                <a:latin typeface="Amazon Ember" panose="020B0603020204020204" pitchFamily="34" charset="0"/>
                <a:ea typeface="Amazon Ember" panose="020B0603020204020204" pitchFamily="34" charset="0"/>
                <a:cs typeface="Amazon Ember" panose="020B0603020204020204" pitchFamily="34" charset="0"/>
              </a:rPr>
              <a:t>Insurance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Portability</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and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Accountability</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Act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HIPAA</a:t>
            </a:r>
            <a:r>
              <a:rPr lang="pt-BR" dirty="0">
                <a:latin typeface="Amazon Ember" panose="020B0603020204020204" pitchFamily="34" charset="0"/>
                <a:ea typeface="Amazon Ember" panose="020B0603020204020204" pitchFamily="34" charset="0"/>
                <a:cs typeface="Amazon Ember" panose="020B0603020204020204" pitchFamily="34" charset="0"/>
              </a:rPr>
              <a:t>– Lei de portabilidade e responsabilidade do seguro de saúde) dos EUA. Ele também pode ser usado para cargas de trabalho que estejam em conformidade com o Padrão de segurança de dados do setor de cartões de pagamento (</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PCI DSS</a:t>
            </a:r>
            <a:r>
              <a:rPr lang="pt-BR" dirty="0">
                <a:latin typeface="Amazon Ember" panose="020B0603020204020204" pitchFamily="34" charset="0"/>
                <a:ea typeface="Amazon Ember" panose="020B0603020204020204" pitchFamily="34" charset="0"/>
                <a:cs typeface="Amazon Ember" panose="020B0603020204020204" pitchFamily="34" charset="0"/>
              </a:rPr>
              <a:t>); com o Controle de organização de serviço (</a:t>
            </a: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SOC</a:t>
            </a:r>
            <a:r>
              <a:rPr lang="pt-BR" dirty="0">
                <a:latin typeface="Amazon Ember" panose="020B0603020204020204" pitchFamily="34" charset="0"/>
                <a:ea typeface="Amazon Ember" panose="020B0603020204020204" pitchFamily="34" charset="0"/>
                <a:cs typeface="Amazon Ember" panose="020B0603020204020204" pitchFamily="34" charset="0"/>
              </a:rPr>
              <a:t>) do American </a:t>
            </a:r>
            <a:r>
              <a:rPr lang="pt-BR" dirty="0" err="1">
                <a:latin typeface="Amazon Ember" panose="020B0603020204020204" pitchFamily="34" charset="0"/>
                <a:ea typeface="Amazon Ember" panose="020B0603020204020204" pitchFamily="34" charset="0"/>
                <a:cs typeface="Amazon Ember" panose="020B0603020204020204" pitchFamily="34" charset="0"/>
              </a:rPr>
              <a:t>Institute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of</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CPAs</a:t>
            </a:r>
            <a:r>
              <a:rPr lang="pt-BR" dirty="0">
                <a:latin typeface="Amazon Ember" panose="020B0603020204020204" pitchFamily="34" charset="0"/>
                <a:ea typeface="Amazon Ember" panose="020B0603020204020204" pitchFamily="34" charset="0"/>
                <a:cs typeface="Amazon Ember" panose="020B0603020204020204" pitchFamily="34" charset="0"/>
              </a:rPr>
              <a:t> (AICPA); com os padrões da </a:t>
            </a:r>
            <a:r>
              <a:rPr lang="pt-BR" dirty="0" err="1">
                <a:latin typeface="Amazon Ember" panose="020B0603020204020204" pitchFamily="34" charset="0"/>
                <a:ea typeface="Amazon Ember" panose="020B0603020204020204" pitchFamily="34" charset="0"/>
                <a:cs typeface="Amazon Ember" panose="020B0603020204020204" pitchFamily="34" charset="0"/>
              </a:rPr>
              <a:t>International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a:t>
            </a:r>
            <a:r>
              <a:rPr lang="pt-BR" dirty="0">
                <a:latin typeface="Amazon Ember" panose="020B0603020204020204" pitchFamily="34" charset="0"/>
                <a:ea typeface="Amazon Ember" panose="020B0603020204020204" pitchFamily="34" charset="0"/>
                <a:cs typeface="Amazon Ember" panose="020B0603020204020204" pitchFamily="34" charset="0"/>
              </a:rPr>
              <a:t> for </a:t>
            </a:r>
            <a:r>
              <a:rPr lang="pt-BR" dirty="0" err="1">
                <a:latin typeface="Amazon Ember" panose="020B0603020204020204" pitchFamily="34" charset="0"/>
                <a:ea typeface="Amazon Ember" panose="020B0603020204020204" pitchFamily="34" charset="0"/>
                <a:cs typeface="Amazon Ember" panose="020B0603020204020204" pitchFamily="34" charset="0"/>
              </a:rPr>
              <a:t>Standardization</a:t>
            </a:r>
            <a:r>
              <a:rPr lang="pt-BR" dirty="0">
                <a:latin typeface="Amazon Ember" panose="020B0603020204020204" pitchFamily="34" charset="0"/>
                <a:ea typeface="Amazon Ember" panose="020B0603020204020204" pitchFamily="34" charset="0"/>
                <a:cs typeface="Amazon Ember" panose="020B0603020204020204" pitchFamily="34" charset="0"/>
              </a:rPr>
              <a:t> (ISO) e da </a:t>
            </a:r>
            <a:r>
              <a:rPr lang="pt-BR" dirty="0" err="1">
                <a:latin typeface="Amazon Ember" panose="020B0603020204020204" pitchFamily="34" charset="0"/>
                <a:ea typeface="Amazon Ember" panose="020B0603020204020204" pitchFamily="34" charset="0"/>
                <a:cs typeface="Amazon Ember" panose="020B0603020204020204" pitchFamily="34" charset="0"/>
              </a:rPr>
              <a:t>International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Electrotechnical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Commission</a:t>
            </a:r>
            <a:r>
              <a:rPr lang="pt-BR" dirty="0">
                <a:latin typeface="Amazon Ember" panose="020B0603020204020204" pitchFamily="34" charset="0"/>
                <a:ea typeface="Amazon Ember" panose="020B0603020204020204" pitchFamily="34" charset="0"/>
                <a:cs typeface="Amazon Ember" panose="020B0603020204020204" pitchFamily="34" charset="0"/>
              </a:rPr>
              <a:t> (IEC) </a:t>
            </a:r>
            <a:r>
              <a:rPr lang="pt-BR" dirty="0">
                <a:latin typeface="Amazon Ember" panose="020B0603020204020204" pitchFamily="34" charset="0"/>
                <a:ea typeface="Amazon Ember" panose="020B0603020204020204" pitchFamily="34" charset="0"/>
                <a:cs typeface="Amazon Ember" panose="020B0603020204020204" pitchFamily="34" charset="0"/>
                <a:hlinkClick r:id="rId6"/>
              </a:rPr>
              <a:t>ISO/IEC 27001</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hlinkClick r:id="rId7"/>
              </a:rPr>
              <a:t>ISO/IEC 27017</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a:latin typeface="Amazon Ember" panose="020B0603020204020204" pitchFamily="34" charset="0"/>
                <a:ea typeface="Amazon Ember" panose="020B0603020204020204" pitchFamily="34" charset="0"/>
                <a:cs typeface="Amazon Ember" panose="020B0603020204020204" pitchFamily="34" charset="0"/>
                <a:hlinkClick r:id="rId8"/>
              </a:rPr>
              <a:t>ISO/IEC 27018</a:t>
            </a:r>
            <a:r>
              <a:rPr lang="pt-BR" dirty="0">
                <a:latin typeface="Amazon Ember" panose="020B0603020204020204" pitchFamily="34" charset="0"/>
                <a:ea typeface="Amazon Ember" panose="020B0603020204020204" pitchFamily="34" charset="0"/>
                <a:cs typeface="Amazon Ember" panose="020B0603020204020204" pitchFamily="34" charset="0"/>
              </a:rPr>
              <a:t>; e </a:t>
            </a:r>
            <a:r>
              <a:rPr lang="pt-BR" dirty="0">
                <a:latin typeface="Amazon Ember" panose="020B0603020204020204" pitchFamily="34" charset="0"/>
                <a:ea typeface="Amazon Ember" panose="020B0603020204020204" pitchFamily="34" charset="0"/>
                <a:cs typeface="Amazon Ember" panose="020B0603020204020204" pitchFamily="34" charset="0"/>
                <a:hlinkClick r:id="rId9"/>
              </a:rPr>
              <a:t>ISO 9001</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57668985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389825"/>
          </a:xfrm>
        </p:spPr>
        <p:txBody>
          <a:bodyPr rtlCol="0"/>
          <a:lstStyle/>
          <a:p>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Shield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gerenciado de proteção contra negação de serviço distribuída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que protege aplicativos executados na AWS. Ele fornece detecção e mitigações embutidas automáticas e sempre ativas que minimizam o tempo de inatividade e a latência dos aplicativos. Assim, não é necessário interagir com o AWS Support para ter benefícios de proteção contra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Shield</a:t>
            </a:r>
            <a:r>
              <a:rPr lang="pt-BR" dirty="0">
                <a:latin typeface="Amazon Ember" panose="020B0603020204020204" pitchFamily="34" charset="0"/>
                <a:ea typeface="Amazon Ember" panose="020B0603020204020204" pitchFamily="34" charset="0"/>
                <a:cs typeface="Amazon Ember" panose="020B0603020204020204" pitchFamily="34" charset="0"/>
              </a:rPr>
              <a:t> ajuda a proteger seu site contra todos os tipos de ataques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incluindo ataques na camada de infraestrutura (como </a:t>
            </a:r>
            <a:r>
              <a:rPr lang="pt-BR" dirty="0" err="1">
                <a:latin typeface="Amazon Ember" panose="020B0603020204020204" pitchFamily="34" charset="0"/>
                <a:ea typeface="Amazon Ember" panose="020B0603020204020204" pitchFamily="34" charset="0"/>
                <a:cs typeface="Amazon Ember" panose="020B0603020204020204" pitchFamily="34" charset="0"/>
              </a:rPr>
              <a:t>floods</a:t>
            </a:r>
            <a:r>
              <a:rPr lang="pt-BR" dirty="0">
                <a:latin typeface="Amazon Ember" panose="020B0603020204020204" pitchFamily="34" charset="0"/>
                <a:ea typeface="Amazon Ember" panose="020B0603020204020204" pitchFamily="34" charset="0"/>
                <a:cs typeface="Amazon Ember" panose="020B0603020204020204" pitchFamily="34" charset="0"/>
              </a:rPr>
              <a:t> de </a:t>
            </a:r>
            <a:r>
              <a:rPr lang="pt-BR" dirty="0" err="1">
                <a:latin typeface="Amazon Ember" panose="020B0603020204020204" pitchFamily="34" charset="0"/>
                <a:ea typeface="Amazon Ember" panose="020B0603020204020204" pitchFamily="34" charset="0"/>
                <a:cs typeface="Amazon Ember" panose="020B0603020204020204" pitchFamily="34" charset="0"/>
              </a:rPr>
              <a:t>User</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Datagram</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Protocol</a:t>
            </a:r>
            <a:r>
              <a:rPr lang="pt-BR" dirty="0">
                <a:latin typeface="Amazon Ember" panose="020B0603020204020204" pitchFamily="34" charset="0"/>
                <a:ea typeface="Amazon Ember" panose="020B0603020204020204" pitchFamily="34" charset="0"/>
                <a:cs typeface="Amazon Ember" panose="020B0603020204020204" pitchFamily="34" charset="0"/>
              </a:rPr>
              <a:t>, ou UDP), ataques de exaustão de estado (como </a:t>
            </a:r>
            <a:r>
              <a:rPr lang="pt-BR" dirty="0" err="1">
                <a:latin typeface="Amazon Ember" panose="020B0603020204020204" pitchFamily="34" charset="0"/>
                <a:ea typeface="Amazon Ember" panose="020B0603020204020204" pitchFamily="34" charset="0"/>
                <a:cs typeface="Amazon Ember" panose="020B0603020204020204" pitchFamily="34" charset="0"/>
              </a:rPr>
              <a:t>floods</a:t>
            </a:r>
            <a:r>
              <a:rPr lang="pt-BR" dirty="0">
                <a:latin typeface="Amazon Ember" panose="020B0603020204020204" pitchFamily="34" charset="0"/>
                <a:ea typeface="Amazon Ember" panose="020B0603020204020204" pitchFamily="34" charset="0"/>
                <a:cs typeface="Amazon Ember" panose="020B0603020204020204" pitchFamily="34" charset="0"/>
              </a:rPr>
              <a:t> de TCP SYN) e ataques na camada de aplicativos (como </a:t>
            </a:r>
            <a:r>
              <a:rPr lang="pt-BR" dirty="0" err="1">
                <a:latin typeface="Amazon Ember" panose="020B0603020204020204" pitchFamily="34" charset="0"/>
                <a:ea typeface="Amazon Ember" panose="020B0603020204020204" pitchFamily="34" charset="0"/>
                <a:cs typeface="Amazon Ember" panose="020B0603020204020204" pitchFamily="34" charset="0"/>
              </a:rPr>
              <a:t>floods</a:t>
            </a:r>
            <a:r>
              <a:rPr lang="pt-BR" dirty="0">
                <a:latin typeface="Amazon Ember" panose="020B0603020204020204" pitchFamily="34" charset="0"/>
                <a:ea typeface="Amazon Ember" panose="020B0603020204020204" pitchFamily="34" charset="0"/>
                <a:cs typeface="Amazon Ember" panose="020B0603020204020204" pitchFamily="34" charset="0"/>
              </a:rPr>
              <a:t> HTTP GET ou POST). Para ver exemplos, consulte 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Guia do desenvolvedor do AWS WAF e do AWS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Shield</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Advanced</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Shield</a:t>
            </a:r>
            <a:r>
              <a:rPr lang="pt-BR" b="1" dirty="0">
                <a:latin typeface="Amazon Ember" panose="020B0603020204020204" pitchFamily="34" charset="0"/>
                <a:ea typeface="Amazon Ember" panose="020B0603020204020204" pitchFamily="34" charset="0"/>
                <a:cs typeface="Amazon Ember" panose="020B0603020204020204" pitchFamily="34" charset="0"/>
              </a:rPr>
              <a:t> Standard </a:t>
            </a:r>
            <a:r>
              <a:rPr lang="pt-BR" dirty="0">
                <a:latin typeface="Amazon Ember" panose="020B0603020204020204" pitchFamily="34" charset="0"/>
                <a:ea typeface="Amazon Ember" panose="020B0603020204020204" pitchFamily="34" charset="0"/>
                <a:cs typeface="Amazon Ember" panose="020B0603020204020204" pitchFamily="34" charset="0"/>
              </a:rPr>
              <a:t>é habilitado automaticamente para todos os clientes da AWS sem custo adicional.</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Shield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Advanced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pago opcional. O AWS </a:t>
            </a:r>
            <a:r>
              <a:rPr lang="pt-BR" dirty="0" err="1">
                <a:latin typeface="Amazon Ember" panose="020B0603020204020204" pitchFamily="34" charset="0"/>
                <a:ea typeface="Amazon Ember" panose="020B0603020204020204" pitchFamily="34" charset="0"/>
                <a:cs typeface="Amazon Ember" panose="020B0603020204020204" pitchFamily="34" charset="0"/>
              </a:rPr>
              <a:t>Shield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Advanced</a:t>
            </a:r>
            <a:r>
              <a:rPr lang="pt-BR" dirty="0">
                <a:latin typeface="Amazon Ember" panose="020B0603020204020204" pitchFamily="34" charset="0"/>
                <a:ea typeface="Amazon Ember" panose="020B0603020204020204" pitchFamily="34" charset="0"/>
                <a:cs typeface="Amazon Ember" panose="020B0603020204020204" pitchFamily="34" charset="0"/>
              </a:rPr>
              <a:t> oferece proteções adicionais contra ataques maiores e mais sofisticados para aplicativos executados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EC2, no </a:t>
            </a:r>
            <a:r>
              <a:rPr lang="pt-BR" dirty="0" err="1">
                <a:latin typeface="Amazon Ember" panose="020B0603020204020204" pitchFamily="34" charset="0"/>
                <a:ea typeface="Amazon Ember" panose="020B0603020204020204" pitchFamily="34" charset="0"/>
                <a:cs typeface="Amazon Ember" panose="020B0603020204020204" pitchFamily="34" charset="0"/>
              </a:rPr>
              <a:t>Elastic</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Balancing</a:t>
            </a:r>
            <a:r>
              <a:rPr lang="pt-BR" dirty="0">
                <a:latin typeface="Amazon Ember" panose="020B0603020204020204" pitchFamily="34" charset="0"/>
                <a:ea typeface="Amazon Ember" panose="020B0603020204020204" pitchFamily="34" charset="0"/>
                <a:cs typeface="Amazon Ember" panose="020B0603020204020204" pitchFamily="34" charset="0"/>
              </a:rPr>
              <a:t>,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CloudFront</a:t>
            </a:r>
            <a:r>
              <a:rPr lang="pt-BR" dirty="0">
                <a:latin typeface="Amazon Ember" panose="020B0603020204020204" pitchFamily="34" charset="0"/>
                <a:ea typeface="Amazon Ember" panose="020B0603020204020204" pitchFamily="34" charset="0"/>
                <a:cs typeface="Amazon Ember" panose="020B0603020204020204" pitchFamily="34" charset="0"/>
              </a:rPr>
              <a:t>, no AWS Global </a:t>
            </a:r>
            <a:r>
              <a:rPr lang="pt-BR" dirty="0" err="1">
                <a:latin typeface="Amazon Ember" panose="020B0603020204020204" pitchFamily="34" charset="0"/>
                <a:ea typeface="Amazon Ember" panose="020B0603020204020204" pitchFamily="34" charset="0"/>
                <a:cs typeface="Amazon Ember" panose="020B0603020204020204" pitchFamily="34" charset="0"/>
              </a:rPr>
              <a:t>Accelerator</a:t>
            </a:r>
            <a:r>
              <a:rPr lang="pt-BR" dirty="0">
                <a:latin typeface="Amazon Ember" panose="020B0603020204020204" pitchFamily="34" charset="0"/>
                <a:ea typeface="Amazon Ember" panose="020B0603020204020204" pitchFamily="34" charset="0"/>
                <a:cs typeface="Amazon Ember" panose="020B0603020204020204" pitchFamily="34" charset="0"/>
              </a:rPr>
              <a:t> e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Route</a:t>
            </a:r>
            <a:r>
              <a:rPr lang="pt-BR" dirty="0">
                <a:latin typeface="Amazon Ember" panose="020B0603020204020204" pitchFamily="34" charset="0"/>
                <a:ea typeface="Amazon Ember" panose="020B0603020204020204" pitchFamily="34" charset="0"/>
                <a:cs typeface="Amazon Ember" panose="020B0603020204020204" pitchFamily="34" charset="0"/>
              </a:rPr>
              <a:t> 53. O AWS </a:t>
            </a:r>
            <a:r>
              <a:rPr lang="pt-BR" dirty="0" err="1">
                <a:latin typeface="Amazon Ember" panose="020B0603020204020204" pitchFamily="34" charset="0"/>
                <a:ea typeface="Amazon Ember" panose="020B0603020204020204" pitchFamily="34" charset="0"/>
                <a:cs typeface="Amazon Ember" panose="020B0603020204020204" pitchFamily="34" charset="0"/>
              </a:rPr>
              <a:t>Shield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Advanced</a:t>
            </a:r>
            <a:r>
              <a:rPr lang="pt-BR" dirty="0">
                <a:latin typeface="Amazon Ember" panose="020B0603020204020204" pitchFamily="34" charset="0"/>
                <a:ea typeface="Amazon Ember" panose="020B0603020204020204" pitchFamily="34" charset="0"/>
                <a:cs typeface="Amazon Ember" panose="020B0603020204020204" pitchFamily="34" charset="0"/>
              </a:rPr>
              <a:t> está disponível para todos os clientes. No entanto, para entrar em contato com a equipe de resposta 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os clientes precisam ter o Enterprise Support ou o Business Support do AWS Support.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48288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Apresentação da Seção 5: Proteção de dados na AWS</a:t>
            </a:r>
          </a:p>
        </p:txBody>
      </p:sp>
    </p:spTree>
    <p:extLst>
      <p:ext uri="{BB962C8B-B14F-4D97-AF65-F5344CB8AC3E}">
        <p14:creationId xmlns:p14="http://schemas.microsoft.com/office/powerpoint/2010/main" val="5571645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29879"/>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a:t>
            </a:r>
            <a:r>
              <a:rPr lang="pt-BR" b="1" dirty="0">
                <a:latin typeface="Amazon Ember" panose="020B0603020204020204" pitchFamily="34" charset="0"/>
                <a:ea typeface="Amazon Ember" panose="020B0603020204020204" pitchFamily="34" charset="0"/>
                <a:cs typeface="Amazon Ember" panose="020B0603020204020204" pitchFamily="34" charset="0"/>
              </a:rPr>
              <a:t>criptografia de dados </a:t>
            </a:r>
            <a:r>
              <a:rPr lang="pt-BR" dirty="0">
                <a:latin typeface="Amazon Ember" panose="020B0603020204020204" pitchFamily="34" charset="0"/>
                <a:ea typeface="Amazon Ember" panose="020B0603020204020204" pitchFamily="34" charset="0"/>
                <a:cs typeface="Amazon Ember" panose="020B0603020204020204" pitchFamily="34" charset="0"/>
              </a:rPr>
              <a:t>é uma ferramenta essencial para usar quando seu objetivo é proteger dados digitais. A criptografia de dados usa dados legíveis e os codifica para que não possam ser lidos para nenhuma pessoa que não tenha acesso à chave secreta que pode ser usada para decodificá-los. Portanto, mesmo que um invasor obtenha acesso aos seus dados, eles não servirão para nada.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Dados em repouso </a:t>
            </a:r>
            <a:r>
              <a:rPr lang="pt-BR" dirty="0">
                <a:latin typeface="Amazon Ember" panose="020B0603020204020204" pitchFamily="34" charset="0"/>
                <a:ea typeface="Amazon Ember" panose="020B0603020204020204" pitchFamily="34" charset="0"/>
                <a:cs typeface="Amazon Ember" panose="020B0603020204020204" pitchFamily="34" charset="0"/>
              </a:rPr>
              <a:t>referem-se a dados armazenados fisicamente em disco ou em fita.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criar sistemas de arquivos criptografados na AWS para que todos os seus dados e </a:t>
            </a:r>
            <a:r>
              <a:rPr lang="pt-BR" dirty="0" err="1">
                <a:latin typeface="Amazon Ember" panose="020B0603020204020204" pitchFamily="34" charset="0"/>
                <a:ea typeface="Amazon Ember" panose="020B0603020204020204" pitchFamily="34" charset="0"/>
                <a:cs typeface="Amazon Ember" panose="020B0603020204020204" pitchFamily="34" charset="0"/>
              </a:rPr>
              <a:t>metadados</a:t>
            </a:r>
            <a:r>
              <a:rPr lang="pt-BR" dirty="0">
                <a:latin typeface="Amazon Ember" panose="020B0603020204020204" pitchFamily="34" charset="0"/>
                <a:ea typeface="Amazon Ember" panose="020B0603020204020204" pitchFamily="34" charset="0"/>
                <a:cs typeface="Amazon Ember" panose="020B0603020204020204" pitchFamily="34" charset="0"/>
              </a:rPr>
              <a:t> sejam criptografados em repouso com o uso do algoritmo de criptografia de padrão aberto </a:t>
            </a:r>
            <a:r>
              <a:rPr lang="pt-BR" dirty="0" err="1">
                <a:latin typeface="Amazon Ember" panose="020B0603020204020204" pitchFamily="34" charset="0"/>
                <a:ea typeface="Amazon Ember" panose="020B0603020204020204" pitchFamily="34" charset="0"/>
                <a:cs typeface="Amazon Ember" panose="020B0603020204020204" pitchFamily="34" charset="0"/>
              </a:rPr>
              <a:t>Advanced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Encryption</a:t>
            </a:r>
            <a:r>
              <a:rPr lang="pt-BR" dirty="0">
                <a:latin typeface="Amazon Ember" panose="020B0603020204020204" pitchFamily="34" charset="0"/>
                <a:ea typeface="Amazon Ember" panose="020B0603020204020204" pitchFamily="34" charset="0"/>
                <a:cs typeface="Amazon Ember" panose="020B0603020204020204" pitchFamily="34" charset="0"/>
              </a:rPr>
              <a:t> Standard (AES)-256. Quando você usa o AWS KMS, a criptografia e a </a:t>
            </a:r>
            <a:r>
              <a:rPr lang="pt-BR" dirty="0" err="1">
                <a:latin typeface="Amazon Ember" panose="020B0603020204020204" pitchFamily="34" charset="0"/>
                <a:ea typeface="Amazon Ember" panose="020B0603020204020204" pitchFamily="34" charset="0"/>
                <a:cs typeface="Amazon Ember" panose="020B0603020204020204" pitchFamily="34" charset="0"/>
              </a:rPr>
              <a:t>descriptografia</a:t>
            </a:r>
            <a:r>
              <a:rPr lang="pt-BR" dirty="0">
                <a:latin typeface="Amazon Ember" panose="020B0603020204020204" pitchFamily="34" charset="0"/>
                <a:ea typeface="Amazon Ember" panose="020B0603020204020204" pitchFamily="34" charset="0"/>
                <a:cs typeface="Amazon Ember" panose="020B0603020204020204" pitchFamily="34" charset="0"/>
              </a:rPr>
              <a:t> são processadas de maneira automática e transparente para que você não precise modificar seus aplicativos. Se sua organização estiver sujeita a políticas corporativas ou normativas que exigem criptografia de dados e </a:t>
            </a:r>
            <a:r>
              <a:rPr lang="pt-BR" dirty="0" err="1">
                <a:latin typeface="Amazon Ember" panose="020B0603020204020204" pitchFamily="34" charset="0"/>
                <a:ea typeface="Amazon Ember" panose="020B0603020204020204" pitchFamily="34" charset="0"/>
                <a:cs typeface="Amazon Ember" panose="020B0603020204020204" pitchFamily="34" charset="0"/>
              </a:rPr>
              <a:t>metadados</a:t>
            </a:r>
            <a:r>
              <a:rPr lang="pt-BR" dirty="0">
                <a:latin typeface="Amazon Ember" panose="020B0603020204020204" pitchFamily="34" charset="0"/>
                <a:ea typeface="Amazon Ember" panose="020B0603020204020204" pitchFamily="34" charset="0"/>
                <a:cs typeface="Amazon Ember" panose="020B0603020204020204" pitchFamily="34" charset="0"/>
              </a:rPr>
              <a:t> em repouso, a AWS recomenda habilitar a criptografia em todos os serviços que armazenam seus dados. Você pode criptografar dados armazenados em qualquer serviço compatível com o AWS KMS.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Como os serviços da AWS usam o AWS KMS</a:t>
            </a:r>
            <a:r>
              <a:rPr lang="pt-BR" dirty="0">
                <a:latin typeface="Amazon Ember" panose="020B0603020204020204" pitchFamily="34" charset="0"/>
                <a:ea typeface="Amazon Ember" panose="020B0603020204020204" pitchFamily="34" charset="0"/>
                <a:cs typeface="Amazon Ember" panose="020B0603020204020204" pitchFamily="34" charset="0"/>
              </a:rPr>
              <a:t> para obter uma lista dos serviços compatíveis.</a:t>
            </a:r>
          </a:p>
        </p:txBody>
      </p:sp>
    </p:spTree>
    <p:extLst>
      <p:ext uri="{BB962C8B-B14F-4D97-AF65-F5344CB8AC3E}">
        <p14:creationId xmlns:p14="http://schemas.microsoft.com/office/powerpoint/2010/main" val="207075467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008196"/>
          </a:xfrm>
        </p:spPr>
        <p:txBody>
          <a:bodyPr rtlCol="0"/>
          <a:lstStyle/>
          <a:p>
            <a:pPr rtl="0"/>
            <a:r>
              <a:rPr lang="pt-BR" b="1" dirty="0">
                <a:latin typeface="Amazon Ember" panose="020B0603020204020204" pitchFamily="34" charset="0"/>
                <a:ea typeface="Amazon Ember" panose="020B0603020204020204" pitchFamily="34" charset="0"/>
                <a:cs typeface="Amazon Ember" panose="020B0603020204020204" pitchFamily="34" charset="0"/>
              </a:rPr>
              <a:t>Dados em trânsito </a:t>
            </a:r>
            <a:r>
              <a:rPr lang="pt-BR" dirty="0">
                <a:latin typeface="Amazon Ember" panose="020B0603020204020204" pitchFamily="34" charset="0"/>
                <a:ea typeface="Amazon Ember" panose="020B0603020204020204" pitchFamily="34" charset="0"/>
                <a:cs typeface="Amazon Ember" panose="020B0603020204020204" pitchFamily="34" charset="0"/>
              </a:rPr>
              <a:t>referem-se a dados que se movem pela rede. A criptografia de dados em trânsito é realizada usando o </a:t>
            </a:r>
            <a:r>
              <a:rPr lang="pt-BR" dirty="0" err="1">
                <a:latin typeface="Amazon Ember" panose="020B0603020204020204" pitchFamily="34" charset="0"/>
                <a:ea typeface="Amazon Ember" panose="020B0603020204020204" pitchFamily="34" charset="0"/>
                <a:cs typeface="Amazon Ember" panose="020B0603020204020204" pitchFamily="34" charset="0"/>
              </a:rPr>
              <a:t>Transport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Layer</a:t>
            </a:r>
            <a:r>
              <a:rPr lang="pt-BR" dirty="0">
                <a:latin typeface="Amazon Ember" panose="020B0603020204020204" pitchFamily="34" charset="0"/>
                <a:ea typeface="Amazon Ember" panose="020B0603020204020204" pitchFamily="34" charset="0"/>
                <a:cs typeface="Amazon Ember" panose="020B0603020204020204" pitchFamily="34" charset="0"/>
              </a:rPr>
              <a:t> Security (TLS) 1.2 com uma criptografia AES-256 padrão aberto. O TLS antes era chamado de </a:t>
            </a:r>
            <a:r>
              <a:rPr lang="pt-BR" dirty="0" err="1">
                <a:latin typeface="Amazon Ember" panose="020B0603020204020204" pitchFamily="34" charset="0"/>
                <a:ea typeface="Amazon Ember" panose="020B0603020204020204" pitchFamily="34" charset="0"/>
                <a:cs typeface="Amazon Ember" panose="020B0603020204020204" pitchFamily="34" charset="0"/>
              </a:rPr>
              <a:t>Secure</a:t>
            </a:r>
            <a:r>
              <a:rPr lang="pt-BR" dirty="0">
                <a:latin typeface="Amazon Ember" panose="020B0603020204020204" pitchFamily="34" charset="0"/>
                <a:ea typeface="Amazon Ember" panose="020B0603020204020204" pitchFamily="34" charset="0"/>
                <a:cs typeface="Amazon Ember" panose="020B0603020204020204" pitchFamily="34" charset="0"/>
              </a:rPr>
              <a:t> Sockets </a:t>
            </a:r>
            <a:r>
              <a:rPr lang="pt-BR" dirty="0" err="1">
                <a:latin typeface="Amazon Ember" panose="020B0603020204020204" pitchFamily="34" charset="0"/>
                <a:ea typeface="Amazon Ember" panose="020B0603020204020204" pitchFamily="34" charset="0"/>
                <a:cs typeface="Amazon Ember" panose="020B0603020204020204" pitchFamily="34" charset="0"/>
              </a:rPr>
              <a:t>Layer</a:t>
            </a:r>
            <a:r>
              <a:rPr lang="pt-BR" dirty="0">
                <a:latin typeface="Amazon Ember" panose="020B0603020204020204" pitchFamily="34" charset="0"/>
                <a:ea typeface="Amazon Ember" panose="020B0603020204020204" pitchFamily="34" charset="0"/>
                <a:cs typeface="Amazon Ember" panose="020B0603020204020204" pitchFamily="34" charset="0"/>
              </a:rPr>
              <a:t> (SSL).</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Certificate</a:t>
            </a:r>
            <a:r>
              <a:rPr lang="pt-BR" b="1" dirty="0">
                <a:latin typeface="Amazon Ember" panose="020B0603020204020204" pitchFamily="34" charset="0"/>
                <a:ea typeface="Amazon Ember" panose="020B0603020204020204" pitchFamily="34" charset="0"/>
                <a:cs typeface="Amazon Ember" panose="020B0603020204020204" pitchFamily="34" charset="0"/>
              </a:rPr>
              <a:t> Manager</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que permite provisionar, gerenciar e implantar certificados SSL ou TLS para uso com serviços da AWS e os seus recursos internos conectados. Os certificados SSL ou TLS são usados para proteger as comunicações de rede e estabelecer a identidade de sites pela Internet e também recursos em redes privadas. Com o AWS </a:t>
            </a:r>
            <a:r>
              <a:rPr lang="pt-BR" dirty="0" err="1">
                <a:latin typeface="Amazon Ember" panose="020B0603020204020204" pitchFamily="34" charset="0"/>
                <a:ea typeface="Amazon Ember" panose="020B0603020204020204" pitchFamily="34" charset="0"/>
                <a:cs typeface="Amazon Ember" panose="020B0603020204020204" pitchFamily="34" charset="0"/>
              </a:rPr>
              <a:t>Certificate</a:t>
            </a:r>
            <a:r>
              <a:rPr lang="pt-BR" dirty="0">
                <a:latin typeface="Amazon Ember" panose="020B0603020204020204" pitchFamily="34" charset="0"/>
                <a:ea typeface="Amazon Ember" panose="020B0603020204020204" pitchFamily="34" charset="0"/>
                <a:cs typeface="Amazon Ember" panose="020B0603020204020204" pitchFamily="34" charset="0"/>
              </a:rPr>
              <a:t> Manager, você pode solicitar um certificado e implantá-lo em recursos da AWS (como </a:t>
            </a:r>
            <a:r>
              <a:rPr lang="pt-BR" dirty="0" err="1">
                <a:latin typeface="Amazon Ember" panose="020B0603020204020204" pitchFamily="34" charset="0"/>
                <a:ea typeface="Amazon Ember" panose="020B0603020204020204" pitchFamily="34" charset="0"/>
                <a:cs typeface="Amazon Ember" panose="020B0603020204020204" pitchFamily="34" charset="0"/>
              </a:rPr>
              <a:t>load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balancers</a:t>
            </a:r>
            <a:r>
              <a:rPr lang="pt-BR" dirty="0">
                <a:latin typeface="Amazon Ember" panose="020B0603020204020204" pitchFamily="34" charset="0"/>
                <a:ea typeface="Amazon Ember" panose="020B0603020204020204" pitchFamily="34" charset="0"/>
                <a:cs typeface="Amazon Ember" panose="020B0603020204020204" pitchFamily="34" charset="0"/>
              </a:rPr>
              <a:t> ou distribuições do </a:t>
            </a:r>
            <a:r>
              <a:rPr lang="pt-BR" dirty="0" err="1">
                <a:latin typeface="Amazon Ember" panose="020B0603020204020204" pitchFamily="34" charset="0"/>
                <a:ea typeface="Amazon Ember" panose="020B0603020204020204" pitchFamily="34" charset="0"/>
                <a:cs typeface="Amazon Ember" panose="020B0603020204020204" pitchFamily="34" charset="0"/>
              </a:rPr>
              <a:t>CloudFront</a:t>
            </a:r>
            <a:r>
              <a:rPr lang="pt-BR" dirty="0">
                <a:latin typeface="Amazon Ember" panose="020B0603020204020204" pitchFamily="34" charset="0"/>
                <a:ea typeface="Amazon Ember" panose="020B0603020204020204" pitchFamily="34" charset="0"/>
                <a:cs typeface="Amazon Ember" panose="020B0603020204020204" pitchFamily="34" charset="0"/>
              </a:rPr>
              <a:t>).  O AWS </a:t>
            </a:r>
            <a:r>
              <a:rPr lang="pt-BR" dirty="0" err="1">
                <a:latin typeface="Amazon Ember" panose="020B0603020204020204" pitchFamily="34" charset="0"/>
                <a:ea typeface="Amazon Ember" panose="020B0603020204020204" pitchFamily="34" charset="0"/>
                <a:cs typeface="Amazon Ember" panose="020B0603020204020204" pitchFamily="34" charset="0"/>
              </a:rPr>
              <a:t>Certificate</a:t>
            </a:r>
            <a:r>
              <a:rPr lang="pt-BR" dirty="0">
                <a:latin typeface="Amazon Ember" panose="020B0603020204020204" pitchFamily="34" charset="0"/>
                <a:ea typeface="Amazon Ember" panose="020B0603020204020204" pitchFamily="34" charset="0"/>
                <a:cs typeface="Amazon Ember" panose="020B0603020204020204" pitchFamily="34" charset="0"/>
              </a:rPr>
              <a:t> Manager também processa renovações de certificados.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tráfego da web executado por HTTP não é seguro. No entanto, o tráfego executado por </a:t>
            </a:r>
            <a:r>
              <a:rPr lang="pt-BR" b="1" dirty="0">
                <a:latin typeface="Amazon Ember" panose="020B0603020204020204" pitchFamily="34" charset="0"/>
                <a:ea typeface="Amazon Ember" panose="020B0603020204020204" pitchFamily="34" charset="0"/>
                <a:cs typeface="Amazon Ember" panose="020B0603020204020204" pitchFamily="34" charset="0"/>
              </a:rPr>
              <a:t>HTTP seguro (HTTPS) </a:t>
            </a:r>
            <a:r>
              <a:rPr lang="pt-BR" dirty="0">
                <a:latin typeface="Amazon Ember" panose="020B0603020204020204" pitchFamily="34" charset="0"/>
                <a:ea typeface="Amazon Ember" panose="020B0603020204020204" pitchFamily="34" charset="0"/>
                <a:cs typeface="Amazon Ember" panose="020B0603020204020204" pitchFamily="34" charset="0"/>
              </a:rPr>
              <a:t>é criptografado com TLS ou SSL. O tráfego HTTPS é protegido contra espionagem e ataques </a:t>
            </a:r>
            <a:r>
              <a:rPr lang="pt-BR" dirty="0" err="1">
                <a:latin typeface="Amazon Ember" panose="020B0603020204020204" pitchFamily="34" charset="0"/>
                <a:ea typeface="Amazon Ember" panose="020B0603020204020204" pitchFamily="34" charset="0"/>
                <a:cs typeface="Amazon Ember" panose="020B0603020204020204" pitchFamily="34" charset="0"/>
              </a:rPr>
              <a:t>man</a:t>
            </a:r>
            <a:r>
              <a:rPr lang="pt-BR" dirty="0">
                <a:latin typeface="Amazon Ember" panose="020B0603020204020204" pitchFamily="34" charset="0"/>
                <a:ea typeface="Amazon Ember" panose="020B0603020204020204" pitchFamily="34" charset="0"/>
                <a:cs typeface="Amazon Ember" panose="020B0603020204020204" pitchFamily="34" charset="0"/>
              </a:rPr>
              <a:t>-in-</a:t>
            </a:r>
            <a:r>
              <a:rPr lang="pt-BR" dirty="0" err="1">
                <a:latin typeface="Amazon Ember" panose="020B0603020204020204" pitchFamily="34" charset="0"/>
                <a:ea typeface="Amazon Ember" panose="020B0603020204020204" pitchFamily="34" charset="0"/>
                <a:cs typeface="Amazon Ember" panose="020B0603020204020204" pitchFamily="34" charset="0"/>
              </a:rPr>
              <a:t>the</a:t>
            </a:r>
            <a:r>
              <a:rPr lang="pt-BR" dirty="0">
                <a:latin typeface="Amazon Ember" panose="020B0603020204020204" pitchFamily="34" charset="0"/>
                <a:ea typeface="Amazon Ember" panose="020B0603020204020204" pitchFamily="34" charset="0"/>
                <a:cs typeface="Amazon Ember" panose="020B0603020204020204" pitchFamily="34" charset="0"/>
              </a:rPr>
              <a:t>-</a:t>
            </a:r>
            <a:r>
              <a:rPr lang="pt-BR" dirty="0" err="1">
                <a:latin typeface="Amazon Ember" panose="020B0603020204020204" pitchFamily="34" charset="0"/>
                <a:ea typeface="Amazon Ember" panose="020B0603020204020204" pitchFamily="34" charset="0"/>
                <a:cs typeface="Amazon Ember" panose="020B0603020204020204" pitchFamily="34" charset="0"/>
              </a:rPr>
              <a:t>middle</a:t>
            </a:r>
            <a:r>
              <a:rPr lang="pt-BR" dirty="0">
                <a:latin typeface="Amazon Ember" panose="020B0603020204020204" pitchFamily="34" charset="0"/>
                <a:ea typeface="Amazon Ember" panose="020B0603020204020204" pitchFamily="34" charset="0"/>
                <a:cs typeface="Amazon Ember" panose="020B0603020204020204" pitchFamily="34" charset="0"/>
              </a:rPr>
              <a:t> devido à criptografia bidirecional da comunicação.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serviços da AWS oferecem suporte à criptografia de dados em trânsito. Veja a seguir dois exemplos de criptografia para dados em trânsito. O primeiro exemplo mostra uma instância do EC2 que montou um sistema de arquivos compartilhados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EFS. Todo o tráfego de dados entre a instância e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EFS é criptografado com TLS ou SSL. Para obter mais detalhes sobre essa configuração,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Criptografia de dados do EFS em trânsito</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segundo exemplo mostra o uso do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Storage</a:t>
            </a:r>
            <a:r>
              <a:rPr lang="pt-BR" b="1" dirty="0">
                <a:latin typeface="Amazon Ember" panose="020B0603020204020204" pitchFamily="34" charset="0"/>
                <a:ea typeface="Amazon Ember" panose="020B0603020204020204" pitchFamily="34" charset="0"/>
                <a:cs typeface="Amazon Ember" panose="020B0603020204020204" pitchFamily="34" charset="0"/>
              </a:rPr>
              <a:t> Gateway, </a:t>
            </a:r>
            <a:r>
              <a:rPr lang="pt-BR" dirty="0">
                <a:latin typeface="Amazon Ember" panose="020B0603020204020204" pitchFamily="34" charset="0"/>
                <a:ea typeface="Amazon Ember" panose="020B0603020204020204" pitchFamily="34" charset="0"/>
                <a:cs typeface="Amazon Ember" panose="020B0603020204020204" pitchFamily="34" charset="0"/>
              </a:rPr>
              <a:t>um serviço de armazenamento na nuvem híbrida que fornece acesso local ao armazenamento na Nuvem AWS. Neste exemplo, o </a:t>
            </a:r>
            <a:r>
              <a:rPr lang="pt-BR" dirty="0" err="1">
                <a:latin typeface="Amazon Ember" panose="020B0603020204020204" pitchFamily="34" charset="0"/>
                <a:ea typeface="Amazon Ember" panose="020B0603020204020204" pitchFamily="34" charset="0"/>
                <a:cs typeface="Amazon Ember" panose="020B0603020204020204" pitchFamily="34" charset="0"/>
              </a:rPr>
              <a:t>storage</a:t>
            </a:r>
            <a:r>
              <a:rPr lang="pt-BR" dirty="0">
                <a:latin typeface="Amazon Ember" panose="020B0603020204020204" pitchFamily="34" charset="0"/>
                <a:ea typeface="Amazon Ember" panose="020B0603020204020204" pitchFamily="34" charset="0"/>
                <a:cs typeface="Amazon Ember" panose="020B0603020204020204" pitchFamily="34" charset="0"/>
              </a:rPr>
              <a:t> gateway é conectado pela Internet ao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e a conexão criptografa os dados em trânsito. </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9977278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905602"/>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Por padrão, todos os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são privados e </a:t>
            </a:r>
            <a:r>
              <a:rPr lang="pt-BR" i="1" dirty="0">
                <a:latin typeface="Amazon Ember" panose="020B0603020204020204" pitchFamily="34" charset="0"/>
                <a:ea typeface="Amazon Ember" panose="020B0603020204020204" pitchFamily="34" charset="0"/>
                <a:cs typeface="Amazon Ember" panose="020B0603020204020204" pitchFamily="34" charset="0"/>
              </a:rPr>
              <a:t>só</a:t>
            </a:r>
            <a:r>
              <a:rPr lang="pt-BR" dirty="0">
                <a:latin typeface="Amazon Ember" panose="020B0603020204020204" pitchFamily="34" charset="0"/>
                <a:ea typeface="Amazon Ember" panose="020B0603020204020204" pitchFamily="34" charset="0"/>
                <a:cs typeface="Amazon Ember" panose="020B0603020204020204" pitchFamily="34" charset="0"/>
              </a:rPr>
              <a:t> podem ser acessados por usuários que recebem acesso explicitamente concedido.  É essencial gerenciar e controlar o acesso aos dados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A AWS oferece muitas ferramentas e opções para controlar o acesso aos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ou objetos do S3, incluindo: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Uso do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S3 </a:t>
            </a:r>
            <a:r>
              <a:rPr lang="pt-BR" b="1" dirty="0" err="1">
                <a:latin typeface="Amazon Ember" panose="020B0603020204020204" pitchFamily="34" charset="0"/>
                <a:ea typeface="Amazon Ember" panose="020B0603020204020204" pitchFamily="34" charset="0"/>
                <a:cs typeface="Amazon Ember" panose="020B0603020204020204" pitchFamily="34" charset="0"/>
              </a:rPr>
              <a:t>Block</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Public</a:t>
            </a:r>
            <a:r>
              <a:rPr lang="pt-BR" b="1" dirty="0">
                <a:latin typeface="Amazon Ember" panose="020B0603020204020204" pitchFamily="34" charset="0"/>
                <a:ea typeface="Amazon Ember" panose="020B0603020204020204" pitchFamily="34" charset="0"/>
                <a:cs typeface="Amazon Ember" panose="020B0603020204020204" pitchFamily="34" charset="0"/>
              </a:rPr>
              <a:t> Access</a:t>
            </a:r>
            <a:r>
              <a:rPr lang="pt-BR" dirty="0">
                <a:latin typeface="Amazon Ember" panose="020B0603020204020204" pitchFamily="34" charset="0"/>
                <a:ea typeface="Amazon Ember" panose="020B0603020204020204" pitchFamily="34" charset="0"/>
                <a:cs typeface="Amazon Ember" panose="020B0603020204020204" pitchFamily="34" charset="0"/>
              </a:rPr>
              <a:t>. Essas configurações substituem quaisquer outras políticas ou permissões de objeto. Habilite o </a:t>
            </a:r>
            <a:r>
              <a:rPr lang="pt-BR" b="1" dirty="0" err="1">
                <a:latin typeface="Amazon Ember" panose="020B0603020204020204" pitchFamily="34" charset="0"/>
                <a:ea typeface="Amazon Ember" panose="020B0603020204020204" pitchFamily="34" charset="0"/>
                <a:cs typeface="Amazon Ember" panose="020B0603020204020204" pitchFamily="34" charset="0"/>
              </a:rPr>
              <a:t>Block</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Public</a:t>
            </a:r>
            <a:r>
              <a:rPr lang="pt-BR" b="1" dirty="0">
                <a:latin typeface="Amazon Ember" panose="020B0603020204020204" pitchFamily="34" charset="0"/>
                <a:ea typeface="Amazon Ember" panose="020B0603020204020204" pitchFamily="34" charset="0"/>
                <a:cs typeface="Amazon Ember" panose="020B0603020204020204" pitchFamily="34" charset="0"/>
              </a:rPr>
              <a:t> Access </a:t>
            </a:r>
            <a:r>
              <a:rPr lang="pt-BR" dirty="0">
                <a:latin typeface="Amazon Ember" panose="020B0603020204020204" pitchFamily="34" charset="0"/>
                <a:ea typeface="Amazon Ember" panose="020B0603020204020204" pitchFamily="34" charset="0"/>
                <a:cs typeface="Amazon Ember" panose="020B0603020204020204" pitchFamily="34" charset="0"/>
              </a:rPr>
              <a:t>para todos os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que você não deseja que sejam acessíveis publicamente. Esse recurso oferece um método simples para evitar a exposição não intencional de dados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a:t>
            </a: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Escrita de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do IAM</a:t>
            </a:r>
            <a:r>
              <a:rPr lang="pt-BR" dirty="0">
                <a:latin typeface="Amazon Ember" panose="020B0603020204020204" pitchFamily="34" charset="0"/>
                <a:ea typeface="Amazon Ember" panose="020B0603020204020204" pitchFamily="34" charset="0"/>
                <a:cs typeface="Amazon Ember" panose="020B0603020204020204" pitchFamily="34" charset="0"/>
              </a:rPr>
              <a:t> que especificam os usuários ou as funções que podem acessar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e objetos específicos. Esse método foi discutido em detalhes anteriormente neste módulo.</a:t>
            </a: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Escrita de </a:t>
            </a:r>
            <a:r>
              <a:rPr lang="pt-BR" b="1" dirty="0">
                <a:latin typeface="Amazon Ember" panose="020B0603020204020204" pitchFamily="34" charset="0"/>
                <a:ea typeface="Amazon Ember" panose="020B0603020204020204" pitchFamily="34" charset="0"/>
                <a:cs typeface="Amazon Ember" panose="020B0603020204020204" pitchFamily="34" charset="0"/>
              </a:rPr>
              <a:t>políticas de </a:t>
            </a:r>
            <a:r>
              <a:rPr lang="pt-BR" b="1"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que definem o acesso a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ou objetos específicos.  Essa opção normalmente é usada quando o usuário ou o sistema não pode autenticar com o IAM. As políticas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podem ser configuradas para conceder acesso entre contas da AWS ou para conceder acesso público ou anônimo aos dados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 Se as políticas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forem usadas, elas deverão ser escritas cuidadosamente e testadas por completo. Você pode especificar uma instrução de negação em uma política de </a:t>
            </a:r>
            <a:r>
              <a:rPr lang="pt-BR" dirty="0" err="1">
                <a:latin typeface="Amazon Ember" panose="020B0603020204020204" pitchFamily="34" charset="0"/>
                <a:ea typeface="Amazon Ember" panose="020B0603020204020204" pitchFamily="34" charset="0"/>
                <a:cs typeface="Amazon Ember" panose="020B0603020204020204" pitchFamily="34" charset="0"/>
              </a:rPr>
              <a:t>bucket</a:t>
            </a:r>
            <a:r>
              <a:rPr lang="pt-BR" dirty="0">
                <a:latin typeface="Amazon Ember" panose="020B0603020204020204" pitchFamily="34" charset="0"/>
                <a:ea typeface="Amazon Ember" panose="020B0603020204020204" pitchFamily="34" charset="0"/>
                <a:cs typeface="Amazon Ember" panose="020B0603020204020204" pitchFamily="34" charset="0"/>
              </a:rPr>
              <a:t> para restringir o acesso. O acesso será restrito mesmo se os usuários tiverem permissões concedidas em uma política baseada em identidade anexada aos usuários.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Definição de </a:t>
            </a:r>
            <a:r>
              <a:rPr lang="pt-BR" b="1" dirty="0">
                <a:latin typeface="Amazon Ember" panose="020B0603020204020204" pitchFamily="34" charset="0"/>
                <a:ea typeface="Amazon Ember" panose="020B0603020204020204" pitchFamily="34" charset="0"/>
                <a:cs typeface="Amazon Ember" panose="020B0603020204020204" pitchFamily="34" charset="0"/>
              </a:rPr>
              <a:t>listas de controle de acesso (</a:t>
            </a:r>
            <a:r>
              <a:rPr lang="pt-BR" b="1" dirty="0" err="1">
                <a:latin typeface="Amazon Ember" panose="020B0603020204020204" pitchFamily="34" charset="0"/>
                <a:ea typeface="Amazon Ember" panose="020B0603020204020204" pitchFamily="34" charset="0"/>
                <a:cs typeface="Amazon Ember" panose="020B0603020204020204" pitchFamily="34" charset="0"/>
              </a:rPr>
              <a:t>ACLs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nos </a:t>
            </a:r>
            <a:r>
              <a:rPr lang="pt-BR" dirty="0" err="1">
                <a:latin typeface="Amazon Ember" panose="020B0603020204020204" pitchFamily="34" charset="0"/>
                <a:ea typeface="Amazon Ember" panose="020B0603020204020204" pitchFamily="34" charset="0"/>
                <a:cs typeface="Amazon Ember" panose="020B0603020204020204" pitchFamily="34" charset="0"/>
              </a:rPr>
              <a:t>buckets</a:t>
            </a:r>
            <a:r>
              <a:rPr lang="pt-BR" dirty="0">
                <a:latin typeface="Amazon Ember" panose="020B0603020204020204" pitchFamily="34" charset="0"/>
                <a:ea typeface="Amazon Ember" panose="020B0603020204020204" pitchFamily="34" charset="0"/>
                <a:cs typeface="Amazon Ember" panose="020B0603020204020204" pitchFamily="34" charset="0"/>
              </a:rPr>
              <a:t> e objetos. As </a:t>
            </a:r>
            <a:r>
              <a:rPr lang="pt-BR" dirty="0" err="1">
                <a:latin typeface="Amazon Ember" panose="020B0603020204020204" pitchFamily="34" charset="0"/>
                <a:ea typeface="Amazon Ember" panose="020B0603020204020204" pitchFamily="34" charset="0"/>
                <a:cs typeface="Amazon Ember" panose="020B0603020204020204" pitchFamily="34" charset="0"/>
              </a:rPr>
              <a:t>ACLs</a:t>
            </a:r>
            <a:r>
              <a:rPr lang="pt-BR" dirty="0">
                <a:latin typeface="Amazon Ember" panose="020B0603020204020204" pitchFamily="34" charset="0"/>
                <a:ea typeface="Amazon Ember" panose="020B0603020204020204" pitchFamily="34" charset="0"/>
                <a:cs typeface="Amazon Ember" panose="020B0603020204020204" pitchFamily="34" charset="0"/>
              </a:rPr>
              <a:t> são menos usadas (as </a:t>
            </a:r>
            <a:r>
              <a:rPr lang="pt-BR" dirty="0" err="1">
                <a:latin typeface="Amazon Ember" panose="020B0603020204020204" pitchFamily="34" charset="0"/>
                <a:ea typeface="Amazon Ember" panose="020B0603020204020204" pitchFamily="34" charset="0"/>
                <a:cs typeface="Amazon Ember" panose="020B0603020204020204" pitchFamily="34" charset="0"/>
              </a:rPr>
              <a:t>ACLs</a:t>
            </a:r>
            <a:r>
              <a:rPr lang="pt-BR" dirty="0">
                <a:latin typeface="Amazon Ember" panose="020B0603020204020204" pitchFamily="34" charset="0"/>
                <a:ea typeface="Amazon Ember" panose="020B0603020204020204" pitchFamily="34" charset="0"/>
                <a:cs typeface="Amazon Ember" panose="020B0603020204020204" pitchFamily="34" charset="0"/>
              </a:rPr>
              <a:t> são anteriores ao IAM). Se você usar </a:t>
            </a:r>
            <a:r>
              <a:rPr lang="pt-BR" dirty="0" err="1">
                <a:latin typeface="Amazon Ember" panose="020B0603020204020204" pitchFamily="34" charset="0"/>
                <a:ea typeface="Amazon Ember" panose="020B0603020204020204" pitchFamily="34" charset="0"/>
                <a:cs typeface="Amazon Ember" panose="020B0603020204020204" pitchFamily="34" charset="0"/>
              </a:rPr>
              <a:t>ACLs</a:t>
            </a:r>
            <a:r>
              <a:rPr lang="pt-BR" dirty="0">
                <a:latin typeface="Amazon Ember" panose="020B0603020204020204" pitchFamily="34" charset="0"/>
                <a:ea typeface="Amazon Ember" panose="020B0603020204020204" pitchFamily="34" charset="0"/>
                <a:cs typeface="Amazon Ember" panose="020B0603020204020204" pitchFamily="34" charset="0"/>
              </a:rPr>
              <a:t>, não defina um acesso muito aberto ou permissivo.</a:t>
            </a:r>
            <a:br>
              <a:rPr lang="en-US" dirty="0">
                <a:latin typeface="Amazon Ember" panose="020B0603020204020204" pitchFamily="34" charset="0"/>
                <a:ea typeface="Amazon Ember" panose="020B0603020204020204" pitchFamily="34" charset="0"/>
                <a:cs typeface="Amazon Ember" panose="020B0603020204020204" pitchFamily="34" charset="0"/>
              </a:rPr>
            </a:b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b="1" dirty="0">
                <a:latin typeface="Amazon Ember" panose="020B0603020204020204" pitchFamily="34" charset="0"/>
                <a:ea typeface="Amazon Ember" panose="020B0603020204020204" pitchFamily="34" charset="0"/>
                <a:cs typeface="Amazon Ember" panose="020B0603020204020204" pitchFamily="34" charset="0"/>
              </a:rPr>
              <a:t>AWS Trusted Advisor </a:t>
            </a:r>
            <a:r>
              <a:rPr lang="pt-BR" dirty="0">
                <a:latin typeface="Amazon Ember" panose="020B0603020204020204" pitchFamily="34" charset="0"/>
                <a:ea typeface="Amazon Ember" panose="020B0603020204020204" pitchFamily="34" charset="0"/>
                <a:cs typeface="Amazon Ember" panose="020B0603020204020204" pitchFamily="34" charset="0"/>
              </a:rPr>
              <a:t>oferece um recurso de verificação de permissões de bucket que é uma ferramenta útil para descobrir se algum dos buckets em sua conta tem permissões que concedem acesso global.</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8784279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6: Trabalhar para garantir a conformidade.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907176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57452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 AWS contrata órgãos de certificação externos e auditores independentes para fornecer aos clientes informações sobre as políticas, os processos e os controles estabelecidos e operados pela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listagem completa dos programas de conformidade da AWS</a:t>
            </a:r>
            <a:r>
              <a:rPr lang="pt-BR" dirty="0">
                <a:latin typeface="Amazon Ember" panose="020B0603020204020204" pitchFamily="34" charset="0"/>
                <a:ea typeface="Amazon Ember" panose="020B0603020204020204" pitchFamily="34" charset="0"/>
                <a:cs typeface="Amazon Ember" panose="020B0603020204020204" pitchFamily="34" charset="0"/>
              </a:rPr>
              <a:t> está disponível. Além disso, para saber quais serviços da AWS estão no escopo dos programas de garantia da AWS,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4"/>
              </a:rPr>
              <a:t>Serviços da AWS no escopo pelo programa de conformidade</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lvl="0"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Como exemplo de uma </a:t>
            </a:r>
            <a:r>
              <a:rPr lang="pt-BR" b="1" dirty="0">
                <a:latin typeface="Amazon Ember" panose="020B0603020204020204" pitchFamily="34" charset="0"/>
                <a:ea typeface="Amazon Ember" panose="020B0603020204020204" pitchFamily="34" charset="0"/>
                <a:cs typeface="Amazon Ember" panose="020B0603020204020204" pitchFamily="34" charset="0"/>
              </a:rPr>
              <a:t>certificação</a:t>
            </a:r>
            <a:r>
              <a:rPr lang="pt-BR" dirty="0">
                <a:latin typeface="Amazon Ember" panose="020B0603020204020204" pitchFamily="34" charset="0"/>
                <a:ea typeface="Amazon Ember" panose="020B0603020204020204" pitchFamily="34" charset="0"/>
                <a:cs typeface="Amazon Ember" panose="020B0603020204020204" pitchFamily="34" charset="0"/>
              </a:rPr>
              <a:t> para a qual você pode usar serviços da AWS para cumprir seus objetivos de conformidade, considere a certificação </a:t>
            </a:r>
            <a:r>
              <a:rPr lang="pt-BR" b="1" dirty="0">
                <a:latin typeface="Amazon Ember" panose="020B0603020204020204" pitchFamily="34" charset="0"/>
                <a:ea typeface="Amazon Ember" panose="020B0603020204020204" pitchFamily="34" charset="0"/>
                <a:cs typeface="Amazon Ember" panose="020B0603020204020204" pitchFamily="34" charset="0"/>
              </a:rPr>
              <a:t>ISO/IEC 27001:2013</a:t>
            </a:r>
            <a:r>
              <a:rPr lang="pt-BR" dirty="0">
                <a:latin typeface="Amazon Ember" panose="020B0603020204020204" pitchFamily="34" charset="0"/>
                <a:ea typeface="Amazon Ember" panose="020B0603020204020204" pitchFamily="34" charset="0"/>
                <a:cs typeface="Amazon Ember" panose="020B0603020204020204" pitchFamily="34" charset="0"/>
              </a:rPr>
              <a:t>. Ela especifica os requisitos para estabelecer, implementar, manter e melhorar continuamente um Sistema de gerenciamento de segurança da informação. A base dessa certificação é o desenvolvimento e a implementação de um programa de segurança rigoroso, que inclui o desenvolvimento e a implementação de um Sistema de gerenciamento de segurança da informação. O Sistema de gerenciamento de segurança da informação define como a AWS gerencia permanentemente a segurança de modo holístico e abrangente.</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A AWS também oferece recursos de segurança e contratos legais criados para ajudar a oferecer suporte aos clientes com regulamentações e leis comuns. Um exemplo é o regulamento da </a:t>
            </a:r>
            <a:r>
              <a:rPr lang="pt-BR" b="1" dirty="0">
                <a:latin typeface="Amazon Ember" panose="020B0603020204020204" pitchFamily="34" charset="0"/>
                <a:ea typeface="Amazon Ember" panose="020B0603020204020204" pitchFamily="34" charset="0"/>
                <a:cs typeface="Amazon Ember" panose="020B0603020204020204" pitchFamily="34" charset="0"/>
              </a:rPr>
              <a:t>Lei de Portabilidade e Responsabilidade de Provedores de Saúde (HIPAA) dos EUA</a:t>
            </a:r>
            <a:r>
              <a:rPr lang="pt-BR" dirty="0">
                <a:latin typeface="Amazon Ember" panose="020B0603020204020204" pitchFamily="34" charset="0"/>
                <a:ea typeface="Amazon Ember" panose="020B0603020204020204" pitchFamily="34" charset="0"/>
                <a:cs typeface="Amazon Ember" panose="020B0603020204020204" pitchFamily="34" charset="0"/>
              </a:rPr>
              <a:t>. Outro exemplo, o </a:t>
            </a:r>
            <a:r>
              <a:rPr lang="pt-BR" b="1" dirty="0">
                <a:latin typeface="Amazon Ember" panose="020B0603020204020204" pitchFamily="34" charset="0"/>
                <a:ea typeface="Amazon Ember" panose="020B0603020204020204" pitchFamily="34" charset="0"/>
                <a:cs typeface="Amazon Ember" panose="020B0603020204020204" pitchFamily="34" charset="0"/>
              </a:rPr>
              <a:t>Regulamento geral de proteção de dados (GDPR)</a:t>
            </a:r>
            <a:r>
              <a:rPr lang="pt-BR" dirty="0">
                <a:latin typeface="Amazon Ember" panose="020B0603020204020204" pitchFamily="34" charset="0"/>
                <a:ea typeface="Amazon Ember" panose="020B0603020204020204" pitchFamily="34" charset="0"/>
                <a:cs typeface="Amazon Ember" panose="020B0603020204020204" pitchFamily="34" charset="0"/>
              </a:rPr>
              <a:t> da União Europeia (UE) protege o direito fundamental dos titulares de dados da União Europeia à privacidade e à proteção de dados pessoais. Ele introduz requisitos robustos que elevarão e padronizarão aos padrões de proteção, segurança e conformidade dos dados. O </a:t>
            </a:r>
            <a:r>
              <a:rPr lang="pt-BR" dirty="0">
                <a:latin typeface="Amazon Ember" panose="020B0603020204020204" pitchFamily="34" charset="0"/>
                <a:ea typeface="Amazon Ember" panose="020B0603020204020204" pitchFamily="34" charset="0"/>
                <a:cs typeface="Amazon Ember" panose="020B0603020204020204" pitchFamily="34" charset="0"/>
                <a:hlinkClick r:id="rId5"/>
              </a:rPr>
              <a:t>centro do GDPR</a:t>
            </a:r>
            <a:r>
              <a:rPr lang="pt-BR" dirty="0">
                <a:latin typeface="Amazon Ember" panose="020B0603020204020204" pitchFamily="34" charset="0"/>
                <a:ea typeface="Amazon Ember" panose="020B0603020204020204" pitchFamily="34" charset="0"/>
                <a:cs typeface="Amazon Ember" panose="020B0603020204020204" pitchFamily="34" charset="0"/>
              </a:rPr>
              <a:t> contém muitos recursos para ajudar os clientes a cumprir os requisitos de conformidade com esse regulamento.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7576722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337785"/>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que permite estimar, auditar e avaliar as configurações dos recursos da AWS. 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monitora e registra continuamente as configurações de recursos da AWS e permite automatizar a avaliação das configurações registradas em relação às configurações desejadas. Com 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você pode analisar alterações nas configurações e nos relacionamentos entre recursos da AWS, revisar históricos detalhados de configuração de recursos e determinar a conformidade geral em relação às configurações especificadas nas diretrizes internas. Dessa forma, você pode simplificar a auditoria de conformidade, a análise de segurança, o gerenciamento de mudanças e a solução de problemas operacionais.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Como você pode ver na captura de tela do painel do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mostrada aqui, 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mantém uma listagem de inventário de todos os recursos existentes na conta e, em seguida, verifica a conformidade das regras de configuração e a conformidade dos recursos. Os recursos considerados não compatíveis são sinalizados, o que alerta você sobre problemas de configuração que devem ser resolvidos na conta.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regional. Para acompanhar recursos em todas as regiões, habilite-o em todas as regiões que você usar. 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oferece um recurso agregador que pode mostrar uma visualização agregada dos recursos em várias regiões e até mesmo várias contas.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12226800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4233703"/>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Artifact</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disponibiliza downloads sob demanda de documentos de segurança e conformidade da AWS, como relatórios de certificações ISO da AWS, </a:t>
            </a:r>
            <a:r>
              <a:rPr lang="pt-BR" dirty="0" err="1">
                <a:latin typeface="Amazon Ember" panose="020B0603020204020204" pitchFamily="34" charset="0"/>
                <a:ea typeface="Amazon Ember" panose="020B0603020204020204" pitchFamily="34" charset="0"/>
                <a:cs typeface="Amazon Ember" panose="020B0603020204020204" pitchFamily="34" charset="0"/>
              </a:rPr>
              <a:t>Payment</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Card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Industry</a:t>
            </a:r>
            <a:r>
              <a:rPr lang="pt-BR" dirty="0">
                <a:latin typeface="Amazon Ember" panose="020B0603020204020204" pitchFamily="34" charset="0"/>
                <a:ea typeface="Amazon Ember" panose="020B0603020204020204" pitchFamily="34" charset="0"/>
                <a:cs typeface="Amazon Ember" panose="020B0603020204020204" pitchFamily="34" charset="0"/>
              </a:rPr>
              <a:t> (PCI) e Service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Control</a:t>
            </a:r>
            <a:r>
              <a:rPr lang="pt-BR" dirty="0">
                <a:latin typeface="Amazon Ember" panose="020B0603020204020204" pitchFamily="34" charset="0"/>
                <a:ea typeface="Amazon Ember" panose="020B0603020204020204" pitchFamily="34" charset="0"/>
                <a:cs typeface="Amazon Ember" panose="020B0603020204020204" pitchFamily="34" charset="0"/>
              </a:rPr>
              <a:t> (SOC). Você pode enviar os documentos de segurança e conformidade (também conhecidos como </a:t>
            </a:r>
            <a:r>
              <a:rPr lang="pt-BR" i="1" dirty="0">
                <a:latin typeface="Amazon Ember" panose="020B0603020204020204" pitchFamily="34" charset="0"/>
                <a:ea typeface="Amazon Ember" panose="020B0603020204020204" pitchFamily="34" charset="0"/>
                <a:cs typeface="Amazon Ember" panose="020B0603020204020204" pitchFamily="34" charset="0"/>
              </a:rPr>
              <a:t>artefatos de auditoria</a:t>
            </a:r>
            <a:r>
              <a:rPr lang="pt-BR" dirty="0">
                <a:latin typeface="Amazon Ember" panose="020B0603020204020204" pitchFamily="34" charset="0"/>
                <a:ea typeface="Amazon Ember" panose="020B0603020204020204" pitchFamily="34" charset="0"/>
                <a:cs typeface="Amazon Ember" panose="020B0603020204020204" pitchFamily="34" charset="0"/>
              </a:rPr>
              <a:t>) aos auditores ou reguladores para demonstrar a segurança e a conformidade da infraestrutura e dos serviços da AWS que você usa. Você também pode usar esses documentos como diretrizes para avaliar sua própria arquitetura de nuvem e a eficácia dos controles internos da sua empresa. O AWS </a:t>
            </a:r>
            <a:r>
              <a:rPr lang="pt-BR" dirty="0" err="1">
                <a:latin typeface="Amazon Ember" panose="020B0603020204020204" pitchFamily="34" charset="0"/>
                <a:ea typeface="Amazon Ember" panose="020B0603020204020204" pitchFamily="34" charset="0"/>
                <a:cs typeface="Amazon Ember" panose="020B0603020204020204" pitchFamily="34" charset="0"/>
              </a:rPr>
              <a:t>Artifact</a:t>
            </a:r>
            <a:r>
              <a:rPr lang="pt-BR" dirty="0">
                <a:latin typeface="Amazon Ember" panose="020B0603020204020204" pitchFamily="34" charset="0"/>
                <a:ea typeface="Amazon Ember" panose="020B0603020204020204" pitchFamily="34" charset="0"/>
                <a:cs typeface="Amazon Ember" panose="020B0603020204020204" pitchFamily="34" charset="0"/>
              </a:rPr>
              <a:t> fornece documentos somente sobre a AWS. Os clientes da AWS são responsáveis pelo desenvolvimento ou pela obtenção de documentos que demonstrem a segurança e a conformidade de suas empresas.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também pode usar o AWS </a:t>
            </a:r>
            <a:r>
              <a:rPr lang="pt-BR" dirty="0" err="1">
                <a:latin typeface="Amazon Ember" panose="020B0603020204020204" pitchFamily="34" charset="0"/>
                <a:ea typeface="Amazon Ember" panose="020B0603020204020204" pitchFamily="34" charset="0"/>
                <a:cs typeface="Amazon Ember" panose="020B0603020204020204" pitchFamily="34" charset="0"/>
              </a:rPr>
              <a:t>Artifact</a:t>
            </a:r>
            <a:r>
              <a:rPr lang="pt-BR" dirty="0">
                <a:latin typeface="Amazon Ember" panose="020B0603020204020204" pitchFamily="34" charset="0"/>
                <a:ea typeface="Amazon Ember" panose="020B0603020204020204" pitchFamily="34" charset="0"/>
                <a:cs typeface="Amazon Ember" panose="020B0603020204020204" pitchFamily="34" charset="0"/>
              </a:rPr>
              <a:t> para analisar, aceitar e acompanhar o status de contratos da AWS, como o Acordo de associado comercial (BAA). Normalmente, um BAA é necessário para empresas sujeitas à HIPAA para garantir que as informações de saúde protegidas (PHI) sejam protegidas de maneira adequada. Com o AWS </a:t>
            </a:r>
            <a:r>
              <a:rPr lang="pt-BR" dirty="0" err="1">
                <a:latin typeface="Amazon Ember" panose="020B0603020204020204" pitchFamily="34" charset="0"/>
                <a:ea typeface="Amazon Ember" panose="020B0603020204020204" pitchFamily="34" charset="0"/>
                <a:cs typeface="Amazon Ember" panose="020B0603020204020204" pitchFamily="34" charset="0"/>
              </a:rPr>
              <a:t>Artifact</a:t>
            </a:r>
            <a:r>
              <a:rPr lang="pt-BR" dirty="0">
                <a:latin typeface="Amazon Ember" panose="020B0603020204020204" pitchFamily="34" charset="0"/>
                <a:ea typeface="Amazon Ember" panose="020B0603020204020204" pitchFamily="34" charset="0"/>
                <a:cs typeface="Amazon Ember" panose="020B0603020204020204" pitchFamily="34" charset="0"/>
              </a:rPr>
              <a:t>, você pode aceitar contratos com a AWS e designar contas da AWS que podem processar legalmente informações restritas. Você pode aceitar um contrato em nome de várias contas. Para aceitar contratos para várias contas, use o AWS </a:t>
            </a:r>
            <a:r>
              <a:rPr lang="pt-BR" dirty="0" err="1">
                <a:latin typeface="Amazon Ember" panose="020B0603020204020204" pitchFamily="34" charset="0"/>
                <a:ea typeface="Amazon Ember" panose="020B0603020204020204" pitchFamily="34" charset="0"/>
                <a:cs typeface="Amazon Ember" panose="020B0603020204020204" pitchFamily="34" charset="0"/>
              </a:rPr>
              <a:t>Organizations</a:t>
            </a:r>
            <a:r>
              <a:rPr lang="pt-BR" dirty="0">
                <a:latin typeface="Amazon Ember" panose="020B0603020204020204" pitchFamily="34" charset="0"/>
                <a:ea typeface="Amazon Ember" panose="020B0603020204020204" pitchFamily="34" charset="0"/>
                <a:cs typeface="Amazon Ember" panose="020B0603020204020204" pitchFamily="34" charset="0"/>
              </a:rPr>
              <a:t> para criar uma organização. Para saber mais, consulte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Gerenciamento de contratos no AWS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Artifact</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848436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3990850"/>
          </a:xfrm>
        </p:spPr>
        <p:txBody>
          <a:bodyPr rtlCol="0"/>
          <a:lstStyle/>
          <a:p>
            <a:pPr defTabSz="495338">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Embora a infraestrutura de nuvem seja protegida e mantida pela AWS, os clientes são responsáveis pela segurança de tudo o que colocam </a:t>
            </a:r>
            <a:r>
              <a:rPr lang="pt-BR" b="1" i="1" dirty="0">
                <a:latin typeface="Amazon Ember" panose="020B0603020204020204" pitchFamily="34" charset="0"/>
                <a:ea typeface="Amazon Ember" panose="020B0603020204020204" pitchFamily="34" charset="0"/>
                <a:cs typeface="Amazon Ember" panose="020B0603020204020204" pitchFamily="34" charset="0"/>
              </a:rPr>
              <a:t>na</a:t>
            </a:r>
            <a:r>
              <a:rPr lang="pt-BR" dirty="0">
                <a:latin typeface="Amazon Ember" panose="020B0603020204020204" pitchFamily="34" charset="0"/>
                <a:ea typeface="Amazon Ember" panose="020B0603020204020204" pitchFamily="34" charset="0"/>
                <a:cs typeface="Amazon Ember" panose="020B0603020204020204" pitchFamily="34" charset="0"/>
              </a:rPr>
              <a:t> nuvem. </a:t>
            </a:r>
          </a:p>
          <a:p>
            <a:pPr defTabSz="495338">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cliente é responsável </a:t>
            </a:r>
            <a:r>
              <a:rPr lang="pt-BR" dirty="0">
                <a:latin typeface="Amazon Ember" panose="020B0603020204020204" pitchFamily="34" charset="0"/>
                <a:ea typeface="Amazon Ember" panose="020B0603020204020204" pitchFamily="34" charset="0"/>
                <a:cs typeface="Amazon Ember" panose="020B0603020204020204" pitchFamily="34" charset="0"/>
              </a:rPr>
              <a:t>pelo que é implementado com o uso dos serviços da AWS e pelos aplicativos conectados à AWS. As etapas de segurança que você deve seguir dependem dos serviços que você usa e da complexidade do seu sistema.</a:t>
            </a:r>
          </a:p>
          <a:p>
            <a:pPr defTabSz="495338">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As responsabilidades do cliente incluem selecionar e proteger qualquer sistema operacional de instância, proteger os aplicativos executados em recursos da AWS, configurações de grupos de segurança, configurações de firewall, configurações de rede e gerenciamento seguro de contas. </a:t>
            </a:r>
          </a:p>
          <a:p>
            <a:pPr defTabSz="495338">
              <a:spcAft>
                <a:spcPts val="650"/>
              </a:spcAft>
              <a:defRPr/>
            </a:pPr>
            <a:r>
              <a:rPr lang="pt-BR" dirty="0">
                <a:latin typeface="Amazon Ember" panose="020B0603020204020204" pitchFamily="34" charset="0"/>
                <a:ea typeface="Amazon Ember" panose="020B0603020204020204" pitchFamily="34" charset="0"/>
                <a:cs typeface="Amazon Ember" panose="020B0603020204020204" pitchFamily="34" charset="0"/>
              </a:rPr>
              <a:t>Quando os clientes usam os serviços da AWS, eles mantêm controle total sobre o conteúdo. Os clientes são responsáveis por gerenciar requisitos críticos de segurança de conteúdo, incluindo: </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Qual conteúdo eles escolhem armazenar na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Quais serviços da AWS são usados com o conteúdo</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Em qual país esse conteúdo é armazenado</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O formato e a estrutura desse conteúdo e se ele é mascarado, </a:t>
            </a:r>
            <a:r>
              <a:rPr lang="pt-BR" dirty="0" err="1">
                <a:latin typeface="Amazon Ember" panose="020B0603020204020204" pitchFamily="34" charset="0"/>
                <a:ea typeface="Amazon Ember" panose="020B0603020204020204" pitchFamily="34" charset="0"/>
                <a:cs typeface="Amazon Ember" panose="020B0603020204020204" pitchFamily="34" charset="0"/>
              </a:rPr>
              <a:t>anonimizado</a:t>
            </a:r>
            <a:r>
              <a:rPr lang="pt-BR" dirty="0">
                <a:latin typeface="Amazon Ember" panose="020B0603020204020204" pitchFamily="34" charset="0"/>
                <a:ea typeface="Amazon Ember" panose="020B0603020204020204" pitchFamily="34" charset="0"/>
                <a:cs typeface="Amazon Ember" panose="020B0603020204020204" pitchFamily="34" charset="0"/>
              </a:rPr>
              <a:t> ou criptografado</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Quem tem acesso a esse conteúdo e como esses direitos de acesso são concedidos, gerenciados e revogados</a:t>
            </a:r>
          </a:p>
          <a:p>
            <a:pPr marL="185752" indent="-185752">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Os clientes mantêm o controle da segurança que escolhem implementar para proteger seus próprios dados, ambiente, aplicativos, configurações do IAM e sistemas operacionais. </a:t>
            </a:r>
          </a:p>
        </p:txBody>
      </p:sp>
    </p:spTree>
    <p:extLst>
      <p:ext uri="{BB962C8B-B14F-4D97-AF65-F5344CB8AC3E}">
        <p14:creationId xmlns:p14="http://schemas.microsoft.com/office/powerpoint/2010/main" val="20567023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defTabSz="990676">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Os programas de conformidade de segurança da AWS fornecem informações sobre as políticas, os processos e os controles estabelecidos e operados pela AWS.</a:t>
            </a:r>
          </a:p>
          <a:p>
            <a:pPr marL="185752" indent="-185752" defTabSz="99067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Config</a:t>
            </a:r>
            <a:r>
              <a:rPr lang="pt-BR" dirty="0">
                <a:latin typeface="Amazon Ember" panose="020B0603020204020204" pitchFamily="34" charset="0"/>
                <a:ea typeface="Amazon Ember" panose="020B0603020204020204" pitchFamily="34" charset="0"/>
                <a:cs typeface="Amazon Ember" panose="020B0603020204020204" pitchFamily="34" charset="0"/>
              </a:rPr>
              <a:t> é usado para avaliar e auditar as configurações dos recursos da AWS.</a:t>
            </a:r>
          </a:p>
          <a:p>
            <a:pPr marL="185752" indent="-185752" defTabSz="990676">
              <a:buFont typeface="Arial" panose="020B0604020202020204" pitchFamily="34" charset="0"/>
              <a:buChar char="•"/>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O AWS </a:t>
            </a:r>
            <a:r>
              <a:rPr lang="pt-BR" dirty="0" err="1">
                <a:latin typeface="Amazon Ember" panose="020B0603020204020204" pitchFamily="34" charset="0"/>
                <a:ea typeface="Amazon Ember" panose="020B0603020204020204" pitchFamily="34" charset="0"/>
                <a:cs typeface="Amazon Ember" panose="020B0603020204020204" pitchFamily="34" charset="0"/>
              </a:rPr>
              <a:t>Artifact</a:t>
            </a:r>
            <a:r>
              <a:rPr lang="pt-BR" dirty="0">
                <a:latin typeface="Amazon Ember" panose="020B0603020204020204" pitchFamily="34" charset="0"/>
                <a:ea typeface="Amazon Ember" panose="020B0603020204020204" pitchFamily="34" charset="0"/>
                <a:cs typeface="Amazon Ember" panose="020B0603020204020204" pitchFamily="34" charset="0"/>
              </a:rPr>
              <a:t> fornece acesso a relatórios de segurança e conformidade.</a:t>
            </a:r>
          </a:p>
          <a:p>
            <a:pPr marL="185752" indent="-185752" defTabSz="990676">
              <a:buFont typeface="Arial" panose="020B0604020202020204" pitchFamily="34" charset="0"/>
              <a:buChar char="•"/>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8144616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Apresentação da Seção 7: Serviços e recursos de segurança adicionais</a:t>
            </a:r>
          </a:p>
        </p:txBody>
      </p:sp>
    </p:spTree>
    <p:extLst>
      <p:ext uri="{BB962C8B-B14F-4D97-AF65-F5344CB8AC3E}">
        <p14:creationId xmlns:p14="http://schemas.microsoft.com/office/powerpoint/2010/main" val="69673139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a:t>
            </a:r>
            <a:r>
              <a:rPr lang="pt-BR" b="1" dirty="0">
                <a:latin typeface="Amazon Ember" panose="020B0603020204020204" pitchFamily="34" charset="0"/>
                <a:ea typeface="Amazon Ember" panose="020B0603020204020204" pitchFamily="34" charset="0"/>
                <a:cs typeface="Amazon Ember" panose="020B0603020204020204" pitchFamily="34" charset="0"/>
              </a:rPr>
              <a:t> AWS Service </a:t>
            </a:r>
            <a:r>
              <a:rPr lang="pt-BR" b="1" dirty="0" err="1">
                <a:latin typeface="Amazon Ember" panose="020B0603020204020204" pitchFamily="34" charset="0"/>
                <a:ea typeface="Amazon Ember" panose="020B0603020204020204" pitchFamily="34" charset="0"/>
                <a:cs typeface="Amazon Ember" panose="020B0603020204020204" pitchFamily="34" charset="0"/>
              </a:rPr>
              <a:t>Catalog</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permite que as organizações criem e gerenciem catálogos de serviços de TI aprovados para uso (por exemplo, para uso dos funcionários) na AWS. Esses serviços de TI podem incluir tudo, de imagens de máquinas virtuais, servidores, software e bancos de dados a arquiteturas completas de aplicativos multicamada.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Sob a perspectiva do AWS Service </a:t>
            </a:r>
            <a:r>
              <a:rPr lang="pt-BR" dirty="0" err="1">
                <a:latin typeface="Amazon Ember" panose="020B0603020204020204" pitchFamily="34" charset="0"/>
                <a:ea typeface="Amazon Ember" panose="020B0603020204020204" pitchFamily="34" charset="0"/>
                <a:cs typeface="Amazon Ember" panose="020B0603020204020204" pitchFamily="34" charset="0"/>
              </a:rPr>
              <a:t>Catalog</a:t>
            </a:r>
            <a:r>
              <a:rPr lang="pt-BR" dirty="0">
                <a:latin typeface="Amazon Ember" panose="020B0603020204020204" pitchFamily="34" charset="0"/>
                <a:ea typeface="Amazon Ember" panose="020B0603020204020204" pitchFamily="34" charset="0"/>
                <a:cs typeface="Amazon Ember" panose="020B0603020204020204" pitchFamily="34" charset="0"/>
              </a:rPr>
              <a:t>, um serviço de TI pode ser considerado um produto. Um produto pode ser uma única instância de computação que executa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Linux, pode ser um aplicativo Web multicamada totalmente configurado que é executado no próprio ambiente ou pode ser qualquer outro serviço de TI útil que você crie na AWS. Isso permite que os usuários implantem rapidamente os serviços de TI de que precisam e é projetado para que os usuários implantem apenas configurações aprovadas. O AWS Service </a:t>
            </a:r>
            <a:r>
              <a:rPr lang="pt-BR" dirty="0" err="1">
                <a:latin typeface="Amazon Ember" panose="020B0603020204020204" pitchFamily="34" charset="0"/>
                <a:ea typeface="Amazon Ember" panose="020B0603020204020204" pitchFamily="34" charset="0"/>
                <a:cs typeface="Amazon Ember" panose="020B0603020204020204" pitchFamily="34" charset="0"/>
              </a:rPr>
              <a:t>Catalog</a:t>
            </a:r>
            <a:r>
              <a:rPr lang="pt-BR" dirty="0">
                <a:latin typeface="Amazon Ember" panose="020B0603020204020204" pitchFamily="34" charset="0"/>
                <a:ea typeface="Amazon Ember" panose="020B0603020204020204" pitchFamily="34" charset="0"/>
                <a:cs typeface="Amazon Ember" panose="020B0603020204020204" pitchFamily="34" charset="0"/>
              </a:rPr>
              <a:t> pode auxiliar seus esforços de gerenciamento centralizado de serviços de TI implantados e pode ajudar você a alcançar uma governança consistente e atender aos requisitos de conformidade.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Para saber mais, a documentação da AWS oferece mais informações sobre o </a:t>
            </a:r>
            <a:r>
              <a:rPr lang="pt-BR" dirty="0">
                <a:latin typeface="Amazon Ember" panose="020B0603020204020204" pitchFamily="34" charset="0"/>
                <a:ea typeface="Amazon Ember" panose="020B0603020204020204" pitchFamily="34" charset="0"/>
                <a:cs typeface="Amazon Ember" panose="020B0603020204020204" pitchFamily="34" charset="0"/>
                <a:hlinkClick r:id="rId3"/>
              </a:rPr>
              <a:t>AWS Service </a:t>
            </a:r>
            <a:r>
              <a:rPr lang="pt-BR" dirty="0" err="1">
                <a:latin typeface="Amazon Ember" panose="020B0603020204020204" pitchFamily="34" charset="0"/>
                <a:ea typeface="Amazon Ember" panose="020B0603020204020204" pitchFamily="34" charset="0"/>
                <a:cs typeface="Amazon Ember" panose="020B0603020204020204" pitchFamily="34" charset="0"/>
                <a:hlinkClick r:id="rId3"/>
              </a:rPr>
              <a:t>Catalog</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27371139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954338"/>
          </a:xfrm>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O</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Macie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de segurança que usa </a:t>
            </a:r>
            <a:r>
              <a:rPr lang="pt-BR" dirty="0" err="1">
                <a:latin typeface="Amazon Ember" panose="020B0603020204020204" pitchFamily="34" charset="0"/>
                <a:ea typeface="Amazon Ember" panose="020B0603020204020204" pitchFamily="34" charset="0"/>
                <a:cs typeface="Amazon Ember" panose="020B0603020204020204" pitchFamily="34" charset="0"/>
              </a:rPr>
              <a:t>machine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learning</a:t>
            </a:r>
            <a:r>
              <a:rPr lang="pt-BR" dirty="0">
                <a:latin typeface="Amazon Ember" panose="020B0603020204020204" pitchFamily="34" charset="0"/>
                <a:ea typeface="Amazon Ember" panose="020B0603020204020204" pitchFamily="34" charset="0"/>
                <a:cs typeface="Amazon Ember" panose="020B0603020204020204" pitchFamily="34" charset="0"/>
              </a:rPr>
              <a:t> para descobrir, classificar e proteger automaticamente dados confidenciais na AWS.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Macie reconhece dados confidenciais, como informações de identificação pessoal (PII) ou propriedade intelectual. Ele fornece painéis e alertas que dão visibilidade sobre como esses dados estão sendo acessados ou movidos.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Macie é um serviço totalmente gerenciado que monitora continuamente atividades de acesso a dados para detectar anomalias e gera alertas detalhados quando detecta risco de acesso não autorizado ou vazamento acidental de dados. No momento,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Macie está disponível para proteger dados armazenados no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S3.</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Inspector</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automatizado de avaliação de segurança que ajuda a melhorar a segurança e a conformidade de aplicativos implantados na AWS.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Inspector</a:t>
            </a:r>
            <a:r>
              <a:rPr lang="pt-BR" dirty="0">
                <a:latin typeface="Amazon Ember" panose="020B0603020204020204" pitchFamily="34" charset="0"/>
                <a:ea typeface="Amazon Ember" panose="020B0603020204020204" pitchFamily="34" charset="0"/>
                <a:cs typeface="Amazon Ember" panose="020B0603020204020204" pitchFamily="34" charset="0"/>
              </a:rPr>
              <a:t> avalia automaticamente os aplicativos em busca de exposições, vulnerabilidades e discrepâncias em relação às práticas recomendadas. Depois de realizar uma avaliação, 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Inspector</a:t>
            </a:r>
            <a:r>
              <a:rPr lang="pt-BR" dirty="0">
                <a:latin typeface="Amazon Ember" panose="020B0603020204020204" pitchFamily="34" charset="0"/>
                <a:ea typeface="Amazon Ember" panose="020B0603020204020204" pitchFamily="34" charset="0"/>
                <a:cs typeface="Amazon Ember" panose="020B0603020204020204" pitchFamily="34" charset="0"/>
              </a:rPr>
              <a:t> produz uma lista detalhada de descobertas de segurança que são listadas por nível de severidade. Essas descobertas podem ser analisadas diretamente ou como parte de relatórios de avaliação detalhados que estão disponíveis por meio da API ou do console do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Inspector</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GuardDuty</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 serviço de detecção de ameaças que monitora continuamente atividades mal-intencionadas e comportamentos não autorizados para proteger contas e cargas de trabalho da AWS. Com a nuvem, a coleta e a agregação de atividades de redes e contas é simplificada, mas pode ser demorado para que as equipes de segurança analisem continuamente dados de log de eventos em busca de possíveis ameaças. O </a:t>
            </a:r>
            <a:r>
              <a:rPr lang="pt-BR" dirty="0" err="1">
                <a:latin typeface="Amazon Ember" panose="020B0603020204020204" pitchFamily="34" charset="0"/>
                <a:ea typeface="Amazon Ember" panose="020B0603020204020204" pitchFamily="34" charset="0"/>
                <a:cs typeface="Amazon Ember" panose="020B0603020204020204" pitchFamily="34" charset="0"/>
              </a:rPr>
              <a:t>GuardDuty</a:t>
            </a:r>
            <a:r>
              <a:rPr lang="pt-BR" dirty="0">
                <a:latin typeface="Amazon Ember" panose="020B0603020204020204" pitchFamily="34" charset="0"/>
                <a:ea typeface="Amazon Ember" panose="020B0603020204020204" pitchFamily="34" charset="0"/>
                <a:cs typeface="Amazon Ember" panose="020B0603020204020204" pitchFamily="34" charset="0"/>
              </a:rPr>
              <a:t> usa </a:t>
            </a:r>
            <a:r>
              <a:rPr lang="pt-BR" dirty="0" err="1">
                <a:latin typeface="Amazon Ember" panose="020B0603020204020204" pitchFamily="34" charset="0"/>
                <a:ea typeface="Amazon Ember" panose="020B0603020204020204" pitchFamily="34" charset="0"/>
                <a:cs typeface="Amazon Ember" panose="020B0603020204020204" pitchFamily="34" charset="0"/>
              </a:rPr>
              <a:t>machine</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learning</a:t>
            </a:r>
            <a:r>
              <a:rPr lang="pt-BR" dirty="0">
                <a:latin typeface="Amazon Ember" panose="020B0603020204020204" pitchFamily="34" charset="0"/>
                <a:ea typeface="Amazon Ember" panose="020B0603020204020204" pitchFamily="34" charset="0"/>
                <a:cs typeface="Amazon Ember" panose="020B0603020204020204" pitchFamily="34" charset="0"/>
              </a:rPr>
              <a:t>, detecção de anomalias e inteligência integrada contra ameaças para identificar e classificar possíveis ameaças. O </a:t>
            </a:r>
            <a:r>
              <a:rPr lang="pt-BR" dirty="0" err="1">
                <a:latin typeface="Amazon Ember" panose="020B0603020204020204" pitchFamily="34" charset="0"/>
                <a:ea typeface="Amazon Ember" panose="020B0603020204020204" pitchFamily="34" charset="0"/>
                <a:cs typeface="Amazon Ember" panose="020B0603020204020204" pitchFamily="34" charset="0"/>
              </a:rPr>
              <a:t>GuardDuty</a:t>
            </a:r>
            <a:r>
              <a:rPr lang="pt-BR" dirty="0">
                <a:latin typeface="Amazon Ember" panose="020B0603020204020204" pitchFamily="34" charset="0"/>
                <a:ea typeface="Amazon Ember" panose="020B0603020204020204" pitchFamily="34" charset="0"/>
                <a:cs typeface="Amazon Ember" panose="020B0603020204020204" pitchFamily="34" charset="0"/>
              </a:rPr>
              <a:t> analisa dezenas de bilhões de eventos em várias fontes de dados da AWS, como AWS </a:t>
            </a:r>
            <a:r>
              <a:rPr lang="pt-BR" dirty="0" err="1">
                <a:latin typeface="Amazon Ember" panose="020B0603020204020204" pitchFamily="34" charset="0"/>
                <a:ea typeface="Amazon Ember" panose="020B0603020204020204" pitchFamily="34" charset="0"/>
                <a:cs typeface="Amazon Ember" panose="020B0603020204020204" pitchFamily="34" charset="0"/>
              </a:rPr>
              <a:t>CloudTrail</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VPC </a:t>
            </a:r>
            <a:r>
              <a:rPr lang="pt-BR" dirty="0" err="1">
                <a:latin typeface="Amazon Ember" panose="020B0603020204020204" pitchFamily="34" charset="0"/>
                <a:ea typeface="Amazon Ember" panose="020B0603020204020204" pitchFamily="34" charset="0"/>
                <a:cs typeface="Amazon Ember" panose="020B0603020204020204" pitchFamily="34" charset="0"/>
              </a:rPr>
              <a:t>Flow</a:t>
            </a:r>
            <a:r>
              <a:rPr lang="pt-BR" dirty="0">
                <a:latin typeface="Amazon Ember" panose="020B0603020204020204" pitchFamily="34" charset="0"/>
                <a:ea typeface="Amazon Ember" panose="020B0603020204020204" pitchFamily="34" charset="0"/>
                <a:cs typeface="Amazon Ember" panose="020B0603020204020204" pitchFamily="34" charset="0"/>
              </a:rPr>
              <a:t> Logs e logs de Domain </a:t>
            </a:r>
            <a:r>
              <a:rPr lang="pt-BR" dirty="0" err="1">
                <a:latin typeface="Amazon Ember" panose="020B0603020204020204" pitchFamily="34" charset="0"/>
                <a:ea typeface="Amazon Ember" panose="020B0603020204020204" pitchFamily="34" charset="0"/>
                <a:cs typeface="Amazon Ember" panose="020B0603020204020204" pitchFamily="34" charset="0"/>
              </a:rPr>
              <a:t>Name</a:t>
            </a:r>
            <a:r>
              <a:rPr lang="pt-BR" dirty="0">
                <a:latin typeface="Amazon Ember" panose="020B0603020204020204" pitchFamily="34" charset="0"/>
                <a:ea typeface="Amazon Ember" panose="020B0603020204020204" pitchFamily="34" charset="0"/>
                <a:cs typeface="Amazon Ember" panose="020B0603020204020204" pitchFamily="34" charset="0"/>
              </a:rPr>
              <a:t> System (DNS).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256262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Agora é hora de revisar o módulo e terminar com um teste de conhecimento e uma discussão sobre uma pergunta simulada de certificação.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66296854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Resumindo, neste módulo você aprendeu 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o modelo de responsabilidade compartilhada</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a responsabilidade do cliente e a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usuários, grupos e funções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Descrever diferentes tipos de credenciais de segurança no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as etapas para a proteção de novas contas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Explorar usuários e grupos do IAM</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como proteger dados da AWS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Reconhecer programas de conformidade da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91534474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Agora é hora de concluir o teste de conhecimento deste módulo.</a:t>
            </a:r>
          </a:p>
        </p:txBody>
      </p:sp>
    </p:spTree>
    <p:extLst>
      <p:ext uri="{BB962C8B-B14F-4D97-AF65-F5344CB8AC3E}">
        <p14:creationId xmlns:p14="http://schemas.microsoft.com/office/powerpoint/2010/main" val="310778662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defTabSz="990676">
              <a:defRPr/>
            </a:pPr>
            <a:r>
              <a:rPr lang="pt-BR" dirty="0">
                <a:latin typeface="Amazon Ember" panose="020B0603020204020204" pitchFamily="34" charset="0"/>
                <a:ea typeface="Amazon Ember" panose="020B0603020204020204" pitchFamily="34" charset="0"/>
                <a:cs typeface="Amazon Ember" panose="020B0603020204020204" pitchFamily="34" charset="0"/>
              </a:rPr>
              <a:t>Examine as opções de resposta e as exclua com base nas palavras-chave destacadas anteriormente.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Esta pergunta de exemplo vem do documento de perguntas de exemplo do exame AWS </a:t>
            </a:r>
            <a:r>
              <a:rPr lang="pt-BR" dirty="0" err="1">
                <a:latin typeface="Amazon Ember" panose="020B0603020204020204" pitchFamily="34" charset="0"/>
                <a:ea typeface="Amazon Ember" panose="020B0603020204020204" pitchFamily="34" charset="0"/>
                <a:cs typeface="Amazon Ember" panose="020B0603020204020204" pitchFamily="34" charset="0"/>
              </a:rPr>
              <a:t>Certified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Practitioner</a:t>
            </a:r>
            <a:r>
              <a:rPr lang="pt-BR" dirty="0">
                <a:latin typeface="Amazon Ember" panose="020B0603020204020204" pitchFamily="34" charset="0"/>
                <a:ea typeface="Amazon Ember" panose="020B0603020204020204" pitchFamily="34" charset="0"/>
                <a:cs typeface="Amazon Ember" panose="020B0603020204020204" pitchFamily="34" charset="0"/>
              </a:rPr>
              <a:t> vinculado, na página principal de </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3"/>
              </a:rPr>
              <a:t>informações do exame AWS </a:t>
            </a:r>
            <a:r>
              <a:rPr lang="pt-BR" u="sng" dirty="0" err="1">
                <a:latin typeface="Amazon Ember" panose="020B0603020204020204" pitchFamily="34" charset="0"/>
                <a:ea typeface="Amazon Ember" panose="020B0603020204020204" pitchFamily="34" charset="0"/>
                <a:cs typeface="Amazon Ember" panose="020B0603020204020204" pitchFamily="34" charset="0"/>
                <a:hlinkClick r:id="rId3"/>
              </a:rPr>
              <a:t>Certified</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u="sng" dirty="0" err="1">
                <a:latin typeface="Amazon Ember" panose="020B0603020204020204" pitchFamily="34" charset="0"/>
                <a:ea typeface="Amazon Ember" panose="020B0603020204020204" pitchFamily="34" charset="0"/>
                <a:cs typeface="Amazon Ember" panose="020B0603020204020204" pitchFamily="34" charset="0"/>
                <a:hlinkClick r:id="rId3"/>
              </a:rPr>
              <a:t>Cloud</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3"/>
              </a:rPr>
              <a:t> </a:t>
            </a:r>
            <a:r>
              <a:rPr lang="pt-BR" u="sng" dirty="0" err="1">
                <a:latin typeface="Amazon Ember" panose="020B0603020204020204" pitchFamily="34" charset="0"/>
                <a:ea typeface="Amazon Ember" panose="020B0603020204020204" pitchFamily="34" charset="0"/>
                <a:cs typeface="Amazon Ember" panose="020B0603020204020204" pitchFamily="34" charset="0"/>
                <a:hlinkClick r:id="rId3"/>
              </a:rPr>
              <a:t>Practitioner</a:t>
            </a:r>
            <a:r>
              <a:rPr lang="pt-BR" dirty="0">
                <a:latin typeface="Amazon Ember" panose="020B0603020204020204" pitchFamily="34" charset="0"/>
                <a:ea typeface="Amazon Ember" panose="020B0603020204020204" pitchFamily="34" charset="0"/>
                <a:cs typeface="Amazon Ember" panose="020B0603020204020204" pitchFamily="34" charset="0"/>
              </a:rPr>
              <a:t>.</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5" name="Footer Placeholder 4"/>
          <p:cNvSpPr>
            <a:spLocks noGrp="1"/>
          </p:cNvSpPr>
          <p:nvPr>
            <p:ph type="ftr" sz="quarter" idx="11"/>
          </p:nvPr>
        </p:nvSpPr>
        <p:spPr>
          <a:xfrm>
            <a:off x="1" y="9721107"/>
            <a:ext cx="5539371" cy="513507"/>
          </a:xfrm>
          <a:prstGeom prst="rect">
            <a:avLst/>
          </a:prstGeom>
        </p:spPr>
        <p:txBody>
          <a:bodyPr rtlCol="0"/>
          <a:lstStyle/>
          <a:p>
            <a:pPr rtl="0"/>
            <a:r>
              <a:rPr lang="pt-BR"/>
              <a:t> </a:t>
            </a:r>
          </a:p>
        </p:txBody>
      </p:sp>
    </p:spTree>
    <p:extLst>
      <p:ext uri="{BB962C8B-B14F-4D97-AF65-F5344CB8AC3E}">
        <p14:creationId xmlns:p14="http://schemas.microsoft.com/office/powerpoint/2010/main" val="40448650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Segurança é um tópico extenso, e este módulo forneceu apenas uma introdução ao assunto. Os recursos a seguir fornecem mais detalhes: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A página inicial de </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3"/>
              </a:rPr>
              <a:t>segurança da Nuvem AWS</a:t>
            </a:r>
            <a:r>
              <a:rPr lang="pt-BR" dirty="0">
                <a:latin typeface="Amazon Ember" panose="020B0603020204020204" pitchFamily="34" charset="0"/>
                <a:ea typeface="Amazon Ember" panose="020B0603020204020204" pitchFamily="34" charset="0"/>
                <a:cs typeface="Amazon Ember" panose="020B0603020204020204" pitchFamily="34" charset="0"/>
              </a:rPr>
              <a:t> – fornece links para muitos recursos de segurança.</a:t>
            </a:r>
          </a:p>
          <a:p>
            <a:pPr marL="185752" indent="-185752" defTabSz="990676">
              <a:buFont typeface="Arial" panose="020B0604020202020204" pitchFamily="34" charset="0"/>
              <a:buChar char="•"/>
              <a:defRPr/>
            </a:pPr>
            <a:r>
              <a:rPr lang="pt-BR" u="sng" dirty="0">
                <a:latin typeface="Amazon Ember" panose="020B0603020204020204" pitchFamily="34" charset="0"/>
                <a:ea typeface="Amazon Ember" panose="020B0603020204020204" pitchFamily="34" charset="0"/>
                <a:cs typeface="Amazon Ember" panose="020B0603020204020204" pitchFamily="34" charset="0"/>
                <a:hlinkClick r:id="rId4"/>
              </a:rPr>
              <a:t>Recursos de segurança da AWS</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52" indent="-185752" defTabSz="990676">
              <a:buFont typeface="Arial" panose="020B0604020202020204" pitchFamily="34" charset="0"/>
              <a:buChar char="•"/>
              <a:defRPr/>
            </a:pPr>
            <a:r>
              <a:rPr lang="pt-BR" u="sng" dirty="0">
                <a:latin typeface="Amazon Ember" panose="020B0603020204020204" pitchFamily="34" charset="0"/>
                <a:ea typeface="Amazon Ember" panose="020B0603020204020204" pitchFamily="34" charset="0"/>
                <a:cs typeface="Amazon Ember" panose="020B0603020204020204" pitchFamily="34" charset="0"/>
                <a:hlinkClick r:id="rId5"/>
              </a:rPr>
              <a:t>Blog de segurança da AWS</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52" indent="-185752" defTabSz="990676">
              <a:buFont typeface="Arial" panose="020B0604020202020204" pitchFamily="34" charset="0"/>
              <a:buChar char="•"/>
              <a:defRPr/>
            </a:pPr>
            <a:r>
              <a:rPr lang="pt-BR" u="sng" dirty="0">
                <a:latin typeface="Amazon Ember" panose="020B0603020204020204" pitchFamily="34" charset="0"/>
                <a:ea typeface="Amazon Ember" panose="020B0603020204020204" pitchFamily="34" charset="0"/>
                <a:cs typeface="Amazon Ember" panose="020B0603020204020204" pitchFamily="34" charset="0"/>
                <a:hlinkClick r:id="rId6"/>
              </a:rPr>
              <a:t>Os boletins de segurança</a:t>
            </a:r>
            <a:r>
              <a:rPr lang="pt-BR" dirty="0">
                <a:latin typeface="Amazon Ember" panose="020B0603020204020204" pitchFamily="34" charset="0"/>
                <a:ea typeface="Amazon Ember" panose="020B0603020204020204" pitchFamily="34" charset="0"/>
                <a:cs typeface="Amazon Ember" panose="020B0603020204020204" pitchFamily="34" charset="0"/>
              </a:rPr>
              <a:t> notificam o cliente sobre os eventos mais recentes de segurança e privacidade com os serviços da AWS. </a:t>
            </a:r>
          </a:p>
          <a:p>
            <a:pPr marL="185752" indent="-185752" defTabSz="990676">
              <a:buFont typeface="Arial" panose="020B0604020202020204" pitchFamily="34" charset="0"/>
              <a:buChar char="•"/>
              <a:defRPr/>
            </a:pPr>
            <a:r>
              <a:rPr lang="pt-BR" dirty="0">
                <a:latin typeface="Amazon Ember" panose="020B0603020204020204" pitchFamily="34" charset="0"/>
                <a:ea typeface="Amazon Ember" panose="020B0603020204020204" pitchFamily="34" charset="0"/>
                <a:cs typeface="Amazon Ember" panose="020B0603020204020204" pitchFamily="34" charset="0"/>
              </a:rPr>
              <a:t>A página de </a:t>
            </a:r>
            <a:r>
              <a:rPr lang="pt-BR" u="sng" dirty="0">
                <a:latin typeface="Amazon Ember" panose="020B0603020204020204" pitchFamily="34" charset="0"/>
                <a:ea typeface="Amazon Ember" panose="020B0603020204020204" pitchFamily="34" charset="0"/>
                <a:cs typeface="Amazon Ember" panose="020B0603020204020204" pitchFamily="34" charset="0"/>
                <a:hlinkClick r:id="rId7"/>
              </a:rPr>
              <a:t>testes de vulnerabilidade e penetração</a:t>
            </a:r>
            <a:r>
              <a:rPr lang="pt-BR" dirty="0">
                <a:latin typeface="Amazon Ember" panose="020B0603020204020204" pitchFamily="34" charset="0"/>
                <a:ea typeface="Amazon Ember" panose="020B0603020204020204" pitchFamily="34" charset="0"/>
                <a:cs typeface="Amazon Ember" panose="020B0603020204020204" pitchFamily="34" charset="0"/>
              </a:rPr>
              <a:t> – descreve quais tipos de testes são permitidos sem aprovação prévia, quais exigem aprovação e quais são proibidos.</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AWS </a:t>
            </a:r>
            <a:r>
              <a:rPr lang="pt-BR" dirty="0" err="1">
                <a:latin typeface="Amazon Ember" panose="020B0603020204020204" pitchFamily="34" charset="0"/>
                <a:ea typeface="Amazon Ember" panose="020B0603020204020204" pitchFamily="34" charset="0"/>
                <a:cs typeface="Amazon Ember" panose="020B0603020204020204" pitchFamily="34" charset="0"/>
              </a:rPr>
              <a:t>Well-Architected</a:t>
            </a:r>
            <a:r>
              <a:rPr lang="pt-BR" dirty="0">
                <a:latin typeface="Amazon Ember" panose="020B0603020204020204" pitchFamily="34" charset="0"/>
                <a:ea typeface="Amazon Ember" panose="020B0603020204020204" pitchFamily="34" charset="0"/>
                <a:cs typeface="Amazon Ember" panose="020B0603020204020204" pitchFamily="34" charset="0"/>
              </a:rPr>
              <a:t> Framework – </a:t>
            </a:r>
            <a:r>
              <a:rPr lang="pt-BR" dirty="0">
                <a:latin typeface="Amazon Ember" panose="020B0603020204020204" pitchFamily="34" charset="0"/>
                <a:ea typeface="Amazon Ember" panose="020B0603020204020204" pitchFamily="34" charset="0"/>
                <a:cs typeface="Amazon Ember" panose="020B0603020204020204" pitchFamily="34" charset="0"/>
                <a:hlinkClick r:id="rId8"/>
              </a:rPr>
              <a:t>Pilar da segurança</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marL="185752" indent="-185752">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Documentação da AWS – </a:t>
            </a:r>
            <a:r>
              <a:rPr lang="pt-BR" dirty="0">
                <a:latin typeface="Amazon Ember" panose="020B0603020204020204" pitchFamily="34" charset="0"/>
                <a:ea typeface="Amazon Ember" panose="020B0603020204020204" pitchFamily="34" charset="0"/>
                <a:cs typeface="Amazon Ember" panose="020B0603020204020204" pitchFamily="34" charset="0"/>
                <a:hlinkClick r:id="rId9"/>
              </a:rPr>
              <a:t>Práticas recomendadas do IAM</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66112474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Agradecemos por concluir este módulo.</a:t>
            </a:r>
          </a:p>
        </p:txBody>
      </p:sp>
    </p:spTree>
    <p:extLst>
      <p:ext uri="{BB962C8B-B14F-4D97-AF65-F5344CB8AC3E}">
        <p14:creationId xmlns:p14="http://schemas.microsoft.com/office/powerpoint/2010/main" val="1326937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4372478"/>
          </a:xfrm>
        </p:spPr>
        <p:txBody>
          <a:bodyPr rtlCol="0"/>
          <a:lstStyle/>
          <a:p>
            <a:pPr rtl="0"/>
            <a:r>
              <a:rPr lang="pt-BR" b="1" dirty="0">
                <a:latin typeface="Amazon Ember" panose="020B0603020204020204" pitchFamily="34" charset="0"/>
                <a:ea typeface="Amazon Ember" panose="020B0603020204020204" pitchFamily="34" charset="0"/>
                <a:cs typeface="Amazon Ember" panose="020B0603020204020204" pitchFamily="34" charset="0"/>
              </a:rPr>
              <a:t>Infraestrutura como serviço (</a:t>
            </a:r>
            <a:r>
              <a:rPr lang="pt-BR" b="1" dirty="0" err="1">
                <a:latin typeface="Amazon Ember" panose="020B0603020204020204" pitchFamily="34" charset="0"/>
                <a:ea typeface="Amazon Ember" panose="020B0603020204020204" pitchFamily="34" charset="0"/>
                <a:cs typeface="Amazon Ember" panose="020B0603020204020204" pitchFamily="34" charset="0"/>
              </a:rPr>
              <a:t>IaaS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refere-se a serviços que fornecem componentes básicos da TI, normalmente incluindo acesso para configuração de redes, computadores (virtuais ou em hardware dedicado) e espaço para o armazenamento de dados. Os serviços de nuvem que podem ser caracterizados como </a:t>
            </a:r>
            <a:r>
              <a:rPr lang="pt-BR" dirty="0" err="1">
                <a:latin typeface="Amazon Ember" panose="020B0603020204020204" pitchFamily="34" charset="0"/>
                <a:ea typeface="Amazon Ember" panose="020B0603020204020204" pitchFamily="34" charset="0"/>
                <a:cs typeface="Amazon Ember" panose="020B0603020204020204" pitchFamily="34" charset="0"/>
              </a:rPr>
              <a:t>IaaS</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b="1" dirty="0">
                <a:latin typeface="Amazon Ember" panose="020B0603020204020204" pitchFamily="34" charset="0"/>
                <a:ea typeface="Amazon Ember" panose="020B0603020204020204" pitchFamily="34" charset="0"/>
                <a:cs typeface="Amazon Ember" panose="020B0603020204020204" pitchFamily="34" charset="0"/>
              </a:rPr>
              <a:t>fornecem ao cliente o mais alto nível de flexibilidade e controle de gerenciamento</a:t>
            </a:r>
            <a:r>
              <a:rPr lang="pt-BR" dirty="0">
                <a:latin typeface="Amazon Ember" panose="020B0603020204020204" pitchFamily="34" charset="0"/>
                <a:ea typeface="Amazon Ember" panose="020B0603020204020204" pitchFamily="34" charset="0"/>
                <a:cs typeface="Amazon Ember" panose="020B0603020204020204" pitchFamily="34" charset="0"/>
              </a:rPr>
              <a:t> sobre recursos de TI. Os serviços de </a:t>
            </a:r>
            <a:r>
              <a:rPr lang="pt-BR" dirty="0" err="1">
                <a:latin typeface="Amazon Ember" panose="020B0603020204020204" pitchFamily="34" charset="0"/>
                <a:ea typeface="Amazon Ember" panose="020B0603020204020204" pitchFamily="34" charset="0"/>
                <a:cs typeface="Amazon Ember" panose="020B0603020204020204" pitchFamily="34" charset="0"/>
              </a:rPr>
              <a:t>IaaS</a:t>
            </a:r>
            <a:r>
              <a:rPr lang="pt-BR" dirty="0">
                <a:latin typeface="Amazon Ember" panose="020B0603020204020204" pitchFamily="34" charset="0"/>
                <a:ea typeface="Amazon Ember" panose="020B0603020204020204" pitchFamily="34" charset="0"/>
                <a:cs typeface="Amazon Ember" panose="020B0603020204020204" pitchFamily="34" charset="0"/>
              </a:rPr>
              <a:t> são mais semelhantes aos recursos de computação locais existentes com os quais muitos departamentos de TI estão familiarizados atualmente.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Os serviços da AWS, como 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EC2</a:t>
            </a:r>
            <a:r>
              <a:rPr lang="pt-BR" dirty="0">
                <a:latin typeface="Amazon Ember" panose="020B0603020204020204" pitchFamily="34" charset="0"/>
                <a:ea typeface="Amazon Ember" panose="020B0603020204020204" pitchFamily="34" charset="0"/>
                <a:cs typeface="Amazon Ember" panose="020B0603020204020204" pitchFamily="34" charset="0"/>
              </a:rPr>
              <a:t>, podem ser categorizados como </a:t>
            </a:r>
            <a:r>
              <a:rPr lang="pt-BR" b="1" dirty="0" err="1">
                <a:latin typeface="Amazon Ember" panose="020B0603020204020204" pitchFamily="34" charset="0"/>
                <a:ea typeface="Amazon Ember" panose="020B0603020204020204" pitchFamily="34" charset="0"/>
                <a:cs typeface="Amazon Ember" panose="020B0603020204020204" pitchFamily="34" charset="0"/>
              </a:rPr>
              <a:t>IaaS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e, portanto, </a:t>
            </a:r>
            <a:r>
              <a:rPr lang="pt-BR" b="1" dirty="0">
                <a:latin typeface="Amazon Ember" panose="020B0603020204020204" pitchFamily="34" charset="0"/>
                <a:ea typeface="Amazon Ember" panose="020B0603020204020204" pitchFamily="34" charset="0"/>
                <a:cs typeface="Amazon Ember" panose="020B0603020204020204" pitchFamily="34" charset="0"/>
              </a:rPr>
              <a:t>exigem que o cliente execute todas as tarefas de configuração e gerenciamento de segurança necessárias</a:t>
            </a:r>
            <a:r>
              <a:rPr lang="pt-BR" dirty="0">
                <a:latin typeface="Amazon Ember" panose="020B0603020204020204" pitchFamily="34" charset="0"/>
                <a:ea typeface="Amazon Ember" panose="020B0603020204020204" pitchFamily="34" charset="0"/>
                <a:cs typeface="Amazon Ember" panose="020B0603020204020204" pitchFamily="34" charset="0"/>
              </a:rPr>
              <a:t>. Os clientes que implantam instâncias do EC2 são responsáveis pela gestão do sistema operacional convidado (incluindo atualizações e patches de segurança), qualquer software de aplicativo instalado nas instâncias e pela configuração dos grupos de segurança que foram fornecidos pela AWS.</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b="1" dirty="0">
                <a:latin typeface="Amazon Ember" panose="020B0603020204020204" pitchFamily="34" charset="0"/>
                <a:ea typeface="Amazon Ember" panose="020B0603020204020204" pitchFamily="34" charset="0"/>
                <a:cs typeface="Amazon Ember" panose="020B0603020204020204" pitchFamily="34" charset="0"/>
              </a:rPr>
              <a:t>Plataforma como serviço (</a:t>
            </a:r>
            <a:r>
              <a:rPr lang="pt-BR" b="1" dirty="0" err="1">
                <a:latin typeface="Amazon Ember" panose="020B0603020204020204" pitchFamily="34" charset="0"/>
                <a:ea typeface="Amazon Ember" panose="020B0603020204020204" pitchFamily="34" charset="0"/>
                <a:cs typeface="Amazon Ember" panose="020B0603020204020204" pitchFamily="34" charset="0"/>
              </a:rPr>
              <a:t>PaaS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refere-se a serviços que eliminam a necessidade de o cliente gerenciar a infraestrutura subjacente (hardware, sistemas operacionais etc.). Os serviços </a:t>
            </a:r>
            <a:r>
              <a:rPr lang="pt-BR" dirty="0" err="1">
                <a:latin typeface="Amazon Ember" panose="020B0603020204020204" pitchFamily="34" charset="0"/>
                <a:ea typeface="Amazon Ember" panose="020B0603020204020204" pitchFamily="34" charset="0"/>
                <a:cs typeface="Amazon Ember" panose="020B0603020204020204" pitchFamily="34" charset="0"/>
              </a:rPr>
              <a:t>PaaS</a:t>
            </a:r>
            <a:r>
              <a:rPr lang="pt-BR" dirty="0">
                <a:latin typeface="Amazon Ember" panose="020B0603020204020204" pitchFamily="34" charset="0"/>
                <a:ea typeface="Amazon Ember" panose="020B0603020204020204" pitchFamily="34" charset="0"/>
                <a:cs typeface="Amazon Ember" panose="020B0603020204020204" pitchFamily="34" charset="0"/>
              </a:rPr>
              <a:t> permitem que o cliente se concentre totalmente na implantação e no gerenciamento de aplicativos. Os clientes não precisam se preocupar com a aquisição de recursos, o planejamento de capacidade, a manutenção de software ou a aplicação de patches.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Serviços da AWS, como o </a:t>
            </a:r>
            <a:r>
              <a:rPr lang="pt-BR" b="1" dirty="0">
                <a:latin typeface="Amazon Ember" panose="020B0603020204020204" pitchFamily="34" charset="0"/>
                <a:ea typeface="Amazon Ember" panose="020B0603020204020204" pitchFamily="34" charset="0"/>
                <a:cs typeface="Amazon Ember" panose="020B0603020204020204" pitchFamily="34" charset="0"/>
              </a:rPr>
              <a:t>AWS Lambda </a:t>
            </a:r>
            <a:r>
              <a:rPr lang="pt-BR" dirty="0">
                <a:latin typeface="Amazon Ember" panose="020B0603020204020204" pitchFamily="34" charset="0"/>
                <a:ea typeface="Amazon Ember" panose="020B0603020204020204" pitchFamily="34" charset="0"/>
                <a:cs typeface="Amazon Ember" panose="020B0603020204020204" pitchFamily="34" charset="0"/>
              </a:rPr>
              <a:t>e 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RDS, </a:t>
            </a:r>
            <a:r>
              <a:rPr lang="pt-BR" dirty="0">
                <a:latin typeface="Amazon Ember" panose="020B0603020204020204" pitchFamily="34" charset="0"/>
                <a:ea typeface="Amazon Ember" panose="020B0603020204020204" pitchFamily="34" charset="0"/>
                <a:cs typeface="Amazon Ember" panose="020B0603020204020204" pitchFamily="34" charset="0"/>
              </a:rPr>
              <a:t>podem ser categorizados como </a:t>
            </a:r>
            <a:r>
              <a:rPr lang="pt-BR" b="1" dirty="0" err="1">
                <a:latin typeface="Amazon Ember" panose="020B0603020204020204" pitchFamily="34" charset="0"/>
                <a:ea typeface="Amazon Ember" panose="020B0603020204020204" pitchFamily="34" charset="0"/>
                <a:cs typeface="Amazon Ember" panose="020B0603020204020204" pitchFamily="34" charset="0"/>
              </a:rPr>
              <a:t>PaaS</a:t>
            </a:r>
            <a:r>
              <a:rPr lang="pt-BR" dirty="0">
                <a:latin typeface="Amazon Ember" panose="020B0603020204020204" pitchFamily="34" charset="0"/>
                <a:ea typeface="Amazon Ember" panose="020B0603020204020204" pitchFamily="34" charset="0"/>
                <a:cs typeface="Amazon Ember" panose="020B0603020204020204" pitchFamily="34" charset="0"/>
              </a:rPr>
              <a:t>, pois a </a:t>
            </a:r>
            <a:r>
              <a:rPr lang="pt-BR" b="1" dirty="0">
                <a:latin typeface="Amazon Ember" panose="020B0603020204020204" pitchFamily="34" charset="0"/>
                <a:ea typeface="Amazon Ember" panose="020B0603020204020204" pitchFamily="34" charset="0"/>
                <a:cs typeface="Amazon Ember" panose="020B0603020204020204" pitchFamily="34" charset="0"/>
              </a:rPr>
              <a:t>AWS opera a camada de infraestrutura, o sistema operacional e as plataformas</a:t>
            </a:r>
            <a:r>
              <a:rPr lang="pt-BR" dirty="0">
                <a:latin typeface="Amazon Ember" panose="020B0603020204020204" pitchFamily="34" charset="0"/>
                <a:ea typeface="Amazon Ember" panose="020B0603020204020204" pitchFamily="34" charset="0"/>
                <a:cs typeface="Amazon Ember" panose="020B0603020204020204" pitchFamily="34" charset="0"/>
              </a:rPr>
              <a:t>. Os clientes só precisam acessar os </a:t>
            </a:r>
            <a:r>
              <a:rPr lang="pt-BR" dirty="0" err="1">
                <a:latin typeface="Amazon Ember" panose="020B0603020204020204" pitchFamily="34" charset="0"/>
                <a:ea typeface="Amazon Ember" panose="020B0603020204020204" pitchFamily="34" charset="0"/>
                <a:cs typeface="Amazon Ember" panose="020B0603020204020204" pitchFamily="34" charset="0"/>
              </a:rPr>
              <a:t>endpoints</a:t>
            </a:r>
            <a:r>
              <a:rPr lang="pt-BR" dirty="0">
                <a:latin typeface="Amazon Ember" panose="020B0603020204020204" pitchFamily="34" charset="0"/>
                <a:ea typeface="Amazon Ember" panose="020B0603020204020204" pitchFamily="34" charset="0"/>
                <a:cs typeface="Amazon Ember" panose="020B0603020204020204" pitchFamily="34" charset="0"/>
              </a:rPr>
              <a:t> para armazenar e recuperar dados. Com os serviços </a:t>
            </a:r>
            <a:r>
              <a:rPr lang="pt-BR" dirty="0" err="1">
                <a:latin typeface="Amazon Ember" panose="020B0603020204020204" pitchFamily="34" charset="0"/>
                <a:ea typeface="Amazon Ember" panose="020B0603020204020204" pitchFamily="34" charset="0"/>
                <a:cs typeface="Amazon Ember" panose="020B0603020204020204" pitchFamily="34" charset="0"/>
              </a:rPr>
              <a:t>PaaS</a:t>
            </a:r>
            <a:r>
              <a:rPr lang="pt-BR" dirty="0">
                <a:latin typeface="Amazon Ember" panose="020B0603020204020204" pitchFamily="34" charset="0"/>
                <a:ea typeface="Amazon Ember" panose="020B0603020204020204" pitchFamily="34" charset="0"/>
                <a:cs typeface="Amazon Ember" panose="020B0603020204020204" pitchFamily="34" charset="0"/>
              </a:rPr>
              <a:t>, os clientes são responsáveis por gerenciar os dados, classificar os ativos e aplicar as permissões apropriadas. No entanto, esses serviços atuam mais como serviços gerenciados, com a AWS gerenciando uma parte maior dos requisitos de segurança. No caso desses serviços, a AWS se encarrega das tarefas básicas de segurança, como aplicação de patches em sistemas operacionais e bancos de dados, configuração de firewall e recuperação de desastres. </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634395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3905602"/>
          </a:xfrm>
        </p:spPr>
        <p:txBody>
          <a:bodyPr rtlCol="0"/>
          <a:lstStyle/>
          <a:p>
            <a:pPr defTabSz="990676">
              <a:defRPr/>
            </a:pPr>
            <a:r>
              <a:rPr lang="pt-BR" b="1" dirty="0">
                <a:latin typeface="Amazon Ember" panose="020B0603020204020204" pitchFamily="34" charset="0"/>
                <a:ea typeface="Amazon Ember" panose="020B0603020204020204" pitchFamily="34" charset="0"/>
                <a:cs typeface="Amazon Ember" panose="020B0603020204020204" pitchFamily="34" charset="0"/>
              </a:rPr>
              <a:t>Software como serviço (</a:t>
            </a:r>
            <a:r>
              <a:rPr lang="pt-BR" b="1" dirty="0" err="1">
                <a:latin typeface="Amazon Ember" panose="020B0603020204020204" pitchFamily="34" charset="0"/>
                <a:ea typeface="Amazon Ember" panose="020B0603020204020204" pitchFamily="34" charset="0"/>
                <a:cs typeface="Amazon Ember" panose="020B0603020204020204" pitchFamily="34" charset="0"/>
              </a:rPr>
              <a:t>SaaS</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refere-se a serviços que fornecem software hospedado de maneira centralizada que geralmente é acessível por meio de um navegador da Web, aplicativo móvel ou interface de programação de aplicativos (API). O modelo de licenciamento para ofertas de </a:t>
            </a:r>
            <a:r>
              <a:rPr lang="pt-BR" dirty="0" err="1">
                <a:latin typeface="Amazon Ember" panose="020B0603020204020204" pitchFamily="34" charset="0"/>
                <a:ea typeface="Amazon Ember" panose="020B0603020204020204" pitchFamily="34" charset="0"/>
                <a:cs typeface="Amazon Ember" panose="020B0603020204020204" pitchFamily="34" charset="0"/>
              </a:rPr>
              <a:t>SaaS</a:t>
            </a:r>
            <a:r>
              <a:rPr lang="pt-BR" dirty="0">
                <a:latin typeface="Amazon Ember" panose="020B0603020204020204" pitchFamily="34" charset="0"/>
                <a:ea typeface="Amazon Ember" panose="020B0603020204020204" pitchFamily="34" charset="0"/>
                <a:cs typeface="Amazon Ember" panose="020B0603020204020204" pitchFamily="34" charset="0"/>
              </a:rPr>
              <a:t> normalmente é de assinatura ou pagamento conforme o uso. Com as ofertas de </a:t>
            </a:r>
            <a:r>
              <a:rPr lang="pt-BR" dirty="0" err="1">
                <a:latin typeface="Amazon Ember" panose="020B0603020204020204" pitchFamily="34" charset="0"/>
                <a:ea typeface="Amazon Ember" panose="020B0603020204020204" pitchFamily="34" charset="0"/>
                <a:cs typeface="Amazon Ember" panose="020B0603020204020204" pitchFamily="34" charset="0"/>
              </a:rPr>
              <a:t>SaaS</a:t>
            </a:r>
            <a:r>
              <a:rPr lang="pt-BR" dirty="0">
                <a:latin typeface="Amazon Ember" panose="020B0603020204020204" pitchFamily="34" charset="0"/>
                <a:ea typeface="Amazon Ember" panose="020B0603020204020204" pitchFamily="34" charset="0"/>
                <a:cs typeface="Amazon Ember" panose="020B0603020204020204" pitchFamily="34" charset="0"/>
              </a:rPr>
              <a:t>, os clientes não precisam gerenciar a infraestrutura que oferece suporte ao serviço. Alguns serviços da AWS, como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Trusted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Advisor</a:t>
            </a:r>
            <a:r>
              <a:rPr lang="pt-BR" b="1" dirty="0">
                <a:latin typeface="Amazon Ember" panose="020B0603020204020204" pitchFamily="34" charset="0"/>
                <a:ea typeface="Amazon Ember" panose="020B0603020204020204" pitchFamily="34" charset="0"/>
                <a:cs typeface="Amazon Ember" panose="020B0603020204020204" pitchFamily="34" charset="0"/>
              </a:rPr>
              <a:t>, AWS </a:t>
            </a:r>
            <a:r>
              <a:rPr lang="pt-BR" b="1" dirty="0" err="1">
                <a:latin typeface="Amazon Ember" panose="020B0603020204020204" pitchFamily="34" charset="0"/>
                <a:ea typeface="Amazon Ember" panose="020B0603020204020204" pitchFamily="34" charset="0"/>
                <a:cs typeface="Amazon Ember" panose="020B0603020204020204" pitchFamily="34" charset="0"/>
              </a:rPr>
              <a:t>Shield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e</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Chime</a:t>
            </a:r>
            <a:r>
              <a:rPr lang="pt-BR" dirty="0">
                <a:latin typeface="Amazon Ember" panose="020B0603020204020204" pitchFamily="34" charset="0"/>
                <a:ea typeface="Amazon Ember" panose="020B0603020204020204" pitchFamily="34" charset="0"/>
                <a:cs typeface="Amazon Ember" panose="020B0603020204020204" pitchFamily="34" charset="0"/>
              </a:rPr>
              <a:t>, podem ser categorizados como ofertas de </a:t>
            </a:r>
            <a:r>
              <a:rPr lang="pt-BR" dirty="0" err="1">
                <a:latin typeface="Amazon Ember" panose="020B0603020204020204" pitchFamily="34" charset="0"/>
                <a:ea typeface="Amazon Ember" panose="020B0603020204020204" pitchFamily="34" charset="0"/>
                <a:cs typeface="Amazon Ember" panose="020B0603020204020204" pitchFamily="34" charset="0"/>
              </a:rPr>
              <a:t>SaaS</a:t>
            </a:r>
            <a:r>
              <a:rPr lang="pt-BR" dirty="0">
                <a:latin typeface="Amazon Ember" panose="020B0603020204020204" pitchFamily="34" charset="0"/>
                <a:ea typeface="Amazon Ember" panose="020B0603020204020204" pitchFamily="34" charset="0"/>
                <a:cs typeface="Amazon Ember" panose="020B0603020204020204" pitchFamily="34" charset="0"/>
              </a:rPr>
              <a:t>, considerando as características que têm.</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Trusted</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Advisor</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é uma ferramenta on-line que analisa seu ambiente da AWS e fornece orientações e recomendações em tempo real para ajudar você a provisionar seus recursos seguindo as práticas recomendadas da AWS. O serviço </a:t>
            </a:r>
            <a:r>
              <a:rPr lang="pt-BR" dirty="0" err="1">
                <a:latin typeface="Amazon Ember" panose="020B0603020204020204" pitchFamily="34" charset="0"/>
                <a:ea typeface="Amazon Ember" panose="020B0603020204020204" pitchFamily="34" charset="0"/>
                <a:cs typeface="Amazon Ember" panose="020B0603020204020204" pitchFamily="34" charset="0"/>
              </a:rPr>
              <a:t>Trusted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Advisor</a:t>
            </a:r>
            <a:r>
              <a:rPr lang="pt-BR" dirty="0">
                <a:latin typeface="Amazon Ember" panose="020B0603020204020204" pitchFamily="34" charset="0"/>
                <a:ea typeface="Amazon Ember" panose="020B0603020204020204" pitchFamily="34" charset="0"/>
                <a:cs typeface="Amazon Ember" panose="020B0603020204020204" pitchFamily="34" charset="0"/>
              </a:rPr>
              <a:t> é oferecido como parte do seu plano do AWS Support. Alguns dos recursos do </a:t>
            </a:r>
            <a:r>
              <a:rPr lang="pt-BR" dirty="0" err="1">
                <a:latin typeface="Amazon Ember" panose="020B0603020204020204" pitchFamily="34" charset="0"/>
                <a:ea typeface="Amazon Ember" panose="020B0603020204020204" pitchFamily="34" charset="0"/>
                <a:cs typeface="Amazon Ember" panose="020B0603020204020204" pitchFamily="34" charset="0"/>
              </a:rPr>
              <a:t>Trusted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Advisor</a:t>
            </a:r>
            <a:r>
              <a:rPr lang="pt-BR" dirty="0">
                <a:latin typeface="Amazon Ember" panose="020B0603020204020204" pitchFamily="34" charset="0"/>
                <a:ea typeface="Amazon Ember" panose="020B0603020204020204" pitchFamily="34" charset="0"/>
                <a:cs typeface="Amazon Ember" panose="020B0603020204020204" pitchFamily="34" charset="0"/>
              </a:rPr>
              <a:t> são gratuitos para todas as contas, mas os clientes do Business Support e do Enterprise Support têm acesso ao conjunto completo de verificações e recomendações do </a:t>
            </a:r>
            <a:r>
              <a:rPr lang="pt-BR" dirty="0" err="1">
                <a:latin typeface="Amazon Ember" panose="020B0603020204020204" pitchFamily="34" charset="0"/>
                <a:ea typeface="Amazon Ember" panose="020B0603020204020204" pitchFamily="34" charset="0"/>
                <a:cs typeface="Amazon Ember" panose="020B0603020204020204" pitchFamily="34" charset="0"/>
              </a:rPr>
              <a:t>Trusted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Advisor</a:t>
            </a:r>
            <a:r>
              <a:rPr lang="pt-BR" dirty="0">
                <a:latin typeface="Amazon Ember" panose="020B0603020204020204" pitchFamily="34" charset="0"/>
                <a:ea typeface="Amazon Ember" panose="020B0603020204020204" pitchFamily="34" charset="0"/>
                <a:cs typeface="Amazon Ember" panose="020B0603020204020204" pitchFamily="34" charset="0"/>
              </a:rPr>
              <a: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a:latin typeface="Amazon Ember" panose="020B0603020204020204" pitchFamily="34" charset="0"/>
                <a:ea typeface="Amazon Ember" panose="020B0603020204020204" pitchFamily="34" charset="0"/>
                <a:cs typeface="Amazon Ember" panose="020B0603020204020204" pitchFamily="34" charset="0"/>
              </a:rPr>
              <a:t>AWS </a:t>
            </a:r>
            <a:r>
              <a:rPr lang="pt-BR" b="1" dirty="0" err="1">
                <a:latin typeface="Amazon Ember" panose="020B0603020204020204" pitchFamily="34" charset="0"/>
                <a:ea typeface="Amazon Ember" panose="020B0603020204020204" pitchFamily="34" charset="0"/>
                <a:cs typeface="Amazon Ember" panose="020B0603020204020204" pitchFamily="34" charset="0"/>
              </a:rPr>
              <a:t>Shield</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gerenciado de proteção contra a negação de serviço distribuída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que protege aplicativos executados na AWS. Ele fornece detecção e mitigações embutidas automáticas e sempre ativas que minimizam o tempo de inatividade e a latência dos aplicativos. Assim, não é necessário interagir com o AWS Support para ter benefícios de proteção contra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O AWS </a:t>
            </a:r>
            <a:r>
              <a:rPr lang="pt-BR" dirty="0" err="1">
                <a:latin typeface="Amazon Ember" panose="020B0603020204020204" pitchFamily="34" charset="0"/>
                <a:ea typeface="Amazon Ember" panose="020B0603020204020204" pitchFamily="34" charset="0"/>
                <a:cs typeface="Amazon Ember" panose="020B0603020204020204" pitchFamily="34" charset="0"/>
              </a:rPr>
              <a:t>Shield</a:t>
            </a:r>
            <a:r>
              <a:rPr lang="pt-BR" dirty="0">
                <a:latin typeface="Amazon Ember" panose="020B0603020204020204" pitchFamily="34" charset="0"/>
                <a:ea typeface="Amazon Ember" panose="020B0603020204020204" pitchFamily="34" charset="0"/>
                <a:cs typeface="Amazon Ember" panose="020B0603020204020204" pitchFamily="34" charset="0"/>
              </a:rPr>
              <a:t> </a:t>
            </a:r>
            <a:r>
              <a:rPr lang="pt-BR" dirty="0" err="1">
                <a:latin typeface="Amazon Ember" panose="020B0603020204020204" pitchFamily="34" charset="0"/>
                <a:ea typeface="Amazon Ember" panose="020B0603020204020204" pitchFamily="34" charset="0"/>
                <a:cs typeface="Amazon Ember" panose="020B0603020204020204" pitchFamily="34" charset="0"/>
              </a:rPr>
              <a:t>Advanced</a:t>
            </a:r>
            <a:r>
              <a:rPr lang="pt-BR" dirty="0">
                <a:latin typeface="Amazon Ember" panose="020B0603020204020204" pitchFamily="34" charset="0"/>
                <a:ea typeface="Amazon Ember" panose="020B0603020204020204" pitchFamily="34" charset="0"/>
                <a:cs typeface="Amazon Ember" panose="020B0603020204020204" pitchFamily="34" charset="0"/>
              </a:rPr>
              <a:t> está disponível para todos os clientes. No entanto, para entrar em contato com a equipe de resposta a </a:t>
            </a:r>
            <a:r>
              <a:rPr lang="pt-BR" dirty="0" err="1">
                <a:latin typeface="Amazon Ember" panose="020B0603020204020204" pitchFamily="34" charset="0"/>
                <a:ea typeface="Amazon Ember" panose="020B0603020204020204" pitchFamily="34" charset="0"/>
                <a:cs typeface="Amazon Ember" panose="020B0603020204020204" pitchFamily="34" charset="0"/>
              </a:rPr>
              <a:t>DDoS</a:t>
            </a:r>
            <a:r>
              <a:rPr lang="pt-BR" dirty="0">
                <a:latin typeface="Amazon Ember" panose="020B0603020204020204" pitchFamily="34" charset="0"/>
                <a:ea typeface="Amazon Ember" panose="020B0603020204020204" pitchFamily="34" charset="0"/>
                <a:cs typeface="Amazon Ember" panose="020B0603020204020204" pitchFamily="34" charset="0"/>
              </a:rPr>
              <a:t>, os clientes devem ter o Enterprise Support ou o Business Support do AWS Support.</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O </a:t>
            </a:r>
            <a:r>
              <a:rPr lang="pt-BR" b="1" dirty="0" err="1">
                <a:latin typeface="Amazon Ember" panose="020B0603020204020204" pitchFamily="34" charset="0"/>
                <a:ea typeface="Amazon Ember" panose="020B0603020204020204" pitchFamily="34" charset="0"/>
                <a:cs typeface="Amazon Ember" panose="020B0603020204020204" pitchFamily="34" charset="0"/>
              </a:rPr>
              <a:t>Amazon</a:t>
            </a:r>
            <a:r>
              <a:rPr lang="pt-BR" b="1" dirty="0">
                <a:latin typeface="Amazon Ember" panose="020B0603020204020204" pitchFamily="34" charset="0"/>
                <a:ea typeface="Amazon Ember" panose="020B0603020204020204" pitchFamily="34" charset="0"/>
                <a:cs typeface="Amazon Ember" panose="020B0603020204020204" pitchFamily="34" charset="0"/>
              </a:rPr>
              <a:t> </a:t>
            </a:r>
            <a:r>
              <a:rPr lang="pt-BR" b="1" dirty="0" err="1">
                <a:latin typeface="Amazon Ember" panose="020B0603020204020204" pitchFamily="34" charset="0"/>
                <a:ea typeface="Amazon Ember" panose="020B0603020204020204" pitchFamily="34" charset="0"/>
                <a:cs typeface="Amazon Ember" panose="020B0603020204020204" pitchFamily="34" charset="0"/>
              </a:rPr>
              <a:t>Chime</a:t>
            </a:r>
            <a:r>
              <a:rPr lang="pt-BR" dirty="0">
                <a:latin typeface="Amazon Ember" panose="020B0603020204020204" pitchFamily="34" charset="0"/>
                <a:ea typeface="Amazon Ember" panose="020B0603020204020204" pitchFamily="34" charset="0"/>
                <a:cs typeface="Amazon Ember" panose="020B0603020204020204" pitchFamily="34" charset="0"/>
              </a:rPr>
              <a:t> é um serviço de comunicação que permite encontrar, conversar e realizar chamadas de negócios dentro e fora da sua organização, usando um só aplicativo. É um serviço de comunicações com pagamento conforme o uso sem taxas adiantadas, compromissos ou contratos de longo prazo.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069935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5.jp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3AF6D-2BEF-7049-86B4-BA8E93A54A93}"/>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
        <p:nvSpPr>
          <p:cNvPr id="5" name="Text Placeholder 3">
            <a:extLst>
              <a:ext uri="{FF2B5EF4-FFF2-40B4-BE49-F238E27FC236}">
                <a16:creationId xmlns:a16="http://schemas.microsoft.com/office/drawing/2014/main" id="{984EADBC-1FCF-4148-AFB8-F0370FE66BDA}"/>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pic>
        <p:nvPicPr>
          <p:cNvPr id="7" name="Picture 6">
            <a:extLst>
              <a:ext uri="{FF2B5EF4-FFF2-40B4-BE49-F238E27FC236}">
                <a16:creationId xmlns:a16="http://schemas.microsoft.com/office/drawing/2014/main" id="{63FC9937-4309-1345-9FFE-12A8DD2FC6B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3333185800"/>
      </p:ext>
    </p:extLst>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EC45EB5-28C4-4544-A323-D73218CA9315}"/>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3" name="Content Placeholder 2">
            <a:extLst>
              <a:ext uri="{FF2B5EF4-FFF2-40B4-BE49-F238E27FC236}">
                <a16:creationId xmlns:a16="http://schemas.microsoft.com/office/drawing/2014/main" id="{4FBB0127-ED7F-7C41-B530-EB0C6E8B5AE1}"/>
              </a:ext>
            </a:extLst>
          </p:cNvPr>
          <p:cNvSpPr>
            <a:spLocks noGrp="1"/>
          </p:cNvSpPr>
          <p:nvPr>
            <p:ph idx="1" hasCustomPrompt="1"/>
          </p:nvPr>
        </p:nvSpPr>
        <p:spPr>
          <a:xfrm>
            <a:off x="419100" y="1528175"/>
            <a:ext cx="11353800" cy="4648788"/>
          </a:xfrm>
        </p:spPr>
        <p:txBody>
          <a:bodyPr rtlCol="0">
            <a:noAutofit/>
          </a:bodyPr>
          <a:lstStyle>
            <a:lvl1pPr marL="0" indent="0">
              <a:buNone/>
              <a:defRPr sz="1400">
                <a:solidFill>
                  <a:schemeClr val="tx1"/>
                </a:solidFill>
                <a:latin typeface="Lucida Console" panose="020B0609040504020204" pitchFamily="49" charset="0"/>
              </a:defRPr>
            </a:lvl1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6" name="Slide Number Placeholder 5">
            <a:extLst>
              <a:ext uri="{FF2B5EF4-FFF2-40B4-BE49-F238E27FC236}">
                <a16:creationId xmlns:a16="http://schemas.microsoft.com/office/drawing/2014/main" id="{F93D8A33-23FE-0C4F-9E8F-25B4C5AE7E2D}"/>
              </a:ext>
            </a:extLst>
          </p:cNvPr>
          <p:cNvSpPr>
            <a:spLocks noGrp="1"/>
          </p:cNvSpPr>
          <p:nvPr>
            <p:ph type="sldNum" sz="quarter" idx="12"/>
          </p:nvPr>
        </p:nvSpPr>
        <p:spPr/>
        <p:txBody>
          <a:bodyPr rtlCol="0"/>
          <a:lstStyle/>
          <a:p>
            <a:pPr rtl="0"/>
            <a:fld id="{B6A95138-A96E-2F42-A959-2EFD44FE4AB7}" type="slidenum">
              <a:rPr lang="en-US" smtClean="0"/>
              <a:t>‹nº›</a:t>
            </a:fld>
            <a:endParaRPr lang="en-US" dirty="0"/>
          </a:p>
        </p:txBody>
      </p:sp>
      <p:sp>
        <p:nvSpPr>
          <p:cNvPr id="7" name="Footer Placeholder 4">
            <a:extLst>
              <a:ext uri="{FF2B5EF4-FFF2-40B4-BE49-F238E27FC236}">
                <a16:creationId xmlns:a16="http://schemas.microsoft.com/office/drawing/2014/main" id="{BE8EE179-7D32-EC44-9957-395A214B62CF}"/>
              </a:ext>
              <a:ext uri="{C183D7F6-B498-43B3-948B-1728B52AA6E4}">
                <adec:decorative xmlns:adec="http://schemas.microsoft.com/office/drawing/2017/decorative" val="1"/>
              </a:ext>
            </a:extLst>
          </p:cNvPr>
          <p:cNvSpPr>
            <a:spLocks noGrp="1"/>
          </p:cNvSpPr>
          <p:nvPr>
            <p:ph type="ftr" sz="quarter" idx="3"/>
          </p:nvPr>
        </p:nvSpPr>
        <p:spPr>
          <a:xfrm>
            <a:off x="419100" y="6356350"/>
            <a:ext cx="4469771"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8" name="Picture 7">
            <a:extLst>
              <a:ext uri="{FF2B5EF4-FFF2-40B4-BE49-F238E27FC236}">
                <a16:creationId xmlns:a16="http://schemas.microsoft.com/office/drawing/2014/main" id="{FD64CDEF-A244-5649-B243-5BDF609659DF}"/>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14595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2 Up">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hasCustomPrompt="1"/>
          </p:nvPr>
        </p:nvSpPr>
        <p:spPr>
          <a:xfrm>
            <a:off x="419100" y="1528175"/>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a:p>
            <a:pPr lvl="0" rtl="0"/>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hasCustomPrompt="1"/>
          </p:nvPr>
        </p:nvSpPr>
        <p:spPr>
          <a:xfrm>
            <a:off x="6246312" y="1524228"/>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4650841"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6" name="Picture 15">
            <a:extLst>
              <a:ext uri="{FF2B5EF4-FFF2-40B4-BE49-F238E27FC236}">
                <a16:creationId xmlns:a16="http://schemas.microsoft.com/office/drawing/2014/main" id="{B49C5B5F-9EDC-CD4D-BA0B-49411FD11BBC}"/>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8551864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Pictur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71635C-7AC2-B54A-9C0A-2EECB1A91D6A}"/>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2679192" cy="2103120"/>
          </a:xfrm>
        </p:spPr>
        <p:txBody>
          <a:bodyPr rtlCol="0">
            <a:noAutofit/>
          </a:bodyPr>
          <a:lstStyle>
            <a:lvl1pPr marL="0" indent="0">
              <a:buNone/>
              <a:defRPr/>
            </a:lvl1pPr>
          </a:lstStyle>
          <a:p>
            <a:pPr rtl="0"/>
            <a:r>
              <a:rPr lang="pt-BR"/>
              <a:t>Click icon to add picture</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2" name="Picture Placeholder 3">
            <a:extLst>
              <a:ext uri="{FF2B5EF4-FFF2-40B4-BE49-F238E27FC236}">
                <a16:creationId xmlns:a16="http://schemas.microsoft.com/office/drawing/2014/main" id="{2FA06701-76A6-3548-BF51-E4429F8C741A}"/>
              </a:ext>
            </a:extLst>
          </p:cNvPr>
          <p:cNvSpPr>
            <a:spLocks noGrp="1"/>
          </p:cNvSpPr>
          <p:nvPr>
            <p:ph type="pic" sz="quarter" idx="20"/>
          </p:nvPr>
        </p:nvSpPr>
        <p:spPr>
          <a:xfrm>
            <a:off x="9093708" y="1524000"/>
            <a:ext cx="2679192" cy="2103120"/>
          </a:xfrm>
        </p:spPr>
        <p:txBody>
          <a:bodyPr rtlCol="0">
            <a:noAutofit/>
          </a:bodyPr>
          <a:lstStyle>
            <a:lvl1pPr marL="0" indent="0">
              <a:buNone/>
              <a:defRPr/>
            </a:lvl1pPr>
          </a:lstStyle>
          <a:p>
            <a:pPr rtl="0"/>
            <a:r>
              <a:rPr lang="pt-BR"/>
              <a:t>Click icon to add picture</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200777"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4" name="Picture Placeholder 3">
            <a:extLst>
              <a:ext uri="{FF2B5EF4-FFF2-40B4-BE49-F238E27FC236}">
                <a16:creationId xmlns:a16="http://schemas.microsoft.com/office/drawing/2014/main" id="{47F48B9A-256D-954A-AA08-55B5777556AD}"/>
              </a:ext>
            </a:extLst>
          </p:cNvPr>
          <p:cNvSpPr>
            <a:spLocks noGrp="1"/>
          </p:cNvSpPr>
          <p:nvPr>
            <p:ph type="pic" sz="quarter" idx="22"/>
          </p:nvPr>
        </p:nvSpPr>
        <p:spPr>
          <a:xfrm>
            <a:off x="6210469" y="1524000"/>
            <a:ext cx="2679192" cy="2103120"/>
          </a:xfrm>
        </p:spPr>
        <p:txBody>
          <a:bodyPr rtlCol="0">
            <a:noAutofit/>
          </a:bodyPr>
          <a:lstStyle>
            <a:lvl1pPr marL="0" indent="0">
              <a:buNone/>
              <a:defRPr/>
            </a:lvl1pPr>
          </a:lstStyle>
          <a:p>
            <a:pPr rtl="0"/>
            <a:r>
              <a:rPr lang="pt-BR"/>
              <a:t>Click icon to add picture</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6" name="Picture Placeholder 3">
            <a:extLst>
              <a:ext uri="{FF2B5EF4-FFF2-40B4-BE49-F238E27FC236}">
                <a16:creationId xmlns:a16="http://schemas.microsoft.com/office/drawing/2014/main" id="{C1BCDD9F-46DB-5745-913B-E11E7BEBDA8C}"/>
              </a:ext>
            </a:extLst>
          </p:cNvPr>
          <p:cNvSpPr>
            <a:spLocks noGrp="1"/>
          </p:cNvSpPr>
          <p:nvPr>
            <p:ph type="pic" sz="quarter" idx="24"/>
          </p:nvPr>
        </p:nvSpPr>
        <p:spPr>
          <a:xfrm>
            <a:off x="3322302" y="1524000"/>
            <a:ext cx="2679192" cy="2103120"/>
          </a:xfrm>
        </p:spPr>
        <p:txBody>
          <a:bodyPr rtlCol="0">
            <a:noAutofit/>
          </a:bodyPr>
          <a:lstStyle>
            <a:lvl1pPr marL="0" indent="0">
              <a:buNone/>
              <a:defRPr/>
            </a:lvl1pPr>
          </a:lstStyle>
          <a:p>
            <a:pPr rtl="0"/>
            <a:r>
              <a:rPr lang="pt-BR"/>
              <a:t>Click icon to add picture</a:t>
            </a:r>
          </a:p>
        </p:txBody>
      </p:sp>
      <p:sp>
        <p:nvSpPr>
          <p:cNvPr id="14" name="Footer Placeholder 4">
            <a:extLst>
              <a:ext uri="{FF2B5EF4-FFF2-40B4-BE49-F238E27FC236}">
                <a16:creationId xmlns:a16="http://schemas.microsoft.com/office/drawing/2014/main" id="{075ED423-869B-CA42-83F6-A40BF01C3EBF}"/>
              </a:ext>
              <a:ext uri="{C183D7F6-B498-43B3-948B-1728B52AA6E4}">
                <adec:decorative xmlns:adec="http://schemas.microsoft.com/office/drawing/2017/decorative" val="1"/>
              </a:ext>
            </a:extLst>
          </p:cNvPr>
          <p:cNvSpPr>
            <a:spLocks noGrp="1"/>
          </p:cNvSpPr>
          <p:nvPr>
            <p:ph type="ftr" sz="quarter" idx="3"/>
          </p:nvPr>
        </p:nvSpPr>
        <p:spPr>
          <a:xfrm>
            <a:off x="419100" y="6356350"/>
            <a:ext cx="4623680"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6" name="Picture 15">
            <a:extLst>
              <a:ext uri="{FF2B5EF4-FFF2-40B4-BE49-F238E27FC236}">
                <a16:creationId xmlns:a16="http://schemas.microsoft.com/office/drawing/2014/main" id="{49A7927A-C274-E848-B9FC-75CF0763AED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74960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Pictur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7E9E421-0C28-B445-BB5D-267DD5F8BA23}"/>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‹nº›</a:t>
            </a:fld>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18" name="Text Placeholder 2">
            <a:extLst>
              <a:ext uri="{FF2B5EF4-FFF2-40B4-BE49-F238E27FC236}">
                <a16:creationId xmlns:a16="http://schemas.microsoft.com/office/drawing/2014/main" id="{CEC6ED8A-9A35-254F-9CF6-1EFE9B38709A}"/>
              </a:ext>
            </a:extLst>
          </p:cNvPr>
          <p:cNvSpPr>
            <a:spLocks noGrp="1"/>
          </p:cNvSpPr>
          <p:nvPr>
            <p:ph type="body" sz="quarter" idx="19"/>
          </p:nvPr>
        </p:nvSpPr>
        <p:spPr>
          <a:xfrm>
            <a:off x="815379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19" name="Picture Placeholder 3">
            <a:extLst>
              <a:ext uri="{FF2B5EF4-FFF2-40B4-BE49-F238E27FC236}">
                <a16:creationId xmlns:a16="http://schemas.microsoft.com/office/drawing/2014/main" id="{1F03C714-8C12-1648-A7BE-ED7D107E4A53}"/>
              </a:ext>
            </a:extLst>
          </p:cNvPr>
          <p:cNvSpPr>
            <a:spLocks noGrp="1"/>
          </p:cNvSpPr>
          <p:nvPr>
            <p:ph type="pic" sz="quarter" idx="20"/>
          </p:nvPr>
        </p:nvSpPr>
        <p:spPr>
          <a:xfrm>
            <a:off x="8161020" y="1524000"/>
            <a:ext cx="3611880" cy="1755648"/>
          </a:xfrm>
        </p:spPr>
        <p:txBody>
          <a:bodyPr rtlCol="0">
            <a:noAutofit/>
          </a:bodyPr>
          <a:lstStyle>
            <a:lvl1pPr marL="0" indent="0">
              <a:buNone/>
              <a:defRPr/>
            </a:lvl1pPr>
          </a:lstStyle>
          <a:p>
            <a:pPr rtl="0"/>
            <a:r>
              <a:rPr lang="pt-BR"/>
              <a:t>Click icon to add picture</a:t>
            </a:r>
          </a:p>
        </p:txBody>
      </p:sp>
      <p:sp>
        <p:nvSpPr>
          <p:cNvPr id="20" name="Text Placeholder 2">
            <a:extLst>
              <a:ext uri="{FF2B5EF4-FFF2-40B4-BE49-F238E27FC236}">
                <a16:creationId xmlns:a16="http://schemas.microsoft.com/office/drawing/2014/main" id="{22929504-2B50-874B-A16E-F37A03279EC7}"/>
              </a:ext>
            </a:extLst>
          </p:cNvPr>
          <p:cNvSpPr>
            <a:spLocks noGrp="1"/>
          </p:cNvSpPr>
          <p:nvPr>
            <p:ph type="body" sz="quarter" idx="21"/>
          </p:nvPr>
        </p:nvSpPr>
        <p:spPr>
          <a:xfrm>
            <a:off x="4294312"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7" name="Picture Placeholder 3">
            <a:extLst>
              <a:ext uri="{FF2B5EF4-FFF2-40B4-BE49-F238E27FC236}">
                <a16:creationId xmlns:a16="http://schemas.microsoft.com/office/drawing/2014/main" id="{B331369C-8691-264D-B80A-CEAC8AD3CDE6}"/>
              </a:ext>
            </a:extLst>
          </p:cNvPr>
          <p:cNvSpPr>
            <a:spLocks noGrp="1"/>
          </p:cNvSpPr>
          <p:nvPr>
            <p:ph type="pic" sz="quarter" idx="22"/>
          </p:nvPr>
        </p:nvSpPr>
        <p:spPr>
          <a:xfrm>
            <a:off x="4301536" y="1524000"/>
            <a:ext cx="3611880" cy="1755648"/>
          </a:xfrm>
        </p:spPr>
        <p:txBody>
          <a:bodyPr rtlCol="0">
            <a:noAutofit/>
          </a:bodyPr>
          <a:lstStyle>
            <a:lvl1pPr marL="0" indent="0">
              <a:buNone/>
              <a:defRPr/>
            </a:lvl1pPr>
          </a:lstStyle>
          <a:p>
            <a:pPr rtl="0"/>
            <a:r>
              <a:rPr lang="pt-BR"/>
              <a:t>Click icon to add picture</a:t>
            </a:r>
          </a:p>
        </p:txBody>
      </p:sp>
      <p:sp>
        <p:nvSpPr>
          <p:cNvPr id="34" name="Text Placeholder 2">
            <a:extLst>
              <a:ext uri="{FF2B5EF4-FFF2-40B4-BE49-F238E27FC236}">
                <a16:creationId xmlns:a16="http://schemas.microsoft.com/office/drawing/2014/main" id="{B9AA5E4E-EA30-7144-B43C-3BC38200353D}"/>
              </a:ext>
            </a:extLst>
          </p:cNvPr>
          <p:cNvSpPr>
            <a:spLocks noGrp="1"/>
          </p:cNvSpPr>
          <p:nvPr>
            <p:ph type="body" sz="quarter" idx="23"/>
          </p:nvPr>
        </p:nvSpPr>
        <p:spPr>
          <a:xfrm>
            <a:off x="41187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5" name="Picture Placeholder 3">
            <a:extLst>
              <a:ext uri="{FF2B5EF4-FFF2-40B4-BE49-F238E27FC236}">
                <a16:creationId xmlns:a16="http://schemas.microsoft.com/office/drawing/2014/main" id="{57601697-5763-1649-956A-0E3F39DE563B}"/>
              </a:ext>
            </a:extLst>
          </p:cNvPr>
          <p:cNvSpPr>
            <a:spLocks noGrp="1"/>
          </p:cNvSpPr>
          <p:nvPr>
            <p:ph type="pic" sz="quarter" idx="24"/>
          </p:nvPr>
        </p:nvSpPr>
        <p:spPr>
          <a:xfrm>
            <a:off x="41910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6" name="Text Placeholder 2">
            <a:extLst>
              <a:ext uri="{FF2B5EF4-FFF2-40B4-BE49-F238E27FC236}">
                <a16:creationId xmlns:a16="http://schemas.microsoft.com/office/drawing/2014/main" id="{09672F95-1B0D-D44F-96FA-DEB0E07403A7}"/>
              </a:ext>
            </a:extLst>
          </p:cNvPr>
          <p:cNvSpPr>
            <a:spLocks noGrp="1"/>
          </p:cNvSpPr>
          <p:nvPr>
            <p:ph type="body" sz="quarter" idx="25"/>
          </p:nvPr>
        </p:nvSpPr>
        <p:spPr>
          <a:xfrm>
            <a:off x="815379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7" name="Picture Placeholder 3">
            <a:extLst>
              <a:ext uri="{FF2B5EF4-FFF2-40B4-BE49-F238E27FC236}">
                <a16:creationId xmlns:a16="http://schemas.microsoft.com/office/drawing/2014/main" id="{D8042A93-9BD7-0147-8441-5442B29A69DE}"/>
              </a:ext>
            </a:extLst>
          </p:cNvPr>
          <p:cNvSpPr>
            <a:spLocks noGrp="1"/>
          </p:cNvSpPr>
          <p:nvPr>
            <p:ph type="pic" sz="quarter" idx="26"/>
          </p:nvPr>
        </p:nvSpPr>
        <p:spPr>
          <a:xfrm>
            <a:off x="816102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8" name="Text Placeholder 2">
            <a:extLst>
              <a:ext uri="{FF2B5EF4-FFF2-40B4-BE49-F238E27FC236}">
                <a16:creationId xmlns:a16="http://schemas.microsoft.com/office/drawing/2014/main" id="{2B0D6062-BB69-D146-8060-14598F894BC4}"/>
              </a:ext>
            </a:extLst>
          </p:cNvPr>
          <p:cNvSpPr>
            <a:spLocks noGrp="1"/>
          </p:cNvSpPr>
          <p:nvPr>
            <p:ph type="body" sz="quarter" idx="27"/>
          </p:nvPr>
        </p:nvSpPr>
        <p:spPr>
          <a:xfrm>
            <a:off x="4294312"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9" name="Picture Placeholder 3">
            <a:extLst>
              <a:ext uri="{FF2B5EF4-FFF2-40B4-BE49-F238E27FC236}">
                <a16:creationId xmlns:a16="http://schemas.microsoft.com/office/drawing/2014/main" id="{750D7242-278D-B24F-A07C-549ACB16E63A}"/>
              </a:ext>
            </a:extLst>
          </p:cNvPr>
          <p:cNvSpPr>
            <a:spLocks noGrp="1"/>
          </p:cNvSpPr>
          <p:nvPr>
            <p:ph type="pic" sz="quarter" idx="28"/>
          </p:nvPr>
        </p:nvSpPr>
        <p:spPr>
          <a:xfrm>
            <a:off x="4301536"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21" name="Footer Placeholder 4">
            <a:extLst>
              <a:ext uri="{FF2B5EF4-FFF2-40B4-BE49-F238E27FC236}">
                <a16:creationId xmlns:a16="http://schemas.microsoft.com/office/drawing/2014/main" id="{FBF3F200-BB4F-664F-876E-B587463197ED}"/>
              </a:ext>
              <a:ext uri="{C183D7F6-B498-43B3-948B-1728B52AA6E4}">
                <adec:decorative xmlns:adec="http://schemas.microsoft.com/office/drawing/2017/decorative" val="1"/>
              </a:ext>
            </a:extLst>
          </p:cNvPr>
          <p:cNvSpPr>
            <a:spLocks noGrp="1"/>
          </p:cNvSpPr>
          <p:nvPr>
            <p:ph type="ftr" sz="quarter" idx="3"/>
          </p:nvPr>
        </p:nvSpPr>
        <p:spPr>
          <a:xfrm>
            <a:off x="419100" y="6356350"/>
            <a:ext cx="4949605"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23" name="Picture 22">
            <a:extLst>
              <a:ext uri="{FF2B5EF4-FFF2-40B4-BE49-F238E27FC236}">
                <a16:creationId xmlns:a16="http://schemas.microsoft.com/office/drawing/2014/main" id="{C99A9892-B85D-B746-B8F0-8DD0CF1EABE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58725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hasCustomPrompt="1"/>
          </p:nvPr>
        </p:nvSpPr>
        <p:spPr>
          <a:xfrm>
            <a:off x="1069259" y="2626296"/>
            <a:ext cx="1188720" cy="1188720"/>
          </a:xfrm>
        </p:spPr>
        <p:txBody>
          <a:bodyPr rtlCol="0">
            <a:noAutofit/>
          </a:bodyPr>
          <a:lstStyle>
            <a:lvl1pPr marL="0" indent="0">
              <a:buNone/>
              <a:defRPr/>
            </a:lvl1pPr>
          </a:lstStyle>
          <a:p>
            <a:pPr rtl="0"/>
            <a:r>
              <a:rPr lang="pt-BR"/>
              <a:t>Icon</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177027"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14" name="Picture Placeholder 3">
            <a:extLst>
              <a:ext uri="{FF2B5EF4-FFF2-40B4-BE49-F238E27FC236}">
                <a16:creationId xmlns:a16="http://schemas.microsoft.com/office/drawing/2014/main" id="{3E6CE5FE-ED8C-0D40-862B-9F5EC40C7E82}"/>
              </a:ext>
            </a:extLst>
          </p:cNvPr>
          <p:cNvSpPr>
            <a:spLocks noGrp="1"/>
          </p:cNvSpPr>
          <p:nvPr>
            <p:ph type="pic" sz="quarter" idx="24" hasCustomPrompt="1"/>
          </p:nvPr>
        </p:nvSpPr>
        <p:spPr>
          <a:xfrm>
            <a:off x="4049966" y="2626296"/>
            <a:ext cx="1188720" cy="1188720"/>
          </a:xfrm>
        </p:spPr>
        <p:txBody>
          <a:bodyPr rtlCol="0">
            <a:noAutofit/>
          </a:bodyPr>
          <a:lstStyle>
            <a:lvl1pPr marL="0" indent="0">
              <a:buNone/>
              <a:defRPr/>
            </a:lvl1pPr>
          </a:lstStyle>
          <a:p>
            <a:pPr rtl="0"/>
            <a:r>
              <a:rPr lang="pt-BR"/>
              <a:t>Icon</a:t>
            </a:r>
          </a:p>
        </p:txBody>
      </p:sp>
      <p:sp>
        <p:nvSpPr>
          <p:cNvPr id="15" name="Picture Placeholder 3">
            <a:extLst>
              <a:ext uri="{FF2B5EF4-FFF2-40B4-BE49-F238E27FC236}">
                <a16:creationId xmlns:a16="http://schemas.microsoft.com/office/drawing/2014/main" id="{91DC684E-A5F4-864A-894C-5CD232FB9BEB}"/>
              </a:ext>
            </a:extLst>
          </p:cNvPr>
          <p:cNvSpPr>
            <a:spLocks noGrp="1"/>
          </p:cNvSpPr>
          <p:nvPr>
            <p:ph type="pic" sz="quarter" idx="25" hasCustomPrompt="1"/>
          </p:nvPr>
        </p:nvSpPr>
        <p:spPr>
          <a:xfrm>
            <a:off x="6911919" y="2626296"/>
            <a:ext cx="1188720" cy="1188720"/>
          </a:xfrm>
        </p:spPr>
        <p:txBody>
          <a:bodyPr rtlCol="0">
            <a:noAutofit/>
          </a:bodyPr>
          <a:lstStyle>
            <a:lvl1pPr marL="0" indent="0">
              <a:buNone/>
              <a:defRPr/>
            </a:lvl1pPr>
          </a:lstStyle>
          <a:p>
            <a:pPr rtl="0"/>
            <a:r>
              <a:rPr lang="pt-BR"/>
              <a:t>Icon</a:t>
            </a:r>
          </a:p>
        </p:txBody>
      </p:sp>
      <p:sp>
        <p:nvSpPr>
          <p:cNvPr id="16" name="Picture Placeholder 3">
            <a:extLst>
              <a:ext uri="{FF2B5EF4-FFF2-40B4-BE49-F238E27FC236}">
                <a16:creationId xmlns:a16="http://schemas.microsoft.com/office/drawing/2014/main" id="{A6B5BB37-EE1B-6B45-A7CF-E416B4D0D678}"/>
              </a:ext>
            </a:extLst>
          </p:cNvPr>
          <p:cNvSpPr>
            <a:spLocks noGrp="1"/>
          </p:cNvSpPr>
          <p:nvPr>
            <p:ph type="pic" sz="quarter" idx="26" hasCustomPrompt="1"/>
          </p:nvPr>
        </p:nvSpPr>
        <p:spPr>
          <a:xfrm>
            <a:off x="9773872" y="2626296"/>
            <a:ext cx="1188720" cy="1188720"/>
          </a:xfrm>
        </p:spPr>
        <p:txBody>
          <a:bodyPr rtlCol="0">
            <a:noAutofit/>
          </a:bodyPr>
          <a:lstStyle>
            <a:lvl1pPr marL="0" indent="0">
              <a:buNone/>
              <a:defRPr/>
            </a:lvl1pPr>
          </a:lstStyle>
          <a:p>
            <a:pPr rtl="0"/>
            <a:r>
              <a:rPr lang="pt-BR"/>
              <a:t>Icon</a:t>
            </a:r>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4569360"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34" name="Picture 33">
            <a:extLst>
              <a:ext uri="{FF2B5EF4-FFF2-40B4-BE49-F238E27FC236}">
                <a16:creationId xmlns:a16="http://schemas.microsoft.com/office/drawing/2014/main" id="{F7CCF82A-4490-0644-8968-C198DF5F3F30}"/>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6"/>
            <a:ext cx="1772652" cy="449072"/>
          </a:xfrm>
          <a:prstGeom prst="rect">
            <a:avLst/>
          </a:prstGeom>
        </p:spPr>
      </p:pic>
      <p:pic>
        <p:nvPicPr>
          <p:cNvPr id="13" name="Picture 12">
            <a:extLst>
              <a:ext uri="{FF2B5EF4-FFF2-40B4-BE49-F238E27FC236}">
                <a16:creationId xmlns:a16="http://schemas.microsoft.com/office/drawing/2014/main" id="{76EEF212-16FA-C546-A6BD-253C80A1A8FF}"/>
              </a:ext>
            </a:extLst>
          </p:cNvPr>
          <p:cNvPicPr>
            <a:picLocks noChangeAspect="1"/>
          </p:cNvPicPr>
          <p:nvPr userDrawn="1"/>
        </p:nvPicPr>
        <p:blipFill rotWithShape="1">
          <a:blip r:embed="rId4"/>
          <a:srcRect l="75552" t="60520" r="3438" b="3809"/>
          <a:stretch/>
        </p:blipFill>
        <p:spPr>
          <a:xfrm rot="10800000">
            <a:off x="-1" y="-2"/>
            <a:ext cx="2268187" cy="2166103"/>
          </a:xfrm>
          <a:prstGeom prst="rect">
            <a:avLst/>
          </a:prstGeom>
        </p:spPr>
      </p:pic>
      <p:sp>
        <p:nvSpPr>
          <p:cNvPr id="17" name="Slide Number Placeholder 5">
            <a:extLst>
              <a:ext uri="{FF2B5EF4-FFF2-40B4-BE49-F238E27FC236}">
                <a16:creationId xmlns:a16="http://schemas.microsoft.com/office/drawing/2014/main" id="{0BDEF14E-4027-D643-9DE2-F177FE226270}"/>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Tree>
    <p:custDataLst>
      <p:tags r:id="rId1"/>
    </p:custDataLst>
    <p:extLst>
      <p:ext uri="{BB962C8B-B14F-4D97-AF65-F5344CB8AC3E}">
        <p14:creationId xmlns:p14="http://schemas.microsoft.com/office/powerpoint/2010/main" val="1710858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4578412" cy="365125"/>
          </a:xfrm>
          <a:prstGeom prst="rect">
            <a:avLst/>
          </a:prstGeom>
        </p:spPr>
        <p:txBody>
          <a:bodyPr vert="horz" lIns="91440" tIns="45720" rIns="91440" bIns="45720" rtlCol="0" anchor="ctr"/>
          <a:lstStyle>
            <a:lvl1pPr algn="l" rtl="0">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Tree>
    <p:custDataLst>
      <p:tags r:id="rId1"/>
    </p:custDataLst>
    <p:extLst>
      <p:ext uri="{BB962C8B-B14F-4D97-AF65-F5344CB8AC3E}">
        <p14:creationId xmlns:p14="http://schemas.microsoft.com/office/powerpoint/2010/main" val="2539508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4433556" cy="365125"/>
          </a:xfrm>
          <a:prstGeom prst="rect">
            <a:avLst/>
          </a:prstGeom>
        </p:spPr>
        <p:txBody>
          <a:bodyPr vert="horz" lIns="91440" tIns="45720" rIns="91440" bIns="45720" rtlCol="0" anchor="ctr"/>
          <a:lstStyle>
            <a:lvl1pPr algn="l" rtl="0">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pic>
        <p:nvPicPr>
          <p:cNvPr id="8" name="Picture 7">
            <a:extLst>
              <a:ext uri="{FF2B5EF4-FFF2-40B4-BE49-F238E27FC236}">
                <a16:creationId xmlns:a16="http://schemas.microsoft.com/office/drawing/2014/main" id="{FE4A4D56-E7FB-BE4E-A7A1-0A8FD181905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189352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4379236" cy="365125"/>
          </a:xfrm>
          <a:prstGeom prst="rect">
            <a:avLst/>
          </a:prstGeom>
        </p:spPr>
        <p:txBody>
          <a:bodyPr vert="horz" lIns="91440" tIns="45720" rIns="91440" bIns="45720" rtlCol="0" anchor="ctr"/>
          <a:lstStyle>
            <a:lvl1pPr algn="l" rtl="0">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pic>
        <p:nvPicPr>
          <p:cNvPr id="8" name="Picture 7">
            <a:extLst>
              <a:ext uri="{FF2B5EF4-FFF2-40B4-BE49-F238E27FC236}">
                <a16:creationId xmlns:a16="http://schemas.microsoft.com/office/drawing/2014/main" id="{8DBCFF47-80C8-FA4F-9A18-B92FA7DC4DF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19369913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8" name="Slide Number Placeholder 5">
            <a:extLst>
              <a:ext uri="{FF2B5EF4-FFF2-40B4-BE49-F238E27FC236}">
                <a16:creationId xmlns:a16="http://schemas.microsoft.com/office/drawing/2014/main" id="{0BDEF14E-4027-D643-9DE2-F177FE226270}"/>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4775200"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1" name="Picture 10">
            <a:extLst>
              <a:ext uri="{FF2B5EF4-FFF2-40B4-BE49-F238E27FC236}">
                <a16:creationId xmlns:a16="http://schemas.microsoft.com/office/drawing/2014/main" id="{BE6AEB20-C247-9049-A91B-EA79979980DA}"/>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Tree>
    <p:custDataLst>
      <p:tags r:id="rId1"/>
    </p:custDataLst>
    <p:extLst>
      <p:ext uri="{BB962C8B-B14F-4D97-AF65-F5344CB8AC3E}">
        <p14:creationId xmlns:p14="http://schemas.microsoft.com/office/powerpoint/2010/main" val="511904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tx1"/>
                </a:solidFill>
              </a:defRPr>
            </a:lvl1pPr>
          </a:lstStyle>
          <a:p>
            <a:pPr rtl="0"/>
            <a:r>
              <a:rPr lang="pt-BR"/>
              <a:t>Click to edit Master title style</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5168900"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7" name="Picture 6">
            <a:extLst>
              <a:ext uri="{FF2B5EF4-FFF2-40B4-BE49-F238E27FC236}">
                <a16:creationId xmlns:a16="http://schemas.microsoft.com/office/drawing/2014/main" id="{1FCA25A4-C80D-FC44-8153-D8376A9E41F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9" name="Slide Number Placeholder 5">
            <a:extLst>
              <a:ext uri="{FF2B5EF4-FFF2-40B4-BE49-F238E27FC236}">
                <a16:creationId xmlns:a16="http://schemas.microsoft.com/office/drawing/2014/main" id="{A201426F-66D0-6C49-85B0-A8C2D43E6E2C}"/>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Tree>
    <p:custDataLst>
      <p:tags r:id="rId1"/>
    </p:custDataLst>
    <p:extLst>
      <p:ext uri="{BB962C8B-B14F-4D97-AF65-F5344CB8AC3E}">
        <p14:creationId xmlns:p14="http://schemas.microsoft.com/office/powerpoint/2010/main" val="345008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Lst>
          </p:cNvPr>
          <p:cNvSpPr/>
          <p:nvPr userDrawn="1"/>
        </p:nvSpPr>
        <p:spPr>
          <a:xfrm>
            <a:off x="0" y="0"/>
            <a:ext cx="12192000" cy="6858000"/>
          </a:xfrm>
          <a:prstGeom prst="rect">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sp>
        <p:nvSpPr>
          <p:cNvPr id="6" name="Footer Placeholder 4">
            <a:extLst>
              <a:ext uri="{FF2B5EF4-FFF2-40B4-BE49-F238E27FC236}">
                <a16:creationId xmlns:a16="http://schemas.microsoft.com/office/drawing/2014/main" id="{6636900F-FBBE-9846-A194-AC5CF173B39F}"/>
              </a:ext>
              <a:ext uri="{C183D7F6-B498-43B3-948B-1728B52AA6E4}">
                <adec:decorative xmlns:adec="http://schemas.microsoft.com/office/drawing/2017/decorative" val="1"/>
              </a:ext>
            </a:extLst>
          </p:cNvPr>
          <p:cNvSpPr>
            <a:spLocks noGrp="1"/>
          </p:cNvSpPr>
          <p:nvPr>
            <p:ph type="ftr" sz="quarter" idx="3"/>
          </p:nvPr>
        </p:nvSpPr>
        <p:spPr>
          <a:xfrm>
            <a:off x="419100" y="6356350"/>
            <a:ext cx="4515039" cy="365125"/>
          </a:xfrm>
          <a:prstGeom prst="rect">
            <a:avLst/>
          </a:prstGeom>
        </p:spPr>
        <p:txBody>
          <a:bodyPr vert="horz" lIns="91440" tIns="45720" rIns="91440" bIns="45720" rtlCol="0" anchor="ctr"/>
          <a:lstStyle>
            <a:lvl1pPr algn="l" rtl="0">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latin typeface="Amazon Ember Light" charset="0"/>
                <a:ea typeface="Amazon Ember Light" charset="0"/>
                <a:cs typeface="Amazon Ember Light" charset="0"/>
              </a:rPr>
              <a:t>© 2019, </a:t>
            </a:r>
            <a:r>
              <a:rPr lang="pt-BR" dirty="0" err="1">
                <a:latin typeface="Amazon Ember Light" charset="0"/>
                <a:ea typeface="Amazon Ember Light" charset="0"/>
                <a:cs typeface="Amazon Ember Light" charset="0"/>
              </a:rPr>
              <a:t>Amazon</a:t>
            </a:r>
            <a:r>
              <a:rPr lang="pt-BR" dirty="0">
                <a:latin typeface="Amazon Ember Light" charset="0"/>
                <a:ea typeface="Amazon Ember Light" charset="0"/>
                <a:cs typeface="Amazon Ember Light" charset="0"/>
              </a:rPr>
              <a:t> Web Services, Inc. ou suas afiliadas. Todos os direitos reservados.</a:t>
            </a:r>
          </a:p>
        </p:txBody>
      </p:sp>
      <p:pic>
        <p:nvPicPr>
          <p:cNvPr id="8" name="Picture 7">
            <a:extLst>
              <a:ext uri="{FF2B5EF4-FFF2-40B4-BE49-F238E27FC236}">
                <a16:creationId xmlns:a16="http://schemas.microsoft.com/office/drawing/2014/main" id="{68A38432-CE99-3E4B-B087-73EB0F09CDB2}"/>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42316957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sp>
        <p:nvSpPr>
          <p:cNvPr id="10" name="Footer Placeholder 4">
            <a:extLst>
              <a:ext uri="{FF2B5EF4-FFF2-40B4-BE49-F238E27FC236}">
                <a16:creationId xmlns:a16="http://schemas.microsoft.com/office/drawing/2014/main" id="{F86437D1-E7F9-2F42-864E-95D935B7DAF8}"/>
              </a:ext>
              <a:ext uri="{C183D7F6-B498-43B3-948B-1728B52AA6E4}">
                <adec:decorative xmlns:adec="http://schemas.microsoft.com/office/drawing/2017/decorative" val="1"/>
              </a:ext>
            </a:extLst>
          </p:cNvPr>
          <p:cNvSpPr>
            <a:spLocks noGrp="1"/>
          </p:cNvSpPr>
          <p:nvPr>
            <p:ph type="ftr" sz="quarter" idx="3"/>
          </p:nvPr>
        </p:nvSpPr>
        <p:spPr>
          <a:xfrm>
            <a:off x="419099" y="6356350"/>
            <a:ext cx="4424505"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7" name="Slide Number Placeholder 5">
            <a:extLst>
              <a:ext uri="{FF2B5EF4-FFF2-40B4-BE49-F238E27FC236}">
                <a16:creationId xmlns:a16="http://schemas.microsoft.com/office/drawing/2014/main" id="{45F76685-5779-5D40-A261-B0BC701B3745}"/>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pic>
        <p:nvPicPr>
          <p:cNvPr id="6" name="Picture 5">
            <a:extLst>
              <a:ext uri="{FF2B5EF4-FFF2-40B4-BE49-F238E27FC236}">
                <a16:creationId xmlns:a16="http://schemas.microsoft.com/office/drawing/2014/main" id="{40DE264E-2087-B647-8F60-282FE0A1DE1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Tree>
    <p:custDataLst>
      <p:tags r:id="rId1"/>
    </p:custDataLst>
    <p:extLst>
      <p:ext uri="{BB962C8B-B14F-4D97-AF65-F5344CB8AC3E}">
        <p14:creationId xmlns:p14="http://schemas.microsoft.com/office/powerpoint/2010/main" val="4018282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8298180" cy="474119"/>
          </a:xfrm>
          <a:prstGeom prst="rect">
            <a:avLst/>
          </a:prstGeom>
        </p:spPr>
        <p:txBody>
          <a:bodyPr rtlCol="0">
            <a:noAutofit/>
          </a:bodyPr>
          <a:lstStyle>
            <a:lvl1pPr>
              <a:defRPr sz="4000">
                <a:solidFill>
                  <a:schemeClr val="tx1"/>
                </a:solidFill>
              </a:defRPr>
            </a:lvl1pPr>
          </a:lstStyle>
          <a:p>
            <a:pPr rtl="0"/>
            <a:r>
              <a:rPr lang="pt-BR"/>
              <a:t>Click to edit Master title style</a:t>
            </a:r>
            <a:endParaRPr lang="en-US" dirty="0"/>
          </a:p>
        </p:txBody>
      </p:sp>
      <p:sp>
        <p:nvSpPr>
          <p:cNvPr id="9" name="Slide Number Placeholder 5">
            <a:extLst>
              <a:ext uri="{FF2B5EF4-FFF2-40B4-BE49-F238E27FC236}">
                <a16:creationId xmlns:a16="http://schemas.microsoft.com/office/drawing/2014/main" id="{A201426F-66D0-6C49-85B0-A8C2D43E6E2C}"/>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‹nº›</a:t>
            </a:fld>
            <a:endParaRPr lang="en-US" dirty="0"/>
          </a:p>
        </p:txBody>
      </p:sp>
      <p:sp>
        <p:nvSpPr>
          <p:cNvPr id="17" name="Text Placeholder 3">
            <a:extLst>
              <a:ext uri="{FF2B5EF4-FFF2-40B4-BE49-F238E27FC236}">
                <a16:creationId xmlns:a16="http://schemas.microsoft.com/office/drawing/2014/main" id="{AA58D57C-542E-8B46-AF4A-1CE98190E16A}"/>
              </a:ext>
            </a:extLst>
          </p:cNvPr>
          <p:cNvSpPr>
            <a:spLocks noGrp="1"/>
          </p:cNvSpPr>
          <p:nvPr>
            <p:ph type="body" sz="quarter" idx="15"/>
          </p:nvPr>
        </p:nvSpPr>
        <p:spPr>
          <a:xfrm>
            <a:off x="6076191"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19" name="Text Placeholder 3">
            <a:extLst>
              <a:ext uri="{FF2B5EF4-FFF2-40B4-BE49-F238E27FC236}">
                <a16:creationId xmlns:a16="http://schemas.microsoft.com/office/drawing/2014/main" id="{C3946CAB-375A-5941-A392-14D805556B47}"/>
              </a:ext>
            </a:extLst>
          </p:cNvPr>
          <p:cNvSpPr>
            <a:spLocks noGrp="1"/>
          </p:cNvSpPr>
          <p:nvPr>
            <p:ph type="body" sz="quarter" idx="16"/>
          </p:nvPr>
        </p:nvSpPr>
        <p:spPr>
          <a:xfrm>
            <a:off x="3251457"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0" name="Text Placeholder 3">
            <a:extLst>
              <a:ext uri="{FF2B5EF4-FFF2-40B4-BE49-F238E27FC236}">
                <a16:creationId xmlns:a16="http://schemas.microsoft.com/office/drawing/2014/main" id="{35FC7C2C-C9CE-B747-AE44-A593EFEB0DEE}"/>
              </a:ext>
            </a:extLst>
          </p:cNvPr>
          <p:cNvSpPr>
            <a:spLocks noGrp="1"/>
          </p:cNvSpPr>
          <p:nvPr>
            <p:ph type="body" sz="quarter" idx="10" hasCustomPrompt="1"/>
          </p:nvPr>
        </p:nvSpPr>
        <p:spPr>
          <a:xfrm>
            <a:off x="41910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22" name="Text Placeholder 3">
            <a:extLst>
              <a:ext uri="{FF2B5EF4-FFF2-40B4-BE49-F238E27FC236}">
                <a16:creationId xmlns:a16="http://schemas.microsoft.com/office/drawing/2014/main" id="{24CE8731-450D-3746-AF62-88C7CF836093}"/>
              </a:ext>
            </a:extLst>
          </p:cNvPr>
          <p:cNvSpPr>
            <a:spLocks noGrp="1"/>
          </p:cNvSpPr>
          <p:nvPr>
            <p:ph type="body" sz="quarter" idx="17"/>
          </p:nvPr>
        </p:nvSpPr>
        <p:spPr>
          <a:xfrm>
            <a:off x="419102"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3" name="Rectangle 22">
            <a:extLst>
              <a:ext uri="{FF2B5EF4-FFF2-40B4-BE49-F238E27FC236}">
                <a16:creationId xmlns:a16="http://schemas.microsoft.com/office/drawing/2014/main" id="{95458110-5E55-0F46-BBF5-9C8F2C62151D}"/>
              </a:ext>
            </a:extLst>
          </p:cNvPr>
          <p:cNvSpPr/>
          <p:nvPr userDrawn="1"/>
        </p:nvSpPr>
        <p:spPr>
          <a:xfrm>
            <a:off x="9029701" y="0"/>
            <a:ext cx="3188474" cy="6875492"/>
          </a:xfrm>
          <a:prstGeom prst="rect">
            <a:avLst/>
          </a:prstGeom>
          <a:solidFill>
            <a:srgbClr val="232F3E"/>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5" name="Rectangle 24">
            <a:extLst>
              <a:ext uri="{FF2B5EF4-FFF2-40B4-BE49-F238E27FC236}">
                <a16:creationId xmlns:a16="http://schemas.microsoft.com/office/drawing/2014/main" id="{3A3837C0-EFCF-E345-9E05-AF315FB06800}"/>
              </a:ext>
            </a:extLst>
          </p:cNvPr>
          <p:cNvSpPr/>
          <p:nvPr userDrawn="1"/>
        </p:nvSpPr>
        <p:spPr>
          <a:xfrm>
            <a:off x="0" y="4020640"/>
            <a:ext cx="9029700" cy="2837360"/>
          </a:xfrm>
          <a:prstGeom prst="rect">
            <a:avLst/>
          </a:prstGeom>
          <a:solidFill>
            <a:schemeClr val="tx2"/>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6" name="Content Placeholder 25">
            <a:extLst>
              <a:ext uri="{FF2B5EF4-FFF2-40B4-BE49-F238E27FC236}">
                <a16:creationId xmlns:a16="http://schemas.microsoft.com/office/drawing/2014/main" id="{EBCAA55A-911D-184D-A1FD-A84004D395B2}"/>
              </a:ext>
            </a:extLst>
          </p:cNvPr>
          <p:cNvSpPr>
            <a:spLocks noGrp="1"/>
          </p:cNvSpPr>
          <p:nvPr>
            <p:ph sz="quarter" idx="18"/>
          </p:nvPr>
        </p:nvSpPr>
        <p:spPr>
          <a:xfrm>
            <a:off x="9327146" y="365126"/>
            <a:ext cx="2445755" cy="951555"/>
          </a:xfrm>
          <a:prstGeom prst="rect">
            <a:avLst/>
          </a:prstGeom>
          <a:solidFill>
            <a:schemeClr val="bg1"/>
          </a:solidFill>
        </p:spPr>
        <p:txBody>
          <a:bodyPr rtlCol="0"/>
          <a:lstStyle>
            <a:lvl1pPr marL="0" indent="0">
              <a:buNone/>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pt-BR"/>
              <a:t>Click to edit Master text styles</a:t>
            </a:r>
          </a:p>
        </p:txBody>
      </p:sp>
      <p:sp>
        <p:nvSpPr>
          <p:cNvPr id="27" name="Text Placeholder 3">
            <a:extLst>
              <a:ext uri="{FF2B5EF4-FFF2-40B4-BE49-F238E27FC236}">
                <a16:creationId xmlns:a16="http://schemas.microsoft.com/office/drawing/2014/main" id="{8A3999B7-8C20-854D-A555-F37D032192AE}"/>
              </a:ext>
            </a:extLst>
          </p:cNvPr>
          <p:cNvSpPr>
            <a:spLocks noGrp="1"/>
          </p:cNvSpPr>
          <p:nvPr>
            <p:ph type="body" sz="quarter" idx="19" hasCustomPrompt="1"/>
          </p:nvPr>
        </p:nvSpPr>
        <p:spPr>
          <a:xfrm>
            <a:off x="3259838"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28" name="Text Placeholder 3">
            <a:extLst>
              <a:ext uri="{FF2B5EF4-FFF2-40B4-BE49-F238E27FC236}">
                <a16:creationId xmlns:a16="http://schemas.microsoft.com/office/drawing/2014/main" id="{38F7DDC9-AAC1-834E-B4EE-D42A0B1327C5}"/>
              </a:ext>
            </a:extLst>
          </p:cNvPr>
          <p:cNvSpPr>
            <a:spLocks noGrp="1"/>
          </p:cNvSpPr>
          <p:nvPr>
            <p:ph type="body" sz="quarter" idx="20" hasCustomPrompt="1"/>
          </p:nvPr>
        </p:nvSpPr>
        <p:spPr>
          <a:xfrm>
            <a:off x="607619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31" name="Text Placeholder 3">
            <a:extLst>
              <a:ext uri="{FF2B5EF4-FFF2-40B4-BE49-F238E27FC236}">
                <a16:creationId xmlns:a16="http://schemas.microsoft.com/office/drawing/2014/main" id="{957FAEDA-E06F-0246-AE0E-09DEF5D51275}"/>
              </a:ext>
            </a:extLst>
          </p:cNvPr>
          <p:cNvSpPr>
            <a:spLocks noGrp="1"/>
          </p:cNvSpPr>
          <p:nvPr>
            <p:ph type="body" sz="quarter" idx="22"/>
          </p:nvPr>
        </p:nvSpPr>
        <p:spPr>
          <a:xfrm>
            <a:off x="790222" y="4444327"/>
            <a:ext cx="7571082" cy="1311187"/>
          </a:xfrm>
          <a:prstGeom prst="rect">
            <a:avLst/>
          </a:prstGeom>
        </p:spPr>
        <p:txBody>
          <a:bodyPr rtlCol="0">
            <a:normAutofit/>
          </a:bodyPr>
          <a:lstStyle>
            <a:lvl1pPr marL="0" indent="0">
              <a:buNone/>
              <a:defRPr sz="2400"/>
            </a:lvl1pPr>
          </a:lstStyle>
          <a:p>
            <a:pPr lvl="0" rtl="0"/>
            <a:r>
              <a:rPr lang="pt-BR"/>
              <a:t>Click to edit Master text styles</a:t>
            </a:r>
          </a:p>
        </p:txBody>
      </p:sp>
      <p:sp>
        <p:nvSpPr>
          <p:cNvPr id="32" name="Text Placeholder 3">
            <a:extLst>
              <a:ext uri="{FF2B5EF4-FFF2-40B4-BE49-F238E27FC236}">
                <a16:creationId xmlns:a16="http://schemas.microsoft.com/office/drawing/2014/main" id="{5DB1EEED-3A61-7145-8CB8-D64E8B31FE3F}"/>
              </a:ext>
            </a:extLst>
          </p:cNvPr>
          <p:cNvSpPr>
            <a:spLocks noGrp="1"/>
          </p:cNvSpPr>
          <p:nvPr>
            <p:ph type="body" sz="quarter" idx="23"/>
          </p:nvPr>
        </p:nvSpPr>
        <p:spPr>
          <a:xfrm>
            <a:off x="790222" y="5870446"/>
            <a:ext cx="7942034" cy="413702"/>
          </a:xfrm>
          <a:prstGeom prst="rect">
            <a:avLst/>
          </a:prstGeom>
        </p:spPr>
        <p:txBody>
          <a:bodyPr rtlCol="0">
            <a:noAutofit/>
          </a:bodyPr>
          <a:lstStyle>
            <a:lvl1pPr marL="0" indent="0">
              <a:buNone/>
              <a:defRPr sz="2000" b="0">
                <a:solidFill>
                  <a:schemeClr val="tx1"/>
                </a:solidFill>
              </a:defRPr>
            </a:lvl1pPr>
          </a:lstStyle>
          <a:p>
            <a:pPr lvl="0" rtl="0"/>
            <a:r>
              <a:rPr lang="pt-BR"/>
              <a:t>Click to edit Master text styles</a:t>
            </a:r>
          </a:p>
        </p:txBody>
      </p:sp>
      <p:pic>
        <p:nvPicPr>
          <p:cNvPr id="16" name="Picture 15">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396238" y="6089840"/>
            <a:ext cx="1772656" cy="449073"/>
          </a:xfrm>
          <a:prstGeom prst="rect">
            <a:avLst/>
          </a:prstGeom>
        </p:spPr>
      </p:pic>
      <p:sp>
        <p:nvSpPr>
          <p:cNvPr id="18"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100" y="6356351"/>
            <a:ext cx="4442611" cy="365125"/>
          </a:xfrm>
          <a:prstGeom prst="rect">
            <a:avLst/>
          </a:prstGeom>
        </p:spPr>
        <p:txBody>
          <a:bodyPr vert="horz" lIns="91440" tIns="45720" rIns="91440" bIns="45720" rtlCol="0" anchor="ctr"/>
          <a:lstStyle>
            <a:lvl1pPr algn="l">
              <a:defRPr sz="881"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7" name="Text Placeholder 6"/>
          <p:cNvSpPr>
            <a:spLocks noGrp="1"/>
          </p:cNvSpPr>
          <p:nvPr>
            <p:ph type="body" sz="quarter" idx="25"/>
          </p:nvPr>
        </p:nvSpPr>
        <p:spPr>
          <a:xfrm>
            <a:off x="9327093" y="1564153"/>
            <a:ext cx="2445808" cy="1212914"/>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24" name="TextBox 23"/>
          <p:cNvSpPr txBox="1"/>
          <p:nvPr userDrawn="1"/>
        </p:nvSpPr>
        <p:spPr>
          <a:xfrm>
            <a:off x="290923" y="3889248"/>
            <a:ext cx="770467" cy="2308452"/>
          </a:xfrm>
          <a:prstGeom prst="rect">
            <a:avLst/>
          </a:prstGeom>
          <a:noFill/>
        </p:spPr>
        <p:txBody>
          <a:bodyPr wrap="square" rtlCol="0">
            <a:spAutoFit/>
          </a:bodyPr>
          <a:lstStyle/>
          <a:p>
            <a:pPr rtl="0"/>
            <a:r>
              <a:rPr lang="pt-BR" sz="14401" baseline="30000">
                <a:solidFill>
                  <a:schemeClr val="bg1"/>
                </a:solidFill>
                <a:latin typeface="Amazon Ember" panose="020B0603020204020204" pitchFamily="34" charset="0"/>
                <a:ea typeface="Amazon Ember" panose="020B0603020204020204" pitchFamily="34" charset="0"/>
                <a:cs typeface="Amazon Ember" panose="020B0603020204020204" pitchFamily="34" charset="0"/>
              </a:rPr>
              <a:t>“</a:t>
            </a:r>
            <a:endParaRPr lang="en-US" sz="14401"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3" name="Text Placeholder 6"/>
          <p:cNvSpPr>
            <a:spLocks noGrp="1"/>
          </p:cNvSpPr>
          <p:nvPr>
            <p:ph type="body" sz="quarter" idx="26"/>
          </p:nvPr>
        </p:nvSpPr>
        <p:spPr>
          <a:xfrm>
            <a:off x="9327145" y="3177326"/>
            <a:ext cx="2445808" cy="2758497"/>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34" name="Text Placeholder 6"/>
          <p:cNvSpPr>
            <a:spLocks noGrp="1"/>
          </p:cNvSpPr>
          <p:nvPr>
            <p:ph type="body" sz="quarter" idx="27"/>
          </p:nvPr>
        </p:nvSpPr>
        <p:spPr>
          <a:xfrm>
            <a:off x="9327092" y="2880834"/>
            <a:ext cx="2445808" cy="296493"/>
          </a:xfrm>
        </p:spPr>
        <p:txBody>
          <a:bodyPr rtlCol="0">
            <a:normAutofit/>
          </a:bodyPr>
          <a:lstStyle>
            <a:lvl1pPr marL="0" indent="0">
              <a:buNone/>
              <a:defRPr sz="16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Tree>
    <p:custDataLst>
      <p:tags r:id="rId1"/>
    </p:custDataLst>
    <p:extLst>
      <p:ext uri="{BB962C8B-B14F-4D97-AF65-F5344CB8AC3E}">
        <p14:creationId xmlns:p14="http://schemas.microsoft.com/office/powerpoint/2010/main" val="15739660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ull Quote">
    <p:bg>
      <p:bgPr>
        <a:solidFill>
          <a:srgbClr val="222E3C"/>
        </a:solidFill>
        <a:effectLst/>
      </p:bgPr>
    </p:bg>
    <p:spTree>
      <p:nvGrpSpPr>
        <p:cNvPr id="1" name=""/>
        <p:cNvGrpSpPr/>
        <p:nvPr/>
      </p:nvGrpSpPr>
      <p:grpSpPr>
        <a:xfrm>
          <a:off x="0" y="0"/>
          <a:ext cx="0" cy="0"/>
          <a:chOff x="0" y="0"/>
          <a:chExt cx="0" cy="0"/>
        </a:xfrm>
      </p:grpSpPr>
      <p:sp>
        <p:nvSpPr>
          <p:cNvPr id="12" name="Title 11"/>
          <p:cNvSpPr>
            <a:spLocks noGrp="1"/>
          </p:cNvSpPr>
          <p:nvPr>
            <p:ph type="title"/>
          </p:nvPr>
        </p:nvSpPr>
        <p:spPr>
          <a:xfrm>
            <a:off x="419100" y="1361287"/>
            <a:ext cx="11353800" cy="3416300"/>
          </a:xfrm>
        </p:spPr>
        <p:txBody>
          <a:bodyPr rtlCol="0" anchor="t">
            <a:normAutofit/>
          </a:bodyPr>
          <a:lstStyle>
            <a:lvl1pPr>
              <a:defRPr sz="6000">
                <a:solidFill>
                  <a:schemeClr val="bg1"/>
                </a:solidFill>
              </a:defRPr>
            </a:lvl1pPr>
          </a:lstStyle>
          <a:p>
            <a:pPr rtl="0"/>
            <a:r>
              <a:rPr lang="pt-BR"/>
              <a:t>Click to edit Master title style</a:t>
            </a:r>
            <a:endParaRPr lang="en-US" dirty="0"/>
          </a:p>
        </p:txBody>
      </p:sp>
      <p:sp>
        <p:nvSpPr>
          <p:cNvPr id="8" name="Rectangle 7">
            <a:extLst>
              <a:ext uri="{FF2B5EF4-FFF2-40B4-BE49-F238E27FC236}">
                <a16:creationId xmlns:a16="http://schemas.microsoft.com/office/drawing/2014/main" id="{A413BF5D-EF1D-5C42-8ED2-B1DC40150995}"/>
              </a:ext>
            </a:extLst>
          </p:cNvPr>
          <p:cNvSpPr/>
          <p:nvPr userDrawn="1"/>
        </p:nvSpPr>
        <p:spPr>
          <a:xfrm>
            <a:off x="0" y="1444414"/>
            <a:ext cx="320634" cy="633768"/>
          </a:xfrm>
          <a:prstGeom prst="rect">
            <a:avLst/>
          </a:prstGeom>
          <a:solidFill>
            <a:srgbClr val="36C2B3"/>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9"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099" y="6356350"/>
            <a:ext cx="432491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6" name="Text Placeholder 3">
            <a:extLst>
              <a:ext uri="{FF2B5EF4-FFF2-40B4-BE49-F238E27FC236}">
                <a16:creationId xmlns:a16="http://schemas.microsoft.com/office/drawing/2014/main" id="{DBBC8AF8-4964-B547-9569-D8BFE87BB8F4}"/>
              </a:ext>
            </a:extLst>
          </p:cNvPr>
          <p:cNvSpPr>
            <a:spLocks noGrp="1"/>
          </p:cNvSpPr>
          <p:nvPr>
            <p:ph type="body" sz="quarter" idx="10" hasCustomPrompt="1"/>
          </p:nvPr>
        </p:nvSpPr>
        <p:spPr>
          <a:xfrm>
            <a:off x="419100" y="5024594"/>
            <a:ext cx="8059738" cy="488498"/>
          </a:xfr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pic>
        <p:nvPicPr>
          <p:cNvPr id="13" name="Picture 12">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3376812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6AC7C4F-A7FB-D049-8056-D71FAE608841}"/>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5" name="TextBox 4">
            <a:extLst>
              <a:ext uri="{FF2B5EF4-FFF2-40B4-BE49-F238E27FC236}">
                <a16:creationId xmlns:a16="http://schemas.microsoft.com/office/drawing/2014/main" id="{7F32C9FB-A505-8F4E-99FC-1B161C930668}"/>
              </a:ext>
            </a:extLst>
          </p:cNvPr>
          <p:cNvSpPr txBox="1"/>
          <p:nvPr userDrawn="1"/>
        </p:nvSpPr>
        <p:spPr>
          <a:xfrm>
            <a:off x="423968" y="6089839"/>
            <a:ext cx="8921913" cy="646331"/>
          </a:xfrm>
          <a:prstGeom prst="rect">
            <a:avLst/>
          </a:prstGeom>
          <a:noFill/>
        </p:spPr>
        <p:txBody>
          <a:bodyPr wrap="square" rtlCol="0">
            <a:noAutofit/>
          </a:bodyPr>
          <a:lstStyle/>
          <a:p>
            <a:pPr algn="just" rtl="0"/>
            <a:r>
              <a:rPr lang="pt-BR" sz="9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2019 </a:t>
            </a:r>
            <a:r>
              <a:rPr lang="pt-BR" sz="900"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9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Web Services, Inc. ou suas afiliadas. Todos os direitos reservados. Este trabalho não pode ser reproduzido ou redistribuído, no todo ou em parte, sem a permissão prévia por escrito da </a:t>
            </a:r>
            <a:r>
              <a:rPr lang="pt-BR" sz="900"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9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Web Services, Inc. É proibido copiar, emprestar ou vender para fins comerciais. Para correções ou comentários sobre o curso, envie um e-mail para: </a:t>
            </a:r>
            <a:r>
              <a:rPr lang="pt-BR" sz="900" u="sng"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aws-course-feedback@amazon.com</a:t>
            </a:r>
            <a:r>
              <a:rPr lang="pt-BR" sz="9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Para todas as outras perguntas, entre em contato conosco em: </a:t>
            </a:r>
            <a:r>
              <a:rPr lang="pt-BR" sz="900" u="sng"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https://aws.amazon.com/contact-us/aws-training/</a:t>
            </a:r>
            <a:r>
              <a:rPr lang="pt-BR" sz="9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Todas as marcas comerciais pertencem a seus proprietários.</a:t>
            </a:r>
          </a:p>
          <a:p>
            <a:pPr algn="just" rtl="0"/>
            <a:endParaRPr lang="en-US" sz="900" dirty="0"/>
          </a:p>
        </p:txBody>
      </p:sp>
      <p:sp>
        <p:nvSpPr>
          <p:cNvPr id="14" name="Title 1">
            <a:extLst>
              <a:ext uri="{FF2B5EF4-FFF2-40B4-BE49-F238E27FC236}">
                <a16:creationId xmlns:a16="http://schemas.microsoft.com/office/drawing/2014/main" id="{DCAE5FD9-C1AF-FA48-A653-7EA5E0B13826}"/>
              </a:ext>
            </a:extLst>
          </p:cNvPr>
          <p:cNvSpPr>
            <a:spLocks noGrp="1"/>
          </p:cNvSpPr>
          <p:nvPr>
            <p:ph type="title" hasCustomPrompt="1"/>
          </p:nvPr>
        </p:nvSpPr>
        <p:spPr>
          <a:xfrm>
            <a:off x="419100" y="3191940"/>
            <a:ext cx="11353800" cy="474119"/>
          </a:xfrm>
        </p:spPr>
        <p:txBody>
          <a:bodyPr rtlCol="0">
            <a:noAutofit/>
          </a:bodyPr>
          <a:lstStyle>
            <a:lvl1pPr>
              <a:defRPr sz="6000">
                <a:solidFill>
                  <a:schemeClr val="bg1"/>
                </a:solidFill>
              </a:defRPr>
            </a:lvl1pPr>
          </a:lstStyle>
          <a:p>
            <a:pPr rtl="0"/>
            <a:r>
              <a:rPr lang="pt-BR"/>
              <a:t>Thank You</a:t>
            </a:r>
          </a:p>
        </p:txBody>
      </p:sp>
      <p:pic>
        <p:nvPicPr>
          <p:cNvPr id="7" name="Picture 6">
            <a:extLst>
              <a:ext uri="{FF2B5EF4-FFF2-40B4-BE49-F238E27FC236}">
                <a16:creationId xmlns:a16="http://schemas.microsoft.com/office/drawing/2014/main" id="{91A5F71C-941B-424B-B0F4-B91497513EB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581085189"/>
      </p:ext>
    </p:extLst>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57AF45B-C20A-5F4E-906A-B043D9D7F28E}"/>
              </a:ext>
            </a:extLst>
          </p:cNvPr>
          <p:cNvSpPr/>
          <p:nvPr userDrawn="1"/>
        </p:nvSpPr>
        <p:spPr>
          <a:xfrm>
            <a:off x="-2" y="0"/>
            <a:ext cx="5125762" cy="6875492"/>
          </a:xfrm>
          <a:prstGeom prst="rect">
            <a:avLst/>
          </a:prstGeom>
          <a:solidFill>
            <a:srgbClr val="232F3E"/>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pic>
        <p:nvPicPr>
          <p:cNvPr id="13" name="Picture 12" descr="A circuit board&#10;&#10;Description automatically generated">
            <a:extLst>
              <a:ext uri="{FF2B5EF4-FFF2-40B4-BE49-F238E27FC236}">
                <a16:creationId xmlns:a16="http://schemas.microsoft.com/office/drawing/2014/main" id="{C0EC8262-9538-E343-BCD0-0911ADA9E7A6}"/>
              </a:ext>
            </a:extLst>
          </p:cNvPr>
          <p:cNvPicPr>
            <a:picLocks noChangeAspect="1"/>
          </p:cNvPicPr>
          <p:nvPr userDrawn="1"/>
        </p:nvPicPr>
        <p:blipFill rotWithShape="1">
          <a:blip r:embed="rId3"/>
          <a:srcRect l="39690" t="3208" r="5228" b="21597"/>
          <a:stretch/>
        </p:blipFill>
        <p:spPr>
          <a:xfrm>
            <a:off x="588712" y="3159360"/>
            <a:ext cx="4537048" cy="3716132"/>
          </a:xfrm>
          <a:prstGeom prst="rect">
            <a:avLst/>
          </a:prstGeom>
        </p:spPr>
      </p:pic>
      <p:sp>
        <p:nvSpPr>
          <p:cNvPr id="4" name="Footer Placeholder 3">
            <a:extLst>
              <a:ext uri="{FF2B5EF4-FFF2-40B4-BE49-F238E27FC236}">
                <a16:creationId xmlns:a16="http://schemas.microsoft.com/office/drawing/2014/main" id="{7D651C47-09F6-C947-968C-92FC59515123}"/>
              </a:ext>
              <a:ext uri="{C183D7F6-B498-43B3-948B-1728B52AA6E4}">
                <adec:decorative xmlns:adec="http://schemas.microsoft.com/office/drawing/2017/decorative" val="1"/>
              </a:ext>
            </a:extLst>
          </p:cNvPr>
          <p:cNvSpPr>
            <a:spLocks noGrp="1"/>
          </p:cNvSpPr>
          <p:nvPr>
            <p:ph type="ftr" sz="quarter" idx="11"/>
          </p:nvPr>
        </p:nvSpPr>
        <p:spPr>
          <a:xfrm>
            <a:off x="7306147" y="6356350"/>
            <a:ext cx="4466753" cy="365125"/>
          </a:xfrm>
          <a:prstGeom prst="rect">
            <a:avLst/>
          </a:prstGeom>
        </p:spPr>
        <p:txBody>
          <a:bodyPr rtlCol="0"/>
          <a:lstStyle>
            <a:lvl1pPr algn="r" rtl="0">
              <a:defRPr>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2" name="Title 1">
            <a:extLst>
              <a:ext uri="{FF2B5EF4-FFF2-40B4-BE49-F238E27FC236}">
                <a16:creationId xmlns:a16="http://schemas.microsoft.com/office/drawing/2014/main" id="{E454C7EF-17C6-3647-B5A6-45AFD1AE22A3}"/>
              </a:ext>
            </a:extLst>
          </p:cNvPr>
          <p:cNvSpPr>
            <a:spLocks noGrp="1"/>
          </p:cNvSpPr>
          <p:nvPr>
            <p:ph type="title"/>
          </p:nvPr>
        </p:nvSpPr>
        <p:spPr>
          <a:xfrm>
            <a:off x="419100" y="1178376"/>
            <a:ext cx="4268647" cy="1325563"/>
          </a:xfrm>
          <a:prstGeom prst="rect">
            <a:avLst/>
          </a:prstGeom>
        </p:spPr>
        <p:txBody>
          <a:bodyPr rtlCol="0"/>
          <a:lstStyle>
            <a:lvl1pPr>
              <a:defRPr>
                <a:solidFill>
                  <a:schemeClr val="bg1"/>
                </a:solidFill>
              </a:defRPr>
            </a:lvl1pPr>
          </a:lstStyle>
          <a:p>
            <a:pPr rtl="0"/>
            <a:r>
              <a:rPr lang="pt-BR"/>
              <a:t>Click to edit Master title style</a:t>
            </a:r>
            <a:endParaRPr lang="en-US" dirty="0"/>
          </a:p>
        </p:txBody>
      </p:sp>
      <p:sp>
        <p:nvSpPr>
          <p:cNvPr id="3" name="Slide Number Placeholder 2">
            <a:extLst>
              <a:ext uri="{FF2B5EF4-FFF2-40B4-BE49-F238E27FC236}">
                <a16:creationId xmlns:a16="http://schemas.microsoft.com/office/drawing/2014/main" id="{FFDB7B2F-8327-B54A-A6DB-5F4F68ECD970}"/>
              </a:ext>
            </a:extLst>
          </p:cNvPr>
          <p:cNvSpPr>
            <a:spLocks noGrp="1"/>
          </p:cNvSpPr>
          <p:nvPr>
            <p:ph type="sldNum" sz="quarter" idx="10"/>
          </p:nvPr>
        </p:nvSpPr>
        <p:spPr>
          <a:xfrm>
            <a:off x="423657" y="6356350"/>
            <a:ext cx="2743200" cy="365125"/>
          </a:xfrm>
          <a:prstGeom prst="rect">
            <a:avLst/>
          </a:prstGeom>
        </p:spPr>
        <p:txBody>
          <a:bodyPr rtlCol="0"/>
          <a:lstStyle>
            <a:lvl1pPr algn="l">
              <a:defRPr>
                <a:solidFill>
                  <a:schemeClr val="bg1"/>
                </a:solidFill>
              </a:defRPr>
            </a:lvl1pPr>
          </a:lstStyle>
          <a:p>
            <a:pPr rtl="0"/>
            <a:fld id="{B6A95138-A96E-2F42-A959-2EFD44FE4AB7}" type="slidenum">
              <a:rPr lang="en-US" smtClean="0"/>
              <a:pPr rtl="0"/>
              <a:t>‹nº›</a:t>
            </a:fld>
            <a:endParaRPr lang="en-US" dirty="0"/>
          </a:p>
        </p:txBody>
      </p:sp>
      <p:sp>
        <p:nvSpPr>
          <p:cNvPr id="22" name="Content Placeholder 2">
            <a:extLst>
              <a:ext uri="{FF2B5EF4-FFF2-40B4-BE49-F238E27FC236}">
                <a16:creationId xmlns:a16="http://schemas.microsoft.com/office/drawing/2014/main" id="{0EB2737B-E9EB-5940-81B3-90715BFD4CAC}"/>
              </a:ext>
            </a:extLst>
          </p:cNvPr>
          <p:cNvSpPr>
            <a:spLocks noGrp="1"/>
          </p:cNvSpPr>
          <p:nvPr>
            <p:ph idx="16"/>
          </p:nvPr>
        </p:nvSpPr>
        <p:spPr>
          <a:xfrm>
            <a:off x="5714474" y="1178376"/>
            <a:ext cx="5767612" cy="4814920"/>
          </a:xfrm>
          <a:prstGeom prst="rect">
            <a:avLst/>
          </a:prstGeo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pic>
        <p:nvPicPr>
          <p:cNvPr id="9" name="Picture 8">
            <a:extLst>
              <a:ext uri="{FF2B5EF4-FFF2-40B4-BE49-F238E27FC236}">
                <a16:creationId xmlns:a16="http://schemas.microsoft.com/office/drawing/2014/main" id="{280E0825-B265-3846-8BB3-B9ECFCCA9B2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3816153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section Header">
    <p:spTree>
      <p:nvGrpSpPr>
        <p:cNvPr id="1" name=""/>
        <p:cNvGrpSpPr/>
        <p:nvPr/>
      </p:nvGrpSpPr>
      <p:grpSpPr>
        <a:xfrm>
          <a:off x="0" y="0"/>
          <a:ext cx="0" cy="0"/>
          <a:chOff x="0" y="0"/>
          <a:chExt cx="0" cy="0"/>
        </a:xfrm>
      </p:grpSpPr>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4560307"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
        <p:nvSpPr>
          <p:cNvPr id="10" name="Title 1">
            <a:extLst>
              <a:ext uri="{FF2B5EF4-FFF2-40B4-BE49-F238E27FC236}">
                <a16:creationId xmlns:a16="http://schemas.microsoft.com/office/drawing/2014/main" id="{D0B1C5D0-123C-C948-8FE9-A354E18700B1}"/>
              </a:ext>
            </a:extLst>
          </p:cNvPr>
          <p:cNvSpPr>
            <a:spLocks noGrp="1"/>
          </p:cNvSpPr>
          <p:nvPr>
            <p:ph type="title"/>
          </p:nvPr>
        </p:nvSpPr>
        <p:spPr>
          <a:xfrm>
            <a:off x="419100" y="3191940"/>
            <a:ext cx="11353800" cy="474119"/>
          </a:xfrm>
        </p:spPr>
        <p:txBody>
          <a:bodyPr rtlCol="0">
            <a:noAutofit/>
          </a:bodyPr>
          <a:lstStyle>
            <a:lvl1pPr>
              <a:defRPr sz="6000">
                <a:solidFill>
                  <a:schemeClr val="tx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B9293C6B-D94F-304A-A8F4-8745DAD9DF47}"/>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pic>
        <p:nvPicPr>
          <p:cNvPr id="7" name="Picture 6">
            <a:extLst>
              <a:ext uri="{FF2B5EF4-FFF2-40B4-BE49-F238E27FC236}">
                <a16:creationId xmlns:a16="http://schemas.microsoft.com/office/drawing/2014/main" id="{3AA315D3-3937-1747-9C2E-0067F12A02F0}"/>
              </a:ext>
            </a:extLst>
          </p:cNvPr>
          <p:cNvPicPr>
            <a:picLocks noChangeAspect="1"/>
          </p:cNvPicPr>
          <p:nvPr userDrawn="1"/>
        </p:nvPicPr>
        <p:blipFill rotWithShape="1">
          <a:blip r:embed="rId3"/>
          <a:srcRect l="75552" t="60520" r="3438" b="3809"/>
          <a:stretch/>
        </p:blipFill>
        <p:spPr>
          <a:xfrm rot="10800000">
            <a:off x="-1" y="-2"/>
            <a:ext cx="2268187" cy="2166103"/>
          </a:xfrm>
          <a:prstGeom prst="rect">
            <a:avLst/>
          </a:prstGeom>
        </p:spPr>
      </p:pic>
      <p:pic>
        <p:nvPicPr>
          <p:cNvPr id="9" name="Picture 8">
            <a:extLst>
              <a:ext uri="{FF2B5EF4-FFF2-40B4-BE49-F238E27FC236}">
                <a16:creationId xmlns:a16="http://schemas.microsoft.com/office/drawing/2014/main" id="{83936176-BBC4-344F-8FD9-CD6D76107A1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50708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One 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3" name="Content Placeholder 2">
            <a:extLst>
              <a:ext uri="{FF2B5EF4-FFF2-40B4-BE49-F238E27FC236}">
                <a16:creationId xmlns:a16="http://schemas.microsoft.com/office/drawing/2014/main" id="{4FBB0127-ED7F-7C41-B530-EB0C6E8B5AE1}"/>
              </a:ext>
            </a:extLst>
          </p:cNvPr>
          <p:cNvSpPr>
            <a:spLocks noGrp="1"/>
          </p:cNvSpPr>
          <p:nvPr>
            <p:ph idx="1"/>
          </p:nvPr>
        </p:nvSpPr>
        <p:spPr>
          <a:xfrm>
            <a:off x="419100" y="1528175"/>
            <a:ext cx="11353800"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8" name="Slide Number Placeholder 5">
            <a:extLst>
              <a:ext uri="{FF2B5EF4-FFF2-40B4-BE49-F238E27FC236}">
                <a16:creationId xmlns:a16="http://schemas.microsoft.com/office/drawing/2014/main" id="{0BDEF14E-4027-D643-9DE2-F177FE226270}"/>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4397344"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Tree>
    <p:custDataLst>
      <p:tags r:id="rId1"/>
    </p:custDataLst>
    <p:extLst>
      <p:ext uri="{BB962C8B-B14F-4D97-AF65-F5344CB8AC3E}">
        <p14:creationId xmlns:p14="http://schemas.microsoft.com/office/powerpoint/2010/main" val="3394656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p:nvPr>
        </p:nvSpPr>
        <p:spPr>
          <a:xfrm>
            <a:off x="6246312" y="1524228"/>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4515039"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6" name="Picture 15">
            <a:extLst>
              <a:ext uri="{FF2B5EF4-FFF2-40B4-BE49-F238E27FC236}">
                <a16:creationId xmlns:a16="http://schemas.microsoft.com/office/drawing/2014/main" id="{BF6D2BA4-6287-854B-A5A3-81A95726CF44}"/>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61194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A4BB6E3-A058-A34B-A1A1-FE195D499725}"/>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1" y="365125"/>
            <a:ext cx="9037416"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5" name="Content Placeholder 2">
            <a:extLst>
              <a:ext uri="{FF2B5EF4-FFF2-40B4-BE49-F238E27FC236}">
                <a16:creationId xmlns:a16="http://schemas.microsoft.com/office/drawing/2014/main" id="{0C6EC767-E7A4-C245-BAA4-960E5F2420E0}"/>
              </a:ext>
            </a:extLst>
          </p:cNvPr>
          <p:cNvSpPr>
            <a:spLocks noGrp="1"/>
          </p:cNvSpPr>
          <p:nvPr>
            <p:ph idx="13"/>
          </p:nvPr>
        </p:nvSpPr>
        <p:spPr>
          <a:xfrm>
            <a:off x="8173686"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6" name="Content Placeholder 2">
            <a:extLst>
              <a:ext uri="{FF2B5EF4-FFF2-40B4-BE49-F238E27FC236}">
                <a16:creationId xmlns:a16="http://schemas.microsoft.com/office/drawing/2014/main" id="{F3CCBCC6-BD7A-204B-A666-6793093190FD}"/>
              </a:ext>
            </a:extLst>
          </p:cNvPr>
          <p:cNvSpPr>
            <a:spLocks noGrp="1"/>
          </p:cNvSpPr>
          <p:nvPr>
            <p:ph idx="14"/>
          </p:nvPr>
        </p:nvSpPr>
        <p:spPr>
          <a:xfrm>
            <a:off x="4314209"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2" name="Footer Placeholder 4">
            <a:extLst>
              <a:ext uri="{FF2B5EF4-FFF2-40B4-BE49-F238E27FC236}">
                <a16:creationId xmlns:a16="http://schemas.microsoft.com/office/drawing/2014/main" id="{EAED9FF8-3030-4E4D-ADC0-FA2315FD54F2}"/>
              </a:ext>
              <a:ext uri="{C183D7F6-B498-43B3-948B-1728B52AA6E4}">
                <adec:decorative xmlns:adec="http://schemas.microsoft.com/office/drawing/2017/decorative" val="1"/>
              </a:ext>
            </a:extLst>
          </p:cNvPr>
          <p:cNvSpPr>
            <a:spLocks noGrp="1"/>
          </p:cNvSpPr>
          <p:nvPr>
            <p:ph type="ftr" sz="quarter" idx="3"/>
          </p:nvPr>
        </p:nvSpPr>
        <p:spPr>
          <a:xfrm>
            <a:off x="419100" y="6356350"/>
            <a:ext cx="4533146"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4" name="Picture 13">
            <a:extLst>
              <a:ext uri="{FF2B5EF4-FFF2-40B4-BE49-F238E27FC236}">
                <a16:creationId xmlns:a16="http://schemas.microsoft.com/office/drawing/2014/main" id="{BCD2DB21-CEFB-4A4D-B8DA-776FFE4E65E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336884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7529A25-CD85-DB42-9175-A545162F4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‹nº›</a:t>
            </a:fld>
            <a:endParaRPr lang="en-US" dirty="0"/>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100"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1"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4" name="Content Placeholder 2">
            <a:extLst>
              <a:ext uri="{FF2B5EF4-FFF2-40B4-BE49-F238E27FC236}">
                <a16:creationId xmlns:a16="http://schemas.microsoft.com/office/drawing/2014/main" id="{E73D202D-7B57-2643-80ED-BF68CDD1CDB3}"/>
              </a:ext>
            </a:extLst>
          </p:cNvPr>
          <p:cNvSpPr>
            <a:spLocks noGrp="1"/>
          </p:cNvSpPr>
          <p:nvPr>
            <p:ph idx="16"/>
          </p:nvPr>
        </p:nvSpPr>
        <p:spPr>
          <a:xfrm>
            <a:off x="6249885"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5" name="Text Placeholder 2">
            <a:extLst>
              <a:ext uri="{FF2B5EF4-FFF2-40B4-BE49-F238E27FC236}">
                <a16:creationId xmlns:a16="http://schemas.microsoft.com/office/drawing/2014/main" id="{DDC3C2DA-3EB0-FE4D-8393-500CDB18693C}"/>
              </a:ext>
            </a:extLst>
          </p:cNvPr>
          <p:cNvSpPr>
            <a:spLocks noGrp="1"/>
          </p:cNvSpPr>
          <p:nvPr>
            <p:ph type="body" sz="quarter" idx="17"/>
          </p:nvPr>
        </p:nvSpPr>
        <p:spPr>
          <a:xfrm>
            <a:off x="6249886"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0" name="Footer Placeholder 4">
            <a:extLst>
              <a:ext uri="{FF2B5EF4-FFF2-40B4-BE49-F238E27FC236}">
                <a16:creationId xmlns:a16="http://schemas.microsoft.com/office/drawing/2014/main" id="{6552EEA6-13B7-F947-9C14-50FE89679658}"/>
              </a:ext>
              <a:ext uri="{C183D7F6-B498-43B3-948B-1728B52AA6E4}">
                <adec:decorative xmlns:adec="http://schemas.microsoft.com/office/drawing/2017/decorative" val="1"/>
              </a:ext>
            </a:extLst>
          </p:cNvPr>
          <p:cNvSpPr>
            <a:spLocks noGrp="1"/>
          </p:cNvSpPr>
          <p:nvPr>
            <p:ph type="ftr" sz="quarter" idx="3"/>
          </p:nvPr>
        </p:nvSpPr>
        <p:spPr>
          <a:xfrm>
            <a:off x="419100" y="6356350"/>
            <a:ext cx="4587466"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6" name="Picture 15">
            <a:extLst>
              <a:ext uri="{FF2B5EF4-FFF2-40B4-BE49-F238E27FC236}">
                <a16:creationId xmlns:a16="http://schemas.microsoft.com/office/drawing/2014/main" id="{503D402F-215B-FB47-825A-3E2774C59C1B}"/>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1778412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704F4F9-D03D-9741-91BE-D52E962C505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‹nº›</a:t>
            </a:fld>
            <a:endParaRPr lang="en-US" dirty="0"/>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099" y="2041932"/>
            <a:ext cx="11335473"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0" y="1524000"/>
            <a:ext cx="11335473"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0" name="Footer Placeholder 4">
            <a:extLst>
              <a:ext uri="{FF2B5EF4-FFF2-40B4-BE49-F238E27FC236}">
                <a16:creationId xmlns:a16="http://schemas.microsoft.com/office/drawing/2014/main" id="{99B9B80A-7CBE-8F4D-B2B0-66F7C285B4DD}"/>
              </a:ext>
              <a:ext uri="{C183D7F6-B498-43B3-948B-1728B52AA6E4}">
                <adec:decorative xmlns:adec="http://schemas.microsoft.com/office/drawing/2017/decorative" val="1"/>
              </a:ext>
            </a:extLst>
          </p:cNvPr>
          <p:cNvSpPr>
            <a:spLocks noGrp="1"/>
          </p:cNvSpPr>
          <p:nvPr>
            <p:ph type="ftr" sz="quarter" idx="3"/>
          </p:nvPr>
        </p:nvSpPr>
        <p:spPr>
          <a:xfrm>
            <a:off x="419100" y="6356350"/>
            <a:ext cx="4496932" cy="365125"/>
          </a:xfrm>
          <a:prstGeom prst="rect">
            <a:avLst/>
          </a:prstGeom>
        </p:spPr>
        <p:txBody>
          <a:bodyPr vert="horz" lIns="91440" tIns="45720" rIns="91440" bIns="45720" rtlCol="0" anchor="ctr"/>
          <a:lstStyle>
            <a:lvl1pPr algn="l" rtl="0">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pic>
        <p:nvPicPr>
          <p:cNvPr id="15" name="Picture 14">
            <a:extLst>
              <a:ext uri="{FF2B5EF4-FFF2-40B4-BE49-F238E27FC236}">
                <a16:creationId xmlns:a16="http://schemas.microsoft.com/office/drawing/2014/main" id="{2D28D2B2-887B-C449-B54F-A6016CBDBCB1}"/>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2715083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F0B29-9AD8-3F4E-B00F-6715996AE88A}"/>
              </a:ext>
            </a:extLst>
          </p:cNvPr>
          <p:cNvSpPr>
            <a:spLocks noGrp="1"/>
          </p:cNvSpPr>
          <p:nvPr>
            <p:ph type="title"/>
          </p:nvPr>
        </p:nvSpPr>
        <p:spPr>
          <a:xfrm>
            <a:off x="419100" y="365125"/>
            <a:ext cx="11353800" cy="1325563"/>
          </a:xfrm>
          <a:prstGeom prst="rect">
            <a:avLst/>
          </a:prstGeom>
        </p:spPr>
        <p:txBody>
          <a:bodyPr vert="horz" lIns="91440" tIns="45720" rIns="91440" bIns="45720" rtlCol="0" anchor="ctr">
            <a:normAutofit/>
          </a:bodyPr>
          <a:lstStyle/>
          <a:p>
            <a:pPr rtl="0"/>
            <a:r>
              <a:rPr lang="pt-BR"/>
              <a:t>Click to edit Master title style</a:t>
            </a:r>
            <a:endParaRPr lang="en-US" dirty="0"/>
          </a:p>
        </p:txBody>
      </p:sp>
      <p:sp>
        <p:nvSpPr>
          <p:cNvPr id="3" name="Text Placeholder 2">
            <a:extLst>
              <a:ext uri="{FF2B5EF4-FFF2-40B4-BE49-F238E27FC236}">
                <a16:creationId xmlns:a16="http://schemas.microsoft.com/office/drawing/2014/main" id="{CD4DF7ED-6BC6-EE49-BB58-F5E1626AD5BF}"/>
              </a:ext>
            </a:extLst>
          </p:cNvPr>
          <p:cNvSpPr>
            <a:spLocks noGrp="1"/>
          </p:cNvSpPr>
          <p:nvPr>
            <p:ph type="body" idx="1"/>
          </p:nvPr>
        </p:nvSpPr>
        <p:spPr>
          <a:xfrm>
            <a:off x="419100" y="1825625"/>
            <a:ext cx="11353800" cy="4351338"/>
          </a:xfrm>
          <a:prstGeom prst="rect">
            <a:avLst/>
          </a:prstGeom>
        </p:spPr>
        <p:txBody>
          <a:bodyPr vert="horz" lIns="91440" tIns="45720" rIns="91440" bIns="45720" rtlCol="0">
            <a:norm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6" name="Slide Number Placeholder 5">
            <a:extLst>
              <a:ext uri="{FF2B5EF4-FFF2-40B4-BE49-F238E27FC236}">
                <a16:creationId xmlns:a16="http://schemas.microsoft.com/office/drawing/2014/main" id="{5FCD72AE-1203-5947-A950-5866F5412B3B}"/>
              </a:ext>
            </a:extLst>
          </p:cNvPr>
          <p:cNvSpPr>
            <a:spLocks noGrp="1"/>
          </p:cNvSpPr>
          <p:nvPr>
            <p:ph type="sldNum" sz="quarter" idx="4"/>
          </p:nvPr>
        </p:nvSpPr>
        <p:spPr>
          <a:xfrm>
            <a:off x="9029700" y="6356350"/>
            <a:ext cx="2743200" cy="365125"/>
          </a:xfrm>
          <a:prstGeom prst="rect">
            <a:avLst/>
          </a:prstGeom>
        </p:spPr>
        <p:txBody>
          <a:bodyPr vert="horz" lIns="91440" tIns="45720" rIns="91440" bIns="45720" rtlCol="0" anchor="ctr"/>
          <a:lstStyle>
            <a:lvl1pPr algn="r">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fld id="{B6A95138-A96E-2F42-A959-2EFD44FE4AB7}" type="slidenum">
              <a:rPr lang="en-US" smtClean="0"/>
              <a:pPr rtl="0"/>
              <a:t>‹nº›</a:t>
            </a:fld>
            <a:endParaRPr lang="en-US" dirty="0"/>
          </a:p>
        </p:txBody>
      </p:sp>
      <p:sp>
        <p:nvSpPr>
          <p:cNvPr id="5" name="Footer Placeholder 4">
            <a:extLst>
              <a:ext uri="{FF2B5EF4-FFF2-40B4-BE49-F238E27FC236}">
                <a16:creationId xmlns:a16="http://schemas.microsoft.com/office/drawing/2014/main" id="{8D064DA9-8E78-194C-AB7B-DC01F6E01F7F}"/>
              </a:ext>
            </a:extLst>
          </p:cNvPr>
          <p:cNvSpPr>
            <a:spLocks noGrp="1"/>
          </p:cNvSpPr>
          <p:nvPr>
            <p:ph type="ftr" sz="quarter" idx="3"/>
          </p:nvPr>
        </p:nvSpPr>
        <p:spPr>
          <a:xfrm>
            <a:off x="419100" y="6356350"/>
            <a:ext cx="6871048"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pt-BR" dirty="0"/>
              <a:t>© 2019, </a:t>
            </a:r>
            <a:r>
              <a:rPr lang="pt-BR" dirty="0" err="1"/>
              <a:t>Amazon</a:t>
            </a:r>
            <a:r>
              <a:rPr lang="pt-BR" dirty="0"/>
              <a:t> Web Services, Inc. ou suas afiliadas. Todos os direitos reservados.</a:t>
            </a:r>
          </a:p>
        </p:txBody>
      </p:sp>
    </p:spTree>
    <p:custDataLst>
      <p:tags r:id="rId25"/>
    </p:custDataLst>
    <p:extLst>
      <p:ext uri="{BB962C8B-B14F-4D97-AF65-F5344CB8AC3E}">
        <p14:creationId xmlns:p14="http://schemas.microsoft.com/office/powerpoint/2010/main" val="2772879459"/>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70" r:id="rId3"/>
    <p:sldLayoutId id="2147483667" r:id="rId4"/>
    <p:sldLayoutId id="2147483650" r:id="rId5"/>
    <p:sldLayoutId id="2147483649" r:id="rId6"/>
    <p:sldLayoutId id="2147483651" r:id="rId7"/>
    <p:sldLayoutId id="2147483652" r:id="rId8"/>
    <p:sldLayoutId id="2147483661" r:id="rId9"/>
    <p:sldLayoutId id="2147483653" r:id="rId10"/>
    <p:sldLayoutId id="2147483671" r:id="rId11"/>
    <p:sldLayoutId id="2147483657" r:id="rId12"/>
    <p:sldLayoutId id="2147483658" r:id="rId13"/>
    <p:sldLayoutId id="2147483659" r:id="rId14"/>
    <p:sldLayoutId id="2147483678" r:id="rId15"/>
    <p:sldLayoutId id="2147483679" r:id="rId16"/>
    <p:sldLayoutId id="2147483680" r:id="rId17"/>
    <p:sldLayoutId id="2147483668" r:id="rId18"/>
    <p:sldLayoutId id="2147483672" r:id="rId19"/>
    <p:sldLayoutId id="2147483665" r:id="rId20"/>
    <p:sldLayoutId id="2147483677" r:id="rId21"/>
    <p:sldLayoutId id="2147483669" r:id="rId22"/>
    <p:sldLayoutId id="2147483660" r:id="rId23"/>
  </p:sldLayoutIdLst>
  <p:hf hdr="0" dt="0"/>
  <p:txStyles>
    <p:titleStyle>
      <a:lvl1pPr algn="l" defTabSz="914400" rtl="0" eaLnBrk="1" latinLnBrk="0" hangingPunct="1">
        <a:lnSpc>
          <a:spcPct val="90000"/>
        </a:lnSpc>
        <a:spcBef>
          <a:spcPct val="0"/>
        </a:spcBef>
        <a:buNone/>
        <a:defRPr sz="4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64" userDrawn="1">
          <p15:clr>
            <a:srgbClr val="F26B43"/>
          </p15:clr>
        </p15:guide>
        <p15:guide id="4" pos="74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35.xml"/><Relationship Id="rId4" Type="http://schemas.openxmlformats.org/officeDocument/2006/relationships/image" Target="../media/image41.png"/></Relationships>
</file>

<file path=ppt/slides/_rels/slide11.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49.svg"/><Relationship Id="rId3" Type="http://schemas.openxmlformats.org/officeDocument/2006/relationships/notesSlide" Target="../notesSlides/notesSlide11.xml"/><Relationship Id="rId7" Type="http://schemas.openxmlformats.org/officeDocument/2006/relationships/image" Target="../media/image24.svg"/><Relationship Id="rId12" Type="http://schemas.openxmlformats.org/officeDocument/2006/relationships/image" Target="../media/image48.png"/><Relationship Id="rId2" Type="http://schemas.openxmlformats.org/officeDocument/2006/relationships/slideLayout" Target="../slideLayouts/slideLayout5.xml"/><Relationship Id="rId1" Type="http://schemas.openxmlformats.org/officeDocument/2006/relationships/tags" Target="../tags/tag36.xml"/><Relationship Id="rId6" Type="http://schemas.openxmlformats.org/officeDocument/2006/relationships/image" Target="../media/image23.png"/><Relationship Id="rId11" Type="http://schemas.openxmlformats.org/officeDocument/2006/relationships/image" Target="../media/image47.svg"/><Relationship Id="rId5" Type="http://schemas.openxmlformats.org/officeDocument/2006/relationships/image" Target="../media/image43.svg"/><Relationship Id="rId10" Type="http://schemas.openxmlformats.org/officeDocument/2006/relationships/image" Target="../media/image46.png"/><Relationship Id="rId4" Type="http://schemas.openxmlformats.org/officeDocument/2006/relationships/image" Target="../media/image42.png"/><Relationship Id="rId9" Type="http://schemas.openxmlformats.org/officeDocument/2006/relationships/image" Target="../media/image45.svg"/></Relationships>
</file>

<file path=ppt/slides/_rels/slide12.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7.svg"/><Relationship Id="rId18" Type="http://schemas.openxmlformats.org/officeDocument/2006/relationships/image" Target="../media/image62.png"/><Relationship Id="rId3" Type="http://schemas.openxmlformats.org/officeDocument/2006/relationships/notesSlide" Target="../notesSlides/notesSlide12.xml"/><Relationship Id="rId7" Type="http://schemas.openxmlformats.org/officeDocument/2006/relationships/image" Target="../media/image53.svg"/><Relationship Id="rId12" Type="http://schemas.openxmlformats.org/officeDocument/2006/relationships/image" Target="../media/image56.png"/><Relationship Id="rId17" Type="http://schemas.openxmlformats.org/officeDocument/2006/relationships/image" Target="../media/image61.svg"/><Relationship Id="rId2" Type="http://schemas.openxmlformats.org/officeDocument/2006/relationships/slideLayout" Target="../slideLayouts/slideLayout5.xml"/><Relationship Id="rId16" Type="http://schemas.openxmlformats.org/officeDocument/2006/relationships/image" Target="../media/image60.png"/><Relationship Id="rId1" Type="http://schemas.openxmlformats.org/officeDocument/2006/relationships/tags" Target="../tags/tag37.xml"/><Relationship Id="rId6" Type="http://schemas.openxmlformats.org/officeDocument/2006/relationships/image" Target="../media/image52.png"/><Relationship Id="rId11" Type="http://schemas.openxmlformats.org/officeDocument/2006/relationships/image" Target="../media/image55.svg"/><Relationship Id="rId5" Type="http://schemas.openxmlformats.org/officeDocument/2006/relationships/image" Target="../media/image51.svg"/><Relationship Id="rId15" Type="http://schemas.openxmlformats.org/officeDocument/2006/relationships/image" Target="../media/image59.svg"/><Relationship Id="rId10" Type="http://schemas.openxmlformats.org/officeDocument/2006/relationships/image" Target="../media/image54.png"/><Relationship Id="rId19" Type="http://schemas.openxmlformats.org/officeDocument/2006/relationships/image" Target="../media/image63.svg"/><Relationship Id="rId4" Type="http://schemas.openxmlformats.org/officeDocument/2006/relationships/image" Target="../media/image50.png"/><Relationship Id="rId9" Type="http://schemas.openxmlformats.org/officeDocument/2006/relationships/image" Target="../media/image45.svg"/><Relationship Id="rId14" Type="http://schemas.openxmlformats.org/officeDocument/2006/relationships/image" Target="../media/image5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38.xml"/><Relationship Id="rId4" Type="http://schemas.openxmlformats.org/officeDocument/2006/relationships/image" Target="../media/image64.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40.xml"/><Relationship Id="rId5" Type="http://schemas.openxmlformats.org/officeDocument/2006/relationships/image" Target="../media/image66.svg"/><Relationship Id="rId4" Type="http://schemas.openxmlformats.org/officeDocument/2006/relationships/image" Target="../media/image65.png"/></Relationships>
</file>

<file path=ppt/slides/_rels/slide16.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notesSlide" Target="../notesSlides/notesSlide16.xml"/><Relationship Id="rId7" Type="http://schemas.openxmlformats.org/officeDocument/2006/relationships/image" Target="../media/image70.svg"/><Relationship Id="rId2" Type="http://schemas.openxmlformats.org/officeDocument/2006/relationships/slideLayout" Target="../slideLayouts/slideLayout18.xml"/><Relationship Id="rId1" Type="http://schemas.openxmlformats.org/officeDocument/2006/relationships/tags" Target="../tags/tag41.xml"/><Relationship Id="rId6" Type="http://schemas.openxmlformats.org/officeDocument/2006/relationships/image" Target="../media/image69.png"/><Relationship Id="rId11" Type="http://schemas.microsoft.com/office/2007/relationships/hdphoto" Target="../media/hdphoto1.wdp"/><Relationship Id="rId5" Type="http://schemas.openxmlformats.org/officeDocument/2006/relationships/image" Target="../media/image68.svg"/><Relationship Id="rId10" Type="http://schemas.openxmlformats.org/officeDocument/2006/relationships/image" Target="../media/image73.png"/><Relationship Id="rId4" Type="http://schemas.openxmlformats.org/officeDocument/2006/relationships/image" Target="../media/image67.png"/><Relationship Id="rId9" Type="http://schemas.openxmlformats.org/officeDocument/2006/relationships/image" Target="../media/image72.svg"/></Relationships>
</file>

<file path=ppt/slides/_rels/slide17.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notesSlide" Target="../notesSlides/notesSlide17.xml"/><Relationship Id="rId7" Type="http://schemas.openxmlformats.org/officeDocument/2006/relationships/image" Target="../media/image75.svg"/><Relationship Id="rId2" Type="http://schemas.openxmlformats.org/officeDocument/2006/relationships/slideLayout" Target="../slideLayouts/slideLayout5.xml"/><Relationship Id="rId1" Type="http://schemas.openxmlformats.org/officeDocument/2006/relationships/tags" Target="../tags/tag42.xml"/><Relationship Id="rId6" Type="http://schemas.openxmlformats.org/officeDocument/2006/relationships/image" Target="../media/image74.png"/><Relationship Id="rId5" Type="http://schemas.openxmlformats.org/officeDocument/2006/relationships/image" Target="../media/image53.svg"/><Relationship Id="rId4" Type="http://schemas.openxmlformats.org/officeDocument/2006/relationships/image" Target="../media/image52.png"/><Relationship Id="rId9" Type="http://schemas.openxmlformats.org/officeDocument/2006/relationships/image" Target="../media/image61.svg"/></Relationships>
</file>

<file path=ppt/slides/_rels/slide18.xml.rels><?xml version="1.0" encoding="UTF-8" standalone="yes"?>
<Relationships xmlns="http://schemas.openxmlformats.org/package/2006/relationships"><Relationship Id="rId8" Type="http://schemas.openxmlformats.org/officeDocument/2006/relationships/image" Target="../media/image80.svg"/><Relationship Id="rId3" Type="http://schemas.openxmlformats.org/officeDocument/2006/relationships/notesSlide" Target="../notesSlides/notesSlide18.xml"/><Relationship Id="rId7" Type="http://schemas.openxmlformats.org/officeDocument/2006/relationships/image" Target="../media/image79.png"/><Relationship Id="rId2" Type="http://schemas.openxmlformats.org/officeDocument/2006/relationships/slideLayout" Target="../slideLayouts/slideLayout5.xml"/><Relationship Id="rId1" Type="http://schemas.openxmlformats.org/officeDocument/2006/relationships/tags" Target="../tags/tag43.xml"/><Relationship Id="rId6" Type="http://schemas.openxmlformats.org/officeDocument/2006/relationships/image" Target="../media/image78.svg"/><Relationship Id="rId5" Type="http://schemas.openxmlformats.org/officeDocument/2006/relationships/image" Target="../media/image77.png"/><Relationship Id="rId4" Type="http://schemas.openxmlformats.org/officeDocument/2006/relationships/image" Target="../media/image76.jpg"/><Relationship Id="rId9" Type="http://schemas.openxmlformats.org/officeDocument/2006/relationships/image" Target="../media/image81.tiff"/></Relationships>
</file>

<file path=ppt/slides/_rels/slide19.xml.rels><?xml version="1.0" encoding="UTF-8" standalone="yes"?>
<Relationships xmlns="http://schemas.openxmlformats.org/package/2006/relationships"><Relationship Id="rId8" Type="http://schemas.openxmlformats.org/officeDocument/2006/relationships/image" Target="../media/image84.svg"/><Relationship Id="rId3" Type="http://schemas.openxmlformats.org/officeDocument/2006/relationships/notesSlide" Target="../notesSlides/notesSlide19.xml"/><Relationship Id="rId7" Type="http://schemas.openxmlformats.org/officeDocument/2006/relationships/image" Target="../media/image83.png"/><Relationship Id="rId12" Type="http://schemas.openxmlformats.org/officeDocument/2006/relationships/image" Target="../media/image86.svg"/><Relationship Id="rId2" Type="http://schemas.openxmlformats.org/officeDocument/2006/relationships/slideLayout" Target="../slideLayouts/slideLayout18.xml"/><Relationship Id="rId1" Type="http://schemas.openxmlformats.org/officeDocument/2006/relationships/tags" Target="../tags/tag44.xml"/><Relationship Id="rId6" Type="http://schemas.openxmlformats.org/officeDocument/2006/relationships/image" Target="../media/image72.svg"/><Relationship Id="rId11" Type="http://schemas.openxmlformats.org/officeDocument/2006/relationships/image" Target="../media/image85.png"/><Relationship Id="rId5" Type="http://schemas.openxmlformats.org/officeDocument/2006/relationships/image" Target="../media/image71.png"/><Relationship Id="rId10" Type="http://schemas.openxmlformats.org/officeDocument/2006/relationships/image" Target="../media/image63.svg"/><Relationship Id="rId4" Type="http://schemas.openxmlformats.org/officeDocument/2006/relationships/image" Target="../media/image82.png"/><Relationship Id="rId9" Type="http://schemas.openxmlformats.org/officeDocument/2006/relationships/image" Target="../media/image6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27.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45.xml"/><Relationship Id="rId5" Type="http://schemas.openxmlformats.org/officeDocument/2006/relationships/image" Target="../media/image84.svg"/><Relationship Id="rId4" Type="http://schemas.openxmlformats.org/officeDocument/2006/relationships/image" Target="../media/image83.png"/></Relationships>
</file>

<file path=ppt/slides/_rels/slide21.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notesSlide" Target="../notesSlides/notesSlide21.xml"/><Relationship Id="rId7" Type="http://schemas.openxmlformats.org/officeDocument/2006/relationships/image" Target="../media/image68.svg"/><Relationship Id="rId2" Type="http://schemas.openxmlformats.org/officeDocument/2006/relationships/slideLayout" Target="../slideLayouts/slideLayout5.xml"/><Relationship Id="rId1" Type="http://schemas.openxmlformats.org/officeDocument/2006/relationships/tags" Target="../tags/tag46.xml"/><Relationship Id="rId6" Type="http://schemas.openxmlformats.org/officeDocument/2006/relationships/image" Target="../media/image67.png"/><Relationship Id="rId11" Type="http://schemas.openxmlformats.org/officeDocument/2006/relationships/image" Target="../media/image72.svg"/><Relationship Id="rId5" Type="http://schemas.openxmlformats.org/officeDocument/2006/relationships/image" Target="../media/image84.svg"/><Relationship Id="rId10" Type="http://schemas.openxmlformats.org/officeDocument/2006/relationships/image" Target="../media/image71.png"/><Relationship Id="rId4" Type="http://schemas.openxmlformats.org/officeDocument/2006/relationships/image" Target="../media/image83.png"/><Relationship Id="rId9" Type="http://schemas.openxmlformats.org/officeDocument/2006/relationships/image" Target="../media/image70.sv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47.xml"/><Relationship Id="rId4" Type="http://schemas.openxmlformats.org/officeDocument/2006/relationships/image" Target="../media/image87.PNG"/></Relationships>
</file>

<file path=ppt/slides/_rels/slide23.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notesSlide" Target="../notesSlides/notesSlide23.xml"/><Relationship Id="rId7" Type="http://schemas.openxmlformats.org/officeDocument/2006/relationships/image" Target="../media/image84.svg"/><Relationship Id="rId2" Type="http://schemas.openxmlformats.org/officeDocument/2006/relationships/slideLayout" Target="../slideLayouts/slideLayout6.xml"/><Relationship Id="rId1" Type="http://schemas.openxmlformats.org/officeDocument/2006/relationships/tags" Target="../tags/tag48.xml"/><Relationship Id="rId6" Type="http://schemas.openxmlformats.org/officeDocument/2006/relationships/image" Target="../media/image83.png"/><Relationship Id="rId11" Type="http://schemas.openxmlformats.org/officeDocument/2006/relationships/image" Target="../media/image70.svg"/><Relationship Id="rId5" Type="http://schemas.openxmlformats.org/officeDocument/2006/relationships/image" Target="../media/image89.svg"/><Relationship Id="rId10" Type="http://schemas.openxmlformats.org/officeDocument/2006/relationships/image" Target="../media/image69.png"/><Relationship Id="rId4" Type="http://schemas.openxmlformats.org/officeDocument/2006/relationships/image" Target="../media/image88.png"/><Relationship Id="rId9" Type="http://schemas.openxmlformats.org/officeDocument/2006/relationships/image" Target="../media/image91.sv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4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50.xml"/><Relationship Id="rId5" Type="http://schemas.openxmlformats.org/officeDocument/2006/relationships/image" Target="../media/image89.svg"/><Relationship Id="rId4" Type="http://schemas.openxmlformats.org/officeDocument/2006/relationships/image" Target="../media/image8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tags" Target="../tags/tag51.xml"/><Relationship Id="rId5" Type="http://schemas.openxmlformats.org/officeDocument/2006/relationships/image" Target="../media/image68.svg"/><Relationship Id="rId4" Type="http://schemas.openxmlformats.org/officeDocument/2006/relationships/image" Target="../media/image67.png"/></Relationships>
</file>

<file path=ppt/slides/_rels/slide27.xml.rels><?xml version="1.0" encoding="UTF-8" standalone="yes"?>
<Relationships xmlns="http://schemas.openxmlformats.org/package/2006/relationships"><Relationship Id="rId8" Type="http://schemas.openxmlformats.org/officeDocument/2006/relationships/image" Target="../media/image94.png"/><Relationship Id="rId13" Type="http://schemas.openxmlformats.org/officeDocument/2006/relationships/image" Target="../media/image83.png"/><Relationship Id="rId3" Type="http://schemas.openxmlformats.org/officeDocument/2006/relationships/notesSlide" Target="../notesSlides/notesSlide27.xml"/><Relationship Id="rId7" Type="http://schemas.openxmlformats.org/officeDocument/2006/relationships/image" Target="../media/image59.svg"/><Relationship Id="rId12" Type="http://schemas.openxmlformats.org/officeDocument/2006/relationships/image" Target="../media/image68.svg"/><Relationship Id="rId2" Type="http://schemas.openxmlformats.org/officeDocument/2006/relationships/slideLayout" Target="../slideLayouts/slideLayout5.xml"/><Relationship Id="rId1" Type="http://schemas.openxmlformats.org/officeDocument/2006/relationships/tags" Target="../tags/tag52.xml"/><Relationship Id="rId6" Type="http://schemas.openxmlformats.org/officeDocument/2006/relationships/image" Target="../media/image58.png"/><Relationship Id="rId11" Type="http://schemas.openxmlformats.org/officeDocument/2006/relationships/image" Target="../media/image67.png"/><Relationship Id="rId5" Type="http://schemas.openxmlformats.org/officeDocument/2006/relationships/image" Target="../media/image93.svg"/><Relationship Id="rId10" Type="http://schemas.openxmlformats.org/officeDocument/2006/relationships/image" Target="../media/image91.svg"/><Relationship Id="rId4" Type="http://schemas.openxmlformats.org/officeDocument/2006/relationships/image" Target="../media/image92.png"/><Relationship Id="rId9" Type="http://schemas.openxmlformats.org/officeDocument/2006/relationships/image" Target="../media/image90.png"/><Relationship Id="rId14" Type="http://schemas.openxmlformats.org/officeDocument/2006/relationships/image" Target="../media/image84.sv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tags" Target="../tags/tag53.xml"/><Relationship Id="rId4" Type="http://schemas.openxmlformats.org/officeDocument/2006/relationships/image" Target="../media/image64.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xml"/><Relationship Id="rId1" Type="http://schemas.openxmlformats.org/officeDocument/2006/relationships/tags" Target="../tags/tag54.xml"/><Relationship Id="rId5" Type="http://schemas.openxmlformats.org/officeDocument/2006/relationships/image" Target="../media/image95.png"/><Relationship Id="rId4" Type="http://schemas.openxmlformats.org/officeDocument/2006/relationships/hyperlink" Target="https://aws-tc-largeobjects.s3-us-west-2.amazonaws.com/ILT-TF-100-ACFNDS-20-EN/Module_4_IAM+v2.0.mp4"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28.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55.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xml"/><Relationship Id="rId1" Type="http://schemas.openxmlformats.org/officeDocument/2006/relationships/tags" Target="../tags/tag56.xml"/><Relationship Id="rId4" Type="http://schemas.openxmlformats.org/officeDocument/2006/relationships/image" Target="../media/image96.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tags" Target="../tags/tag5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5.xml"/><Relationship Id="rId1" Type="http://schemas.openxmlformats.org/officeDocument/2006/relationships/tags" Target="../tags/tag58.xml"/><Relationship Id="rId6" Type="http://schemas.openxmlformats.org/officeDocument/2006/relationships/image" Target="../media/image78.svg"/><Relationship Id="rId5" Type="http://schemas.openxmlformats.org/officeDocument/2006/relationships/image" Target="../media/image77.png"/><Relationship Id="rId4" Type="http://schemas.openxmlformats.org/officeDocument/2006/relationships/hyperlink" Target="https://safenet.gemalto.com/multi-factor-authentication/" TargetMode="Externa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5.xml"/><Relationship Id="rId1" Type="http://schemas.openxmlformats.org/officeDocument/2006/relationships/tags" Target="../tags/tag59.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5.xml"/><Relationship Id="rId1" Type="http://schemas.openxmlformats.org/officeDocument/2006/relationships/tags" Target="../tags/tag60.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6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tags" Target="../tags/tag62.xml"/><Relationship Id="rId4" Type="http://schemas.openxmlformats.org/officeDocument/2006/relationships/image" Target="../media/image97.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5.xml"/><Relationship Id="rId1" Type="http://schemas.openxmlformats.org/officeDocument/2006/relationships/tags" Target="../tags/tag63.xml"/><Relationship Id="rId4" Type="http://schemas.openxmlformats.org/officeDocument/2006/relationships/image" Target="../media/image97.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tags" Target="../tags/tag64.xml"/><Relationship Id="rId4" Type="http://schemas.openxmlformats.org/officeDocument/2006/relationships/image" Target="../media/image9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xml"/><Relationship Id="rId1" Type="http://schemas.openxmlformats.org/officeDocument/2006/relationships/tags" Target="../tags/tag65.xml"/><Relationship Id="rId4" Type="http://schemas.openxmlformats.org/officeDocument/2006/relationships/image" Target="../media/image99.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5.xml"/><Relationship Id="rId1" Type="http://schemas.openxmlformats.org/officeDocument/2006/relationships/tags" Target="../tags/tag66.xml"/><Relationship Id="rId4" Type="http://schemas.openxmlformats.org/officeDocument/2006/relationships/image" Target="../media/image99.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5.xml"/><Relationship Id="rId1" Type="http://schemas.openxmlformats.org/officeDocument/2006/relationships/tags" Target="../tags/tag67.xml"/><Relationship Id="rId4" Type="http://schemas.openxmlformats.org/officeDocument/2006/relationships/image" Target="../media/image100.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5.xml"/><Relationship Id="rId1" Type="http://schemas.openxmlformats.org/officeDocument/2006/relationships/tags" Target="../tags/tag68.xml"/><Relationship Id="rId4" Type="http://schemas.openxmlformats.org/officeDocument/2006/relationships/image" Target="../media/image101.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5.xml"/><Relationship Id="rId1" Type="http://schemas.openxmlformats.org/officeDocument/2006/relationships/tags" Target="../tags/tag69.xml"/><Relationship Id="rId4" Type="http://schemas.openxmlformats.org/officeDocument/2006/relationships/image" Target="../media/image102.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5.xml"/><Relationship Id="rId1" Type="http://schemas.openxmlformats.org/officeDocument/2006/relationships/tags" Target="../tags/tag70.xml"/><Relationship Id="rId4" Type="http://schemas.openxmlformats.org/officeDocument/2006/relationships/image" Target="../media/image103.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5.xml"/><Relationship Id="rId1" Type="http://schemas.openxmlformats.org/officeDocument/2006/relationships/tags" Target="../tags/tag71.xml"/><Relationship Id="rId4" Type="http://schemas.openxmlformats.org/officeDocument/2006/relationships/image" Target="../media/image104.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5.xml"/><Relationship Id="rId1" Type="http://schemas.openxmlformats.org/officeDocument/2006/relationships/tags" Target="../tags/tag72.xml"/><Relationship Id="rId4" Type="http://schemas.openxmlformats.org/officeDocument/2006/relationships/image" Target="../media/image105.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5.xml"/><Relationship Id="rId1" Type="http://schemas.openxmlformats.org/officeDocument/2006/relationships/tags" Target="../tags/tag73.xml"/><Relationship Id="rId4" Type="http://schemas.openxmlformats.org/officeDocument/2006/relationships/image" Target="../media/image106.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5.xml"/><Relationship Id="rId1" Type="http://schemas.openxmlformats.org/officeDocument/2006/relationships/tags" Target="../tags/tag74.xml"/><Relationship Id="rId4" Type="http://schemas.openxmlformats.org/officeDocument/2006/relationships/image" Target="../media/image10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tags" Target="../tags/tag75.xml"/><Relationship Id="rId4" Type="http://schemas.openxmlformats.org/officeDocument/2006/relationships/image" Target="../media/image64.jpe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3.xml"/><Relationship Id="rId1" Type="http://schemas.openxmlformats.org/officeDocument/2006/relationships/tags" Target="../tags/tag76.xml"/><Relationship Id="rId4" Type="http://schemas.openxmlformats.org/officeDocument/2006/relationships/image" Target="../media/image108.jpe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6.xml"/><Relationship Id="rId1" Type="http://schemas.openxmlformats.org/officeDocument/2006/relationships/tags" Target="../tags/tag77.xml"/><Relationship Id="rId5" Type="http://schemas.openxmlformats.org/officeDocument/2006/relationships/image" Target="../media/image66.svg"/><Relationship Id="rId4" Type="http://schemas.openxmlformats.org/officeDocument/2006/relationships/image" Target="../media/image65.png"/></Relationships>
</file>

<file path=ppt/slides/_rels/slide5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notesSlide" Target="../notesSlides/notesSlide53.xml"/><Relationship Id="rId7" Type="http://schemas.openxmlformats.org/officeDocument/2006/relationships/image" Target="../media/image91.svg"/><Relationship Id="rId2" Type="http://schemas.openxmlformats.org/officeDocument/2006/relationships/slideLayout" Target="../slideLayouts/slideLayout5.xml"/><Relationship Id="rId1" Type="http://schemas.openxmlformats.org/officeDocument/2006/relationships/tags" Target="../tags/tag78.xml"/><Relationship Id="rId6" Type="http://schemas.openxmlformats.org/officeDocument/2006/relationships/image" Target="../media/image90.png"/><Relationship Id="rId11" Type="http://schemas.openxmlformats.org/officeDocument/2006/relationships/image" Target="../media/image89.svg"/><Relationship Id="rId5" Type="http://schemas.openxmlformats.org/officeDocument/2006/relationships/image" Target="../media/image84.svg"/><Relationship Id="rId10" Type="http://schemas.openxmlformats.org/officeDocument/2006/relationships/image" Target="../media/image88.png"/><Relationship Id="rId4" Type="http://schemas.openxmlformats.org/officeDocument/2006/relationships/image" Target="../media/image83.png"/><Relationship Id="rId9" Type="http://schemas.openxmlformats.org/officeDocument/2006/relationships/image" Target="../media/image24.sv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0.xml"/><Relationship Id="rId1" Type="http://schemas.openxmlformats.org/officeDocument/2006/relationships/tags" Target="../tags/tag79.xml"/><Relationship Id="rId5" Type="http://schemas.openxmlformats.org/officeDocument/2006/relationships/image" Target="../media/image110.png"/><Relationship Id="rId4" Type="http://schemas.openxmlformats.org/officeDocument/2006/relationships/image" Target="../media/image109.jpe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4.xml"/><Relationship Id="rId1" Type="http://schemas.openxmlformats.org/officeDocument/2006/relationships/tags" Target="../tags/tag80.xml"/><Relationship Id="rId4" Type="http://schemas.openxmlformats.org/officeDocument/2006/relationships/image" Target="../media/image111.tiff"/></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5.xml"/><Relationship Id="rId1" Type="http://schemas.openxmlformats.org/officeDocument/2006/relationships/tags" Target="../tags/tag82.xml"/><Relationship Id="rId5" Type="http://schemas.openxmlformats.org/officeDocument/2006/relationships/image" Target="../media/image113.svg"/><Relationship Id="rId4" Type="http://schemas.openxmlformats.org/officeDocument/2006/relationships/image" Target="../media/image112.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5.xml"/><Relationship Id="rId1" Type="http://schemas.openxmlformats.org/officeDocument/2006/relationships/tags" Target="../tags/tag83.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5.xml"/><Relationship Id="rId1" Type="http://schemas.openxmlformats.org/officeDocument/2006/relationships/tags" Target="../tags/tag84.xml"/><Relationship Id="rId5" Type="http://schemas.openxmlformats.org/officeDocument/2006/relationships/image" Target="../media/image115.svg"/><Relationship Id="rId4" Type="http://schemas.openxmlformats.org/officeDocument/2006/relationships/image" Target="../media/image114.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notesSlide" Target="../notesSlides/notesSlide6.xml"/><Relationship Id="rId7" Type="http://schemas.openxmlformats.org/officeDocument/2006/relationships/image" Target="../media/image12.svg"/><Relationship Id="rId12" Type="http://schemas.openxmlformats.org/officeDocument/2006/relationships/image" Target="../media/image17.png"/><Relationship Id="rId17" Type="http://schemas.openxmlformats.org/officeDocument/2006/relationships/image" Target="../media/image22.png"/><Relationship Id="rId2" Type="http://schemas.openxmlformats.org/officeDocument/2006/relationships/slideLayout" Target="../slideLayouts/slideLayout6.xml"/><Relationship Id="rId16" Type="http://schemas.openxmlformats.org/officeDocument/2006/relationships/image" Target="../media/image21.png"/><Relationship Id="rId1" Type="http://schemas.openxmlformats.org/officeDocument/2006/relationships/tags" Target="../tags/tag31.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5" Type="http://schemas.openxmlformats.org/officeDocument/2006/relationships/image" Target="../media/image2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5.xml"/><Relationship Id="rId1" Type="http://schemas.openxmlformats.org/officeDocument/2006/relationships/tags" Target="../tags/tag85.xml"/><Relationship Id="rId5" Type="http://schemas.openxmlformats.org/officeDocument/2006/relationships/image" Target="../media/image117.svg"/><Relationship Id="rId4" Type="http://schemas.openxmlformats.org/officeDocument/2006/relationships/image" Target="../media/image116.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5.xml"/><Relationship Id="rId1" Type="http://schemas.openxmlformats.org/officeDocument/2006/relationships/tags" Target="../tags/tag86.xml"/><Relationship Id="rId5" Type="http://schemas.openxmlformats.org/officeDocument/2006/relationships/image" Target="../media/image38.svg"/><Relationship Id="rId4" Type="http://schemas.openxmlformats.org/officeDocument/2006/relationships/image" Target="../media/image37.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xml"/><Relationship Id="rId1" Type="http://schemas.openxmlformats.org/officeDocument/2006/relationships/tags" Target="../tags/tag87.xml"/></Relationships>
</file>

<file path=ppt/slides/_rels/slide63.xml.rels><?xml version="1.0" encoding="UTF-8" standalone="yes"?>
<Relationships xmlns="http://schemas.openxmlformats.org/package/2006/relationships"><Relationship Id="rId8" Type="http://schemas.openxmlformats.org/officeDocument/2006/relationships/image" Target="../media/image122.png"/><Relationship Id="rId3" Type="http://schemas.openxmlformats.org/officeDocument/2006/relationships/notesSlide" Target="../notesSlides/notesSlide63.xml"/><Relationship Id="rId7" Type="http://schemas.openxmlformats.org/officeDocument/2006/relationships/image" Target="../media/image121.svg"/><Relationship Id="rId2" Type="http://schemas.openxmlformats.org/officeDocument/2006/relationships/slideLayout" Target="../slideLayouts/slideLayout5.xml"/><Relationship Id="rId1" Type="http://schemas.openxmlformats.org/officeDocument/2006/relationships/tags" Target="../tags/tag88.xml"/><Relationship Id="rId6" Type="http://schemas.openxmlformats.org/officeDocument/2006/relationships/image" Target="../media/image120.png"/><Relationship Id="rId11" Type="http://schemas.openxmlformats.org/officeDocument/2006/relationships/image" Target="../media/image125.svg"/><Relationship Id="rId5" Type="http://schemas.openxmlformats.org/officeDocument/2006/relationships/image" Target="../media/image119.svg"/><Relationship Id="rId10" Type="http://schemas.openxmlformats.org/officeDocument/2006/relationships/image" Target="../media/image124.png"/><Relationship Id="rId4" Type="http://schemas.openxmlformats.org/officeDocument/2006/relationships/image" Target="../media/image118.png"/><Relationship Id="rId9" Type="http://schemas.openxmlformats.org/officeDocument/2006/relationships/image" Target="../media/image123.svg"/></Relationships>
</file>

<file path=ppt/slides/_rels/slide64.xml.rels><?xml version="1.0" encoding="UTF-8" standalone="yes"?>
<Relationships xmlns="http://schemas.openxmlformats.org/package/2006/relationships"><Relationship Id="rId8" Type="http://schemas.openxmlformats.org/officeDocument/2006/relationships/image" Target="../media/image128.png"/><Relationship Id="rId13" Type="http://schemas.openxmlformats.org/officeDocument/2006/relationships/image" Target="../media/image131.svg"/><Relationship Id="rId18" Type="http://schemas.openxmlformats.org/officeDocument/2006/relationships/image" Target="../media/image134.png"/><Relationship Id="rId3" Type="http://schemas.openxmlformats.org/officeDocument/2006/relationships/notesSlide" Target="../notesSlides/notesSlide64.xml"/><Relationship Id="rId7" Type="http://schemas.openxmlformats.org/officeDocument/2006/relationships/image" Target="../media/image93.svg"/><Relationship Id="rId12" Type="http://schemas.openxmlformats.org/officeDocument/2006/relationships/image" Target="../media/image130.png"/><Relationship Id="rId17" Type="http://schemas.openxmlformats.org/officeDocument/2006/relationships/image" Target="../media/image133.svg"/><Relationship Id="rId2" Type="http://schemas.openxmlformats.org/officeDocument/2006/relationships/slideLayout" Target="../slideLayouts/slideLayout5.xml"/><Relationship Id="rId16" Type="http://schemas.openxmlformats.org/officeDocument/2006/relationships/image" Target="../media/image132.png"/><Relationship Id="rId1" Type="http://schemas.openxmlformats.org/officeDocument/2006/relationships/tags" Target="../tags/tag89.xml"/><Relationship Id="rId6" Type="http://schemas.openxmlformats.org/officeDocument/2006/relationships/image" Target="../media/image92.png"/><Relationship Id="rId11" Type="http://schemas.openxmlformats.org/officeDocument/2006/relationships/image" Target="../media/image24.svg"/><Relationship Id="rId5" Type="http://schemas.openxmlformats.org/officeDocument/2006/relationships/image" Target="../media/image127.svg"/><Relationship Id="rId15" Type="http://schemas.openxmlformats.org/officeDocument/2006/relationships/image" Target="../media/image43.svg"/><Relationship Id="rId10" Type="http://schemas.openxmlformats.org/officeDocument/2006/relationships/image" Target="../media/image23.png"/><Relationship Id="rId19" Type="http://schemas.openxmlformats.org/officeDocument/2006/relationships/image" Target="../media/image135.svg"/><Relationship Id="rId4" Type="http://schemas.openxmlformats.org/officeDocument/2006/relationships/image" Target="../media/image126.png"/><Relationship Id="rId9" Type="http://schemas.openxmlformats.org/officeDocument/2006/relationships/image" Target="../media/image129.svg"/><Relationship Id="rId14" Type="http://schemas.openxmlformats.org/officeDocument/2006/relationships/image" Target="../media/image42.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7" Type="http://schemas.openxmlformats.org/officeDocument/2006/relationships/hyperlink" Target="https://aws.amazon.com/premiumsupport/trustedadvisor/" TargetMode="External"/><Relationship Id="rId2" Type="http://schemas.openxmlformats.org/officeDocument/2006/relationships/slideLayout" Target="../slideLayouts/slideLayout5.xml"/><Relationship Id="rId1" Type="http://schemas.openxmlformats.org/officeDocument/2006/relationships/tags" Target="../tags/tag90.xml"/><Relationship Id="rId6" Type="http://schemas.openxmlformats.org/officeDocument/2006/relationships/hyperlink" Target="https://docs.aws.amazon.com/AmazonS3/latest/dev/acl-overview.html" TargetMode="External"/><Relationship Id="rId5" Type="http://schemas.openxmlformats.org/officeDocument/2006/relationships/hyperlink" Target="https://docs.aws.amazon.com/AmazonS3/latest/dev/using-iam-policies.html" TargetMode="External"/><Relationship Id="rId4" Type="http://schemas.openxmlformats.org/officeDocument/2006/relationships/hyperlink" Target="https://aws.amazon.com/blogs/aws/amazon-s3-block-public-access-another-layer-of-protection-for-your-accounts-and-buckets/" TargetMode="Externa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xml"/><Relationship Id="rId1" Type="http://schemas.openxmlformats.org/officeDocument/2006/relationships/tags" Target="../tags/tag91.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5.xml"/><Relationship Id="rId1" Type="http://schemas.openxmlformats.org/officeDocument/2006/relationships/tags" Target="../tags/tag92.xml"/><Relationship Id="rId6" Type="http://schemas.openxmlformats.org/officeDocument/2006/relationships/image" Target="../media/image138.png"/><Relationship Id="rId5" Type="http://schemas.openxmlformats.org/officeDocument/2006/relationships/image" Target="../media/image137.png"/><Relationship Id="rId4" Type="http://schemas.openxmlformats.org/officeDocument/2006/relationships/image" Target="../media/image136.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5.xml"/><Relationship Id="rId1" Type="http://schemas.openxmlformats.org/officeDocument/2006/relationships/tags" Target="../tags/tag93.xml"/><Relationship Id="rId6" Type="http://schemas.openxmlformats.org/officeDocument/2006/relationships/image" Target="../media/image141.tiff"/><Relationship Id="rId5" Type="http://schemas.openxmlformats.org/officeDocument/2006/relationships/image" Target="../media/image140.svg"/><Relationship Id="rId4" Type="http://schemas.openxmlformats.org/officeDocument/2006/relationships/image" Target="../media/image139.png"/></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5.xml"/><Relationship Id="rId1" Type="http://schemas.openxmlformats.org/officeDocument/2006/relationships/tags" Target="../tags/tag94.xml"/><Relationship Id="rId5" Type="http://schemas.openxmlformats.org/officeDocument/2006/relationships/image" Target="../media/image143.svg"/><Relationship Id="rId4" Type="http://schemas.openxmlformats.org/officeDocument/2006/relationships/image" Target="../media/image14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3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3.xml"/><Relationship Id="rId1" Type="http://schemas.openxmlformats.org/officeDocument/2006/relationships/tags" Target="../tags/tag95.xml"/><Relationship Id="rId4" Type="http://schemas.openxmlformats.org/officeDocument/2006/relationships/image" Target="../media/image64.jpe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5.xml"/><Relationship Id="rId1" Type="http://schemas.openxmlformats.org/officeDocument/2006/relationships/tags" Target="../tags/tag97.xml"/><Relationship Id="rId5" Type="http://schemas.openxmlformats.org/officeDocument/2006/relationships/image" Target="../media/image145.svg"/><Relationship Id="rId4" Type="http://schemas.openxmlformats.org/officeDocument/2006/relationships/image" Target="../media/image144.png"/></Relationships>
</file>

<file path=ppt/slides/_rels/slide73.xml.rels><?xml version="1.0" encoding="UTF-8" standalone="yes"?>
<Relationships xmlns="http://schemas.openxmlformats.org/package/2006/relationships"><Relationship Id="rId8" Type="http://schemas.openxmlformats.org/officeDocument/2006/relationships/image" Target="../media/image150.png"/><Relationship Id="rId3" Type="http://schemas.openxmlformats.org/officeDocument/2006/relationships/notesSlide" Target="../notesSlides/notesSlide73.xml"/><Relationship Id="rId7" Type="http://schemas.openxmlformats.org/officeDocument/2006/relationships/image" Target="../media/image149.svg"/><Relationship Id="rId2" Type="http://schemas.openxmlformats.org/officeDocument/2006/relationships/slideLayout" Target="../slideLayouts/slideLayout5.xml"/><Relationship Id="rId1" Type="http://schemas.openxmlformats.org/officeDocument/2006/relationships/tags" Target="../tags/tag98.xml"/><Relationship Id="rId6" Type="http://schemas.openxmlformats.org/officeDocument/2006/relationships/image" Target="../media/image148.png"/><Relationship Id="rId5" Type="http://schemas.openxmlformats.org/officeDocument/2006/relationships/image" Target="../media/image147.svg"/><Relationship Id="rId4" Type="http://schemas.openxmlformats.org/officeDocument/2006/relationships/image" Target="../media/image146.png"/><Relationship Id="rId9" Type="http://schemas.openxmlformats.org/officeDocument/2006/relationships/image" Target="../media/image151.sv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2.xml"/><Relationship Id="rId1" Type="http://schemas.openxmlformats.org/officeDocument/2006/relationships/tags" Target="../tags/tag99.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5.xml"/><Relationship Id="rId1" Type="http://schemas.openxmlformats.org/officeDocument/2006/relationships/tags" Target="../tags/tag100.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18.xml"/><Relationship Id="rId1" Type="http://schemas.openxmlformats.org/officeDocument/2006/relationships/tags" Target="../tags/tag101.xml"/><Relationship Id="rId4" Type="http://schemas.openxmlformats.org/officeDocument/2006/relationships/image" Target="../media/image152.tiff"/></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5.xml"/><Relationship Id="rId1" Type="http://schemas.openxmlformats.org/officeDocument/2006/relationships/tags" Target="../tags/tag102.xml"/></Relationships>
</file>

<file path=ppt/slides/_rels/slide78.xml.rels><?xml version="1.0" encoding="UTF-8" standalone="yes"?>
<Relationships xmlns="http://schemas.openxmlformats.org/package/2006/relationships"><Relationship Id="rId8" Type="http://schemas.openxmlformats.org/officeDocument/2006/relationships/hyperlink" Target="https://aws.amazon.com/security/penetration-testing/" TargetMode="External"/><Relationship Id="rId3" Type="http://schemas.openxmlformats.org/officeDocument/2006/relationships/notesSlide" Target="../notesSlides/notesSlide78.xml"/><Relationship Id="rId7" Type="http://schemas.openxmlformats.org/officeDocument/2006/relationships/hyperlink" Target="https://aws.amazon.com/security/security-bulletins/" TargetMode="External"/><Relationship Id="rId2" Type="http://schemas.openxmlformats.org/officeDocument/2006/relationships/slideLayout" Target="../slideLayouts/slideLayout5.xml"/><Relationship Id="rId1" Type="http://schemas.openxmlformats.org/officeDocument/2006/relationships/tags" Target="../tags/tag103.xml"/><Relationship Id="rId6" Type="http://schemas.openxmlformats.org/officeDocument/2006/relationships/hyperlink" Target="https://aws.amazon.com/blogs/security/" TargetMode="External"/><Relationship Id="rId5" Type="http://schemas.openxmlformats.org/officeDocument/2006/relationships/hyperlink" Target="https://aws.amazon.com/security/security-resources/" TargetMode="External"/><Relationship Id="rId10" Type="http://schemas.openxmlformats.org/officeDocument/2006/relationships/hyperlink" Target="https://docs.aws.amazon.com/IAM/latest/UserGuide/best-practices.html" TargetMode="External"/><Relationship Id="rId4" Type="http://schemas.openxmlformats.org/officeDocument/2006/relationships/hyperlink" Target="https://aws.amazon.com/security/" TargetMode="External"/><Relationship Id="rId9" Type="http://schemas.openxmlformats.org/officeDocument/2006/relationships/hyperlink" Target="https://d1.awsstatic.com/whitepapers/architecture/AWS-Security-Pillar.pdf" TargetMode="Externa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23.xml"/><Relationship Id="rId1" Type="http://schemas.openxmlformats.org/officeDocument/2006/relationships/tags" Target="../tags/tag104.xml"/></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svg"/><Relationship Id="rId3" Type="http://schemas.openxmlformats.org/officeDocument/2006/relationships/notesSlide" Target="../notesSlides/notesSlide8.xml"/><Relationship Id="rId7" Type="http://schemas.openxmlformats.org/officeDocument/2006/relationships/image" Target="../media/image26.svg"/><Relationship Id="rId12" Type="http://schemas.openxmlformats.org/officeDocument/2006/relationships/image" Target="../media/image31.png"/><Relationship Id="rId2" Type="http://schemas.openxmlformats.org/officeDocument/2006/relationships/slideLayout" Target="../slideLayouts/slideLayout6.xml"/><Relationship Id="rId1" Type="http://schemas.openxmlformats.org/officeDocument/2006/relationships/tags" Target="../tags/tag33.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5" Type="http://schemas.openxmlformats.org/officeDocument/2006/relationships/image" Target="../media/image3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 Id="rId14" Type="http://schemas.openxmlformats.org/officeDocument/2006/relationships/image" Target="../media/image33.png"/></Relationships>
</file>

<file path=ppt/slides/_rels/slide9.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notesSlide" Target="../notesSlides/notesSlide9.xml"/><Relationship Id="rId7" Type="http://schemas.openxmlformats.org/officeDocument/2006/relationships/image" Target="../media/image38.svg"/><Relationship Id="rId2" Type="http://schemas.openxmlformats.org/officeDocument/2006/relationships/slideLayout" Target="../slideLayouts/slideLayout6.xml"/><Relationship Id="rId1" Type="http://schemas.openxmlformats.org/officeDocument/2006/relationships/tags" Target="../tags/tag34.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4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213009-50A0-5448-BFE6-30EFBA8DB8F6}"/>
              </a:ext>
            </a:extLst>
          </p:cNvPr>
          <p:cNvSpPr>
            <a:spLocks noGrp="1"/>
          </p:cNvSpPr>
          <p:nvPr>
            <p:ph type="body" sz="quarter" idx="10"/>
          </p:nvPr>
        </p:nvSpPr>
        <p:spPr>
          <a:xfrm>
            <a:off x="419099" y="2554356"/>
            <a:ext cx="10401301" cy="488498"/>
          </a:xfrm>
        </p:spPr>
        <p:txBody>
          <a:bodyPr rtlCol="0">
            <a:normAutofit fontScale="92500"/>
          </a:bodyPr>
          <a:lstStyle/>
          <a:p>
            <a:pPr rtl="0"/>
            <a:r>
              <a:rPr lang="pt-BR" dirty="0"/>
              <a:t>AWS </a:t>
            </a:r>
            <a:r>
              <a:rPr lang="pt-BR" dirty="0" err="1"/>
              <a:t>Academy</a:t>
            </a:r>
            <a:r>
              <a:rPr lang="pt-BR" dirty="0"/>
              <a:t> </a:t>
            </a:r>
            <a:r>
              <a:rPr lang="pt-BR" dirty="0" err="1"/>
              <a:t>Cloud</a:t>
            </a:r>
            <a:r>
              <a:rPr lang="pt-BR" dirty="0"/>
              <a:t> </a:t>
            </a:r>
            <a:r>
              <a:rPr lang="pt-BR" dirty="0" err="1"/>
              <a:t>Foundations</a:t>
            </a:r>
            <a:r>
              <a:rPr lang="pt-BR" dirty="0"/>
              <a:t> (Fundamentos de nuvem da AWS </a:t>
            </a:r>
            <a:r>
              <a:rPr lang="pt-BR" dirty="0" err="1"/>
              <a:t>Academy</a:t>
            </a:r>
            <a:r>
              <a:rPr lang="pt-BR" dirty="0"/>
              <a:t>)</a:t>
            </a:r>
          </a:p>
        </p:txBody>
      </p:sp>
      <p:sp>
        <p:nvSpPr>
          <p:cNvPr id="6" name="Title 5"/>
          <p:cNvSpPr>
            <a:spLocks noGrp="1"/>
          </p:cNvSpPr>
          <p:nvPr>
            <p:ph type="title"/>
          </p:nvPr>
        </p:nvSpPr>
        <p:spPr>
          <a:xfrm>
            <a:off x="419100" y="3191940"/>
            <a:ext cx="11468100" cy="474119"/>
          </a:xfrm>
        </p:spPr>
        <p:txBody>
          <a:bodyPr rtlCol="0"/>
          <a:lstStyle/>
          <a:p>
            <a:pPr rtl="0"/>
            <a:r>
              <a:rPr lang="pt-BR" sz="5400" dirty="0"/>
              <a:t>Módulo 4: Segurança na Nuvem AWS</a:t>
            </a:r>
          </a:p>
        </p:txBody>
      </p:sp>
      <p:sp>
        <p:nvSpPr>
          <p:cNvPr id="3" name="TextBox 2">
            <a:extLst>
              <a:ext uri="{FF2B5EF4-FFF2-40B4-BE49-F238E27FC236}">
                <a16:creationId xmlns:a16="http://schemas.microsoft.com/office/drawing/2014/main" id="{06A6D384-6D2E-7D43-A879-7905EC93D215}"/>
              </a:ext>
            </a:extLst>
          </p:cNvPr>
          <p:cNvSpPr txBox="1"/>
          <p:nvPr/>
        </p:nvSpPr>
        <p:spPr>
          <a:xfrm>
            <a:off x="251791" y="6480313"/>
            <a:ext cx="4348784" cy="230832"/>
          </a:xfrm>
          <a:prstGeom prst="rect">
            <a:avLst/>
          </a:prstGeom>
          <a:noFill/>
        </p:spPr>
        <p:txBody>
          <a:bodyPr wrap="square" rtlCol="0">
            <a:spAutoFit/>
          </a:bodyPr>
          <a:lstStyle/>
          <a:p>
            <a:pPr rtl="0"/>
            <a:r>
              <a:rPr lang="pt-BR" sz="900" b="0" i="0" dirty="0">
                <a:solidFill>
                  <a:schemeClr val="bg1"/>
                </a:solidFill>
                <a:latin typeface="Amazon Ember Light" charset="0"/>
                <a:ea typeface="Amazon Ember Light" charset="0"/>
                <a:cs typeface="Amazon Ember Light" charset="0"/>
              </a:rPr>
              <a:t>© 2019, </a:t>
            </a:r>
            <a:r>
              <a:rPr lang="pt-BR" sz="900" b="0" i="0" dirty="0" err="1">
                <a:solidFill>
                  <a:schemeClr val="bg1"/>
                </a:solidFill>
                <a:latin typeface="Amazon Ember Light" charset="0"/>
                <a:ea typeface="Amazon Ember Light" charset="0"/>
                <a:cs typeface="Amazon Ember Light" charset="0"/>
              </a:rPr>
              <a:t>Amazon</a:t>
            </a:r>
            <a:r>
              <a:rPr lang="pt-BR" sz="900" b="0" i="0" dirty="0">
                <a:solidFill>
                  <a:schemeClr val="bg1"/>
                </a:solidFill>
                <a:latin typeface="Amazon Ember Light" charset="0"/>
                <a:ea typeface="Amazon Ember Light" charset="0"/>
                <a:cs typeface="Amazon Ember Light" charset="0"/>
              </a:rPr>
              <a:t> Web Services, Inc. ou suas afiliadas. Todos os direitos reservados.</a:t>
            </a:r>
          </a:p>
        </p:txBody>
      </p:sp>
    </p:spTree>
    <p:custDataLst>
      <p:tags r:id="rId1"/>
    </p:custDataLst>
    <p:extLst>
      <p:ext uri="{BB962C8B-B14F-4D97-AF65-F5344CB8AC3E}">
        <p14:creationId xmlns:p14="http://schemas.microsoft.com/office/powerpoint/2010/main" val="3562200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4E2BE3-1435-904C-988A-006DC38C048C}"/>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017FB012-E14B-5F43-B605-4C7071827C78}"/>
              </a:ext>
            </a:extLst>
          </p:cNvPr>
          <p:cNvSpPr>
            <a:spLocks noGrp="1"/>
          </p:cNvSpPr>
          <p:nvPr>
            <p:ph type="title"/>
          </p:nvPr>
        </p:nvSpPr>
        <p:spPr/>
        <p:txBody>
          <a:bodyPr rtlCol="0">
            <a:noAutofit/>
          </a:bodyPr>
          <a:lstStyle/>
          <a:p>
            <a:pPr rtl="0"/>
            <a:r>
              <a:rPr lang="pt-BR" sz="3200" dirty="0"/>
              <a:t>Atividade: modelo </a:t>
            </a:r>
            <a:br>
              <a:rPr lang="pt-BR" sz="3200" dirty="0"/>
            </a:br>
            <a:r>
              <a:rPr lang="pt-BR" sz="3200" dirty="0"/>
              <a:t>de responsabilidade compartilhada da AWS</a:t>
            </a:r>
          </a:p>
        </p:txBody>
      </p:sp>
      <p:sp>
        <p:nvSpPr>
          <p:cNvPr id="4" name="Slide Number Placeholder 3">
            <a:extLst>
              <a:ext uri="{FF2B5EF4-FFF2-40B4-BE49-F238E27FC236}">
                <a16:creationId xmlns:a16="http://schemas.microsoft.com/office/drawing/2014/main" id="{2010F476-C7B4-8D4C-9640-0C638E9308D3}"/>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10</a:t>
            </a:fld>
            <a:endParaRPr lang="en-US" dirty="0"/>
          </a:p>
        </p:txBody>
      </p:sp>
      <p:pic>
        <p:nvPicPr>
          <p:cNvPr id="6" name="Picture 5">
            <a:extLst>
              <a:ext uri="{FF2B5EF4-FFF2-40B4-BE49-F238E27FC236}">
                <a16:creationId xmlns:a16="http://schemas.microsoft.com/office/drawing/2014/main" id="{D2394557-4B7E-5246-9CE6-6A6809ABA7A5}"/>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800451" y="1330778"/>
            <a:ext cx="5595257" cy="4196443"/>
          </a:xfrm>
          <a:prstGeom prst="rect">
            <a:avLst/>
          </a:prstGeom>
        </p:spPr>
      </p:pic>
      <p:sp>
        <p:nvSpPr>
          <p:cNvPr id="7" name="Footer Placeholder 1">
            <a:extLst>
              <a:ext uri="{FF2B5EF4-FFF2-40B4-BE49-F238E27FC236}">
                <a16:creationId xmlns:a16="http://schemas.microsoft.com/office/drawing/2014/main" id="{9817BB4C-EC5A-0447-8EAD-E767BB0AAE70}"/>
              </a:ext>
            </a:extLst>
          </p:cNvPr>
          <p:cNvSpPr txBox="1">
            <a:spLocks/>
          </p:cNvSpPr>
          <p:nvPr/>
        </p:nvSpPr>
        <p:spPr>
          <a:xfrm>
            <a:off x="5695949" y="5527221"/>
            <a:ext cx="2540179" cy="365125"/>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pt-BR" sz="1600" dirty="0"/>
              <a:t>Foto de </a:t>
            </a:r>
            <a:r>
              <a:rPr lang="pt-BR" sz="1600" dirty="0" err="1"/>
              <a:t>Pixabay</a:t>
            </a:r>
            <a:r>
              <a:rPr lang="pt-BR" sz="1600" dirty="0"/>
              <a:t> da </a:t>
            </a:r>
            <a:r>
              <a:rPr lang="pt-BR" sz="1600" dirty="0" err="1"/>
              <a:t>Pexels</a:t>
            </a:r>
            <a:r>
              <a:rPr lang="pt-BR" sz="1600" dirty="0"/>
              <a:t>.</a:t>
            </a:r>
          </a:p>
        </p:txBody>
      </p:sp>
    </p:spTree>
    <p:custDataLst>
      <p:tags r:id="rId1"/>
    </p:custDataLst>
    <p:extLst>
      <p:ext uri="{BB962C8B-B14F-4D97-AF65-F5344CB8AC3E}">
        <p14:creationId xmlns:p14="http://schemas.microsoft.com/office/powerpoint/2010/main" val="2317571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rtlCol="0"/>
          <a:lstStyle/>
          <a:p>
            <a:pPr rtl="0"/>
            <a:r>
              <a:rPr lang="pt-BR"/>
              <a:t>Atividade: cenário 1 de 2</a:t>
            </a:r>
          </a:p>
        </p:txBody>
      </p:sp>
      <p:sp>
        <p:nvSpPr>
          <p:cNvPr id="2" name="Footer Placeholder 1">
            <a:extLst>
              <a:ext uri="{FF2B5EF4-FFF2-40B4-BE49-F238E27FC236}">
                <a16:creationId xmlns:a16="http://schemas.microsoft.com/office/drawing/2014/main" id="{51E646A1-EDF0-6740-AF23-385069AE46A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675D8BB1-3643-6B45-996C-47BCC8095C8A}"/>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11</a:t>
            </a:fld>
            <a:endParaRPr lang="en-US" dirty="0"/>
          </a:p>
        </p:txBody>
      </p:sp>
      <p:grpSp>
        <p:nvGrpSpPr>
          <p:cNvPr id="31" name="Group 30" descr="the architectural diagram shows an AWS Cloud box which contains an AWS Global Infrastructure area, as well as an Amazon S3 bucket, and finally a VPC which contains an Amazon EC2 instance and an Oracle instance.">
            <a:extLst>
              <a:ext uri="{FF2B5EF4-FFF2-40B4-BE49-F238E27FC236}">
                <a16:creationId xmlns:a16="http://schemas.microsoft.com/office/drawing/2014/main" id="{62344397-6BEB-5C4E-A3F6-0375AB86EEBA}"/>
              </a:ext>
            </a:extLst>
          </p:cNvPr>
          <p:cNvGrpSpPr/>
          <p:nvPr/>
        </p:nvGrpSpPr>
        <p:grpSpPr>
          <a:xfrm>
            <a:off x="254000" y="1894114"/>
            <a:ext cx="4796972" cy="3244556"/>
            <a:chOff x="254000" y="1894114"/>
            <a:chExt cx="4796972" cy="3244556"/>
          </a:xfrm>
        </p:grpSpPr>
        <p:pic>
          <p:nvPicPr>
            <p:cNvPr id="10" name="Graphic 9">
              <a:extLst>
                <a:ext uri="{FF2B5EF4-FFF2-40B4-BE49-F238E27FC236}">
                  <a16:creationId xmlns:a16="http://schemas.microsoft.com/office/drawing/2014/main" id="{6BB2521E-0885-344C-9748-52E3F00AB24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96096" y="2741058"/>
              <a:ext cx="711200" cy="711200"/>
            </a:xfrm>
            <a:prstGeom prst="rect">
              <a:avLst/>
            </a:prstGeom>
          </p:spPr>
        </p:pic>
        <p:sp>
          <p:nvSpPr>
            <p:cNvPr id="12" name="TextBox 11">
              <a:extLst>
                <a:ext uri="{FF2B5EF4-FFF2-40B4-BE49-F238E27FC236}">
                  <a16:creationId xmlns:a16="http://schemas.microsoft.com/office/drawing/2014/main" id="{1EA8A186-3FF5-A842-B753-04F0E39A200B}"/>
                </a:ext>
              </a:extLst>
            </p:cNvPr>
            <p:cNvSpPr txBox="1"/>
            <p:nvPr/>
          </p:nvSpPr>
          <p:spPr>
            <a:xfrm>
              <a:off x="273666" y="3459335"/>
              <a:ext cx="1624529" cy="830997"/>
            </a:xfrm>
            <a:prstGeom prst="rect">
              <a:avLst/>
            </a:prstGeom>
            <a:noFill/>
          </p:spPr>
          <p:txBody>
            <a:bodyPr wrap="square" rtlCol="0">
              <a:spAutoFit/>
            </a:bodyPr>
            <a:lstStyle/>
            <a:p>
              <a:pPr algn="ctr" rtl="0"/>
              <a:r>
                <a:rPr lang="pt-BR" sz="1600" dirty="0" err="1"/>
                <a:t>Amazon</a:t>
              </a:r>
              <a:r>
                <a:rPr lang="pt-BR" sz="1600" dirty="0"/>
                <a:t> </a:t>
              </a:r>
              <a:r>
                <a:rPr lang="pt-BR" sz="1600" dirty="0" err="1"/>
                <a:t>Simple</a:t>
              </a:r>
              <a:r>
                <a:rPr lang="pt-BR" sz="1600" dirty="0"/>
                <a:t> </a:t>
              </a:r>
              <a:r>
                <a:rPr lang="pt-BR" sz="1600" dirty="0" err="1"/>
                <a:t>Storage</a:t>
              </a:r>
              <a:r>
                <a:rPr lang="pt-BR" sz="1600" dirty="0"/>
                <a:t> Service (</a:t>
              </a:r>
              <a:r>
                <a:rPr lang="pt-BR" sz="1600" dirty="0" err="1"/>
                <a:t>Amazon</a:t>
              </a:r>
              <a:r>
                <a:rPr lang="pt-BR" sz="1600" dirty="0"/>
                <a:t> S3)</a:t>
              </a:r>
            </a:p>
          </p:txBody>
        </p:sp>
        <p:sp>
          <p:nvSpPr>
            <p:cNvPr id="14" name="TextBox 13">
              <a:extLst>
                <a:ext uri="{FF2B5EF4-FFF2-40B4-BE49-F238E27FC236}">
                  <a16:creationId xmlns:a16="http://schemas.microsoft.com/office/drawing/2014/main" id="{DEFB4DA9-1A4E-F34B-88DE-5D0959E06D03}"/>
                </a:ext>
              </a:extLst>
            </p:cNvPr>
            <p:cNvSpPr txBox="1"/>
            <p:nvPr/>
          </p:nvSpPr>
          <p:spPr>
            <a:xfrm>
              <a:off x="2077747" y="3511425"/>
              <a:ext cx="1513305" cy="338554"/>
            </a:xfrm>
            <a:prstGeom prst="rect">
              <a:avLst/>
            </a:prstGeom>
            <a:noFill/>
          </p:spPr>
          <p:txBody>
            <a:bodyPr wrap="square" rtlCol="0">
              <a:spAutoFit/>
            </a:bodyPr>
            <a:lstStyle/>
            <a:p>
              <a:pPr algn="ctr" rtl="0"/>
              <a:r>
                <a:rPr lang="pt-BR" sz="1600" dirty="0" err="1"/>
                <a:t>Amazon</a:t>
              </a:r>
              <a:r>
                <a:rPr lang="pt-BR" sz="1600" dirty="0"/>
                <a:t> EC2</a:t>
              </a:r>
              <a:endParaRPr lang="en-US" sz="1600" dirty="0"/>
            </a:p>
          </p:txBody>
        </p:sp>
        <p:pic>
          <p:nvPicPr>
            <p:cNvPr id="15" name="Graphic 14">
              <a:extLst>
                <a:ext uri="{FF2B5EF4-FFF2-40B4-BE49-F238E27FC236}">
                  <a16:creationId xmlns:a16="http://schemas.microsoft.com/office/drawing/2014/main" id="{CFCA6B7F-3260-7847-9028-AF1EFB601FB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78800" y="2741058"/>
              <a:ext cx="711200" cy="711200"/>
            </a:xfrm>
            <a:prstGeom prst="rect">
              <a:avLst/>
            </a:prstGeom>
          </p:spPr>
        </p:pic>
        <p:sp>
          <p:nvSpPr>
            <p:cNvPr id="18" name="Rectangle 17">
              <a:extLst>
                <a:ext uri="{FF2B5EF4-FFF2-40B4-BE49-F238E27FC236}">
                  <a16:creationId xmlns:a16="http://schemas.microsoft.com/office/drawing/2014/main" id="{3EA89E8D-EBD6-BC48-A1A4-6F8FB7E9F3DC}"/>
                </a:ext>
              </a:extLst>
            </p:cNvPr>
            <p:cNvSpPr/>
            <p:nvPr/>
          </p:nvSpPr>
          <p:spPr>
            <a:xfrm>
              <a:off x="2039048" y="2130006"/>
              <a:ext cx="2709883" cy="2035244"/>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dirty="0">
                  <a:ln w="0"/>
                  <a:solidFill>
                    <a:schemeClr val="accent5"/>
                  </a:solidFill>
                </a:rPr>
                <a:t>Virtual Private </a:t>
              </a:r>
              <a:r>
                <a:rPr lang="pt-BR" sz="1600" dirty="0" err="1">
                  <a:ln w="0"/>
                  <a:solidFill>
                    <a:schemeClr val="accent5"/>
                  </a:solidFill>
                </a:rPr>
                <a:t>Cloud</a:t>
              </a:r>
              <a:r>
                <a:rPr lang="pt-BR" sz="1600" dirty="0">
                  <a:ln w="0"/>
                  <a:solidFill>
                    <a:schemeClr val="accent5"/>
                  </a:solidFill>
                </a:rPr>
                <a:t> (VPC)</a:t>
              </a:r>
              <a:endParaRPr lang="en-US" sz="1200" dirty="0">
                <a:ln w="0"/>
                <a:solidFill>
                  <a:schemeClr val="accent5"/>
                </a:solidFill>
              </a:endParaRPr>
            </a:p>
          </p:txBody>
        </p:sp>
        <p:pic>
          <p:nvPicPr>
            <p:cNvPr id="19" name="Graphic 18">
              <a:extLst>
                <a:ext uri="{FF2B5EF4-FFF2-40B4-BE49-F238E27FC236}">
                  <a16:creationId xmlns:a16="http://schemas.microsoft.com/office/drawing/2014/main" id="{217CA18F-C790-8249-A9C4-0B7DF0607DC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039048" y="2138782"/>
              <a:ext cx="327291" cy="327291"/>
            </a:xfrm>
            <a:prstGeom prst="rect">
              <a:avLst/>
            </a:prstGeom>
          </p:spPr>
        </p:pic>
        <p:sp>
          <p:nvSpPr>
            <p:cNvPr id="20" name="TextBox 19">
              <a:extLst>
                <a:ext uri="{FF2B5EF4-FFF2-40B4-BE49-F238E27FC236}">
                  <a16:creationId xmlns:a16="http://schemas.microsoft.com/office/drawing/2014/main" id="{EE1C367D-62EF-0746-B2F0-848ADC656C91}"/>
                </a:ext>
              </a:extLst>
            </p:cNvPr>
            <p:cNvSpPr txBox="1"/>
            <p:nvPr/>
          </p:nvSpPr>
          <p:spPr>
            <a:xfrm>
              <a:off x="3535845" y="3491820"/>
              <a:ext cx="1162652" cy="830997"/>
            </a:xfrm>
            <a:prstGeom prst="rect">
              <a:avLst/>
            </a:prstGeom>
            <a:noFill/>
          </p:spPr>
          <p:txBody>
            <a:bodyPr wrap="square" rtlCol="0">
              <a:spAutoFit/>
            </a:bodyPr>
            <a:lstStyle/>
            <a:p>
              <a:pPr algn="ctr" rtl="0"/>
              <a:r>
                <a:rPr lang="pt-BR" sz="1600" dirty="0"/>
                <a:t>Instância do Oracle</a:t>
              </a:r>
            </a:p>
            <a:p>
              <a:pPr algn="ctr" rtl="0"/>
              <a:endParaRPr lang="en-US" sz="1600" dirty="0"/>
            </a:p>
          </p:txBody>
        </p:sp>
        <p:pic>
          <p:nvPicPr>
            <p:cNvPr id="21" name="Graphic 20">
              <a:extLst>
                <a:ext uri="{FF2B5EF4-FFF2-40B4-BE49-F238E27FC236}">
                  <a16:creationId xmlns:a16="http://schemas.microsoft.com/office/drawing/2014/main" id="{5CB8050E-54BF-524A-862D-1688F3F4A33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796417" y="2741058"/>
              <a:ext cx="711200" cy="711200"/>
            </a:xfrm>
            <a:prstGeom prst="rect">
              <a:avLst/>
            </a:prstGeom>
          </p:spPr>
        </p:pic>
        <p:sp>
          <p:nvSpPr>
            <p:cNvPr id="23" name="Rectangle 22">
              <a:extLst>
                <a:ext uri="{FF2B5EF4-FFF2-40B4-BE49-F238E27FC236}">
                  <a16:creationId xmlns:a16="http://schemas.microsoft.com/office/drawing/2014/main" id="{7710ABD6-8348-D848-8430-3475FE28A221}"/>
                </a:ext>
              </a:extLst>
            </p:cNvPr>
            <p:cNvSpPr/>
            <p:nvPr/>
          </p:nvSpPr>
          <p:spPr>
            <a:xfrm>
              <a:off x="254000" y="1894114"/>
              <a:ext cx="4796972" cy="32445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dirty="0">
                  <a:solidFill>
                    <a:sysClr val="windowText" lastClr="000000"/>
                  </a:solidFill>
                </a:rPr>
                <a:t>Nuvem AWS</a:t>
              </a:r>
            </a:p>
          </p:txBody>
        </p:sp>
        <p:pic>
          <p:nvPicPr>
            <p:cNvPr id="24" name="Graphic 23">
              <a:extLst>
                <a:ext uri="{FF2B5EF4-FFF2-40B4-BE49-F238E27FC236}">
                  <a16:creationId xmlns:a16="http://schemas.microsoft.com/office/drawing/2014/main" id="{8E7E642E-C34B-9B40-93F3-ED96D531A27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54000" y="1903220"/>
              <a:ext cx="330200" cy="330200"/>
            </a:xfrm>
            <a:prstGeom prst="rect">
              <a:avLst/>
            </a:prstGeom>
          </p:spPr>
        </p:pic>
        <p:sp>
          <p:nvSpPr>
            <p:cNvPr id="26" name="Rectangle 25">
              <a:extLst>
                <a:ext uri="{FF2B5EF4-FFF2-40B4-BE49-F238E27FC236}">
                  <a16:creationId xmlns:a16="http://schemas.microsoft.com/office/drawing/2014/main" id="{91C2A163-D034-FC49-9979-6ADBD7D60443}"/>
                </a:ext>
              </a:extLst>
            </p:cNvPr>
            <p:cNvSpPr/>
            <p:nvPr/>
          </p:nvSpPr>
          <p:spPr>
            <a:xfrm>
              <a:off x="664550" y="4349064"/>
              <a:ext cx="4084382" cy="584775"/>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sz="2400" dirty="0">
                  <a:solidFill>
                    <a:srgbClr val="5A6B86"/>
                  </a:solidFill>
                </a:rPr>
                <a:t>Infraestrutura global da AWS</a:t>
              </a:r>
              <a:endParaRPr lang="en-US" sz="1200" dirty="0">
                <a:solidFill>
                  <a:srgbClr val="5A6B86"/>
                </a:solidFill>
              </a:endParaRPr>
            </a:p>
          </p:txBody>
        </p:sp>
      </p:grpSp>
      <p:sp>
        <p:nvSpPr>
          <p:cNvPr id="27" name="Content Placeholder 2">
            <a:extLst>
              <a:ext uri="{FF2B5EF4-FFF2-40B4-BE49-F238E27FC236}">
                <a16:creationId xmlns:a16="http://schemas.microsoft.com/office/drawing/2014/main" id="{3168251C-9A60-F14C-9D92-CD0B1D639F03}"/>
              </a:ext>
            </a:extLst>
          </p:cNvPr>
          <p:cNvSpPr txBox="1">
            <a:spLocks/>
          </p:cNvSpPr>
          <p:nvPr/>
        </p:nvSpPr>
        <p:spPr>
          <a:xfrm>
            <a:off x="5171980" y="1927954"/>
            <a:ext cx="3495770" cy="3982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rtl="0">
              <a:buFont typeface="+mj-lt"/>
              <a:buAutoNum type="arabicPeriod"/>
            </a:pPr>
            <a:r>
              <a:rPr lang="pt-BR" sz="1600" spc="-30" dirty="0"/>
              <a:t>Atualizações e patches para </a:t>
            </a:r>
            <a:br>
              <a:rPr lang="pt-BR" sz="1600" spc="-30" dirty="0"/>
            </a:br>
            <a:r>
              <a:rPr lang="pt-BR" sz="1600" spc="-30" dirty="0"/>
              <a:t>o sistema operacional na instância do EC2?</a:t>
            </a:r>
          </a:p>
          <a:p>
            <a:pPr lvl="1" rtl="0"/>
            <a:r>
              <a:rPr lang="pt-BR" sz="1600" b="1" spc="-30" dirty="0">
                <a:solidFill>
                  <a:schemeClr val="accent5"/>
                </a:solidFill>
              </a:rPr>
              <a:t>RESPOSTA:</a:t>
            </a:r>
            <a:r>
              <a:rPr lang="pt-BR" sz="1600" spc="-30" dirty="0"/>
              <a:t> </a:t>
            </a:r>
            <a:r>
              <a:rPr lang="pt-BR" sz="1600" spc="-30" dirty="0">
                <a:solidFill>
                  <a:schemeClr val="accent6"/>
                </a:solidFill>
              </a:rPr>
              <a:t>o cliente</a:t>
            </a:r>
          </a:p>
          <a:p>
            <a:pPr marL="342900" indent="-342900" rtl="0">
              <a:buFont typeface="+mj-lt"/>
              <a:buAutoNum type="arabicPeriod"/>
            </a:pPr>
            <a:r>
              <a:rPr lang="pt-BR" sz="1600" spc="-30" dirty="0"/>
              <a:t>Segurança física do datacenter?</a:t>
            </a:r>
          </a:p>
          <a:p>
            <a:pPr lvl="1" rtl="0"/>
            <a:r>
              <a:rPr lang="pt-BR" sz="1600" b="1" spc="-30" dirty="0">
                <a:solidFill>
                  <a:schemeClr val="accent5"/>
                </a:solidFill>
              </a:rPr>
              <a:t>RESPOSTA: </a:t>
            </a:r>
            <a:r>
              <a:rPr lang="pt-BR" sz="1600" spc="-30" dirty="0">
                <a:solidFill>
                  <a:schemeClr val="accent6"/>
                </a:solidFill>
              </a:rPr>
              <a:t>AWS</a:t>
            </a:r>
          </a:p>
          <a:p>
            <a:pPr marL="342900" indent="-342900" rtl="0">
              <a:buFont typeface="+mj-lt"/>
              <a:buAutoNum type="arabicPeriod"/>
            </a:pPr>
            <a:r>
              <a:rPr lang="pt-BR" sz="1600" spc="-30" dirty="0"/>
              <a:t>Infraestrutura de virtualização?</a:t>
            </a:r>
          </a:p>
          <a:p>
            <a:pPr lvl="1" rtl="0"/>
            <a:r>
              <a:rPr lang="pt-BR" sz="1600" b="1" spc="-30" dirty="0">
                <a:solidFill>
                  <a:schemeClr val="accent5"/>
                </a:solidFill>
              </a:rPr>
              <a:t>RESPOSTA: </a:t>
            </a:r>
            <a:r>
              <a:rPr lang="pt-BR" sz="1600" spc="-30" dirty="0">
                <a:solidFill>
                  <a:schemeClr val="accent6"/>
                </a:solidFill>
              </a:rPr>
              <a:t>AWS</a:t>
            </a:r>
            <a:endParaRPr lang="en-US" sz="1600" spc="-30" dirty="0"/>
          </a:p>
          <a:p>
            <a:pPr marL="342900" indent="-342900" rtl="0">
              <a:buFont typeface="+mj-lt"/>
              <a:buAutoNum type="arabicPeriod"/>
            </a:pPr>
            <a:r>
              <a:rPr lang="pt-BR" sz="1600" spc="-30" dirty="0"/>
              <a:t>Configurações do grupo </a:t>
            </a:r>
            <a:br>
              <a:rPr lang="pt-BR" sz="1600" spc="-30" dirty="0"/>
            </a:br>
            <a:r>
              <a:rPr lang="pt-BR" sz="1600" spc="-30" dirty="0"/>
              <a:t>de segurança do EC2?</a:t>
            </a:r>
          </a:p>
          <a:p>
            <a:pPr lvl="1" rtl="0"/>
            <a:r>
              <a:rPr lang="pt-BR" sz="1600" b="1" spc="-30" dirty="0">
                <a:solidFill>
                  <a:schemeClr val="accent5"/>
                </a:solidFill>
              </a:rPr>
              <a:t>RESPOSTA:</a:t>
            </a:r>
            <a:r>
              <a:rPr lang="pt-BR" sz="1600" spc="-30" dirty="0"/>
              <a:t> </a:t>
            </a:r>
            <a:r>
              <a:rPr lang="pt-BR" sz="1600" spc="-30" dirty="0">
                <a:solidFill>
                  <a:schemeClr val="accent6"/>
                </a:solidFill>
              </a:rPr>
              <a:t>o cliente</a:t>
            </a:r>
          </a:p>
          <a:p>
            <a:pPr marL="342900" indent="-342900" rtl="0">
              <a:buFont typeface="+mj-lt"/>
              <a:buAutoNum type="arabicPeriod"/>
            </a:pPr>
            <a:r>
              <a:rPr lang="pt-BR" sz="1600" spc="-30" dirty="0"/>
              <a:t>Configuração de aplicativos </a:t>
            </a:r>
            <a:br>
              <a:rPr lang="pt-BR" sz="1600" spc="-30" dirty="0"/>
            </a:br>
            <a:r>
              <a:rPr lang="pt-BR" sz="1600" spc="-30" dirty="0"/>
              <a:t>que são executados na instância do EC2?</a:t>
            </a:r>
          </a:p>
          <a:p>
            <a:pPr lvl="1" rtl="0"/>
            <a:r>
              <a:rPr lang="pt-BR" sz="1600" b="1" spc="-30" dirty="0">
                <a:solidFill>
                  <a:schemeClr val="accent5"/>
                </a:solidFill>
              </a:rPr>
              <a:t>RESPOSTA:</a:t>
            </a:r>
            <a:r>
              <a:rPr lang="pt-BR" sz="1600" spc="-30" dirty="0"/>
              <a:t> </a:t>
            </a:r>
            <a:r>
              <a:rPr lang="pt-BR" sz="1600" spc="-30" dirty="0">
                <a:solidFill>
                  <a:schemeClr val="accent6"/>
                </a:solidFill>
              </a:rPr>
              <a:t>o cliente</a:t>
            </a:r>
          </a:p>
          <a:p>
            <a:pPr marL="0" indent="0" rtl="0">
              <a:buNone/>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p:txBody>
      </p:sp>
      <p:sp>
        <p:nvSpPr>
          <p:cNvPr id="6" name="TextBox 5">
            <a:extLst>
              <a:ext uri="{FF2B5EF4-FFF2-40B4-BE49-F238E27FC236}">
                <a16:creationId xmlns:a16="http://schemas.microsoft.com/office/drawing/2014/main" id="{6281A826-29AD-774B-AE52-A047C7B4AD91}"/>
              </a:ext>
            </a:extLst>
          </p:cNvPr>
          <p:cNvSpPr txBox="1"/>
          <p:nvPr/>
        </p:nvSpPr>
        <p:spPr>
          <a:xfrm>
            <a:off x="419100" y="1281787"/>
            <a:ext cx="11159893" cy="461665"/>
          </a:xfrm>
          <a:prstGeom prst="rect">
            <a:avLst/>
          </a:prstGeom>
          <a:noFill/>
        </p:spPr>
        <p:txBody>
          <a:bodyPr wrap="square" rtlCol="0">
            <a:spAutoFit/>
          </a:bodyPr>
          <a:lstStyle/>
          <a:p>
            <a:pPr rtl="0"/>
            <a:r>
              <a:rPr lang="pt-BR" sz="2400" b="1" dirty="0">
                <a:solidFill>
                  <a:schemeClr val="accent5"/>
                </a:solidFill>
              </a:rPr>
              <a:t>Considere esta implantação. Quem é responsável, a AWS ou o cliente?</a:t>
            </a:r>
            <a:endParaRPr lang="en-US" sz="2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0" name="Content Placeholder 2">
            <a:extLst>
              <a:ext uri="{FF2B5EF4-FFF2-40B4-BE49-F238E27FC236}">
                <a16:creationId xmlns:a16="http://schemas.microsoft.com/office/drawing/2014/main" id="{0D6A1B44-E47E-714D-A549-0CCAF10451D2}"/>
              </a:ext>
            </a:extLst>
          </p:cNvPr>
          <p:cNvSpPr txBox="1">
            <a:spLocks/>
          </p:cNvSpPr>
          <p:nvPr/>
        </p:nvSpPr>
        <p:spPr>
          <a:xfrm>
            <a:off x="8570359" y="1929137"/>
            <a:ext cx="3402565" cy="380871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rtl="0">
              <a:buFont typeface="+mj-lt"/>
              <a:buAutoNum type="arabicPeriod" startAt="6"/>
            </a:pPr>
            <a:r>
              <a:rPr lang="pt-BR" sz="1600" dirty="0"/>
              <a:t>Atualizações ou patches </a:t>
            </a:r>
            <a:br>
              <a:rPr lang="pt-BR" sz="1600" dirty="0"/>
            </a:br>
            <a:r>
              <a:rPr lang="pt-BR" sz="1600" dirty="0"/>
              <a:t>do Oracle se a instância </a:t>
            </a:r>
            <a:br>
              <a:rPr lang="pt-BR" sz="1600" dirty="0"/>
            </a:br>
            <a:r>
              <a:rPr lang="pt-BR" sz="1600" dirty="0"/>
              <a:t>do Oracle for executada </a:t>
            </a:r>
            <a:br>
              <a:rPr lang="pt-BR" sz="1600" dirty="0"/>
            </a:br>
            <a:r>
              <a:rPr lang="pt-BR" sz="1600" dirty="0"/>
              <a:t>como uma instância </a:t>
            </a:r>
            <a:br>
              <a:rPr lang="pt-BR" sz="1600" dirty="0"/>
            </a:br>
            <a:r>
              <a:rPr lang="pt-BR" sz="1600" dirty="0"/>
              <a:t>do </a:t>
            </a:r>
            <a:r>
              <a:rPr lang="pt-BR" sz="1600" dirty="0" err="1"/>
              <a:t>Amazon</a:t>
            </a:r>
            <a:r>
              <a:rPr lang="pt-BR" sz="1600" dirty="0"/>
              <a:t> RDS?</a:t>
            </a:r>
          </a:p>
          <a:p>
            <a:pPr lvl="1" rtl="0"/>
            <a:r>
              <a:rPr lang="pt-BR" sz="1600" b="1" dirty="0">
                <a:solidFill>
                  <a:schemeClr val="accent5"/>
                </a:solidFill>
              </a:rPr>
              <a:t>RESPOSTA:</a:t>
            </a:r>
            <a:r>
              <a:rPr lang="pt-BR" sz="1600" dirty="0"/>
              <a:t> </a:t>
            </a:r>
            <a:r>
              <a:rPr lang="pt-BR" sz="1600" dirty="0">
                <a:solidFill>
                  <a:schemeClr val="accent6"/>
                </a:solidFill>
              </a:rPr>
              <a:t>AWS</a:t>
            </a:r>
          </a:p>
          <a:p>
            <a:pPr marL="342900" indent="-342900" rtl="0">
              <a:buFont typeface="+mj-lt"/>
              <a:buAutoNum type="arabicPeriod" startAt="6"/>
            </a:pPr>
            <a:r>
              <a:rPr lang="pt-BR" sz="1600" dirty="0"/>
              <a:t>Atualizações ou patches </a:t>
            </a:r>
            <a:br>
              <a:rPr lang="pt-BR" sz="1600" dirty="0"/>
            </a:br>
            <a:r>
              <a:rPr lang="pt-BR" sz="1600" dirty="0"/>
              <a:t>do Oracle se o Oracle </a:t>
            </a:r>
            <a:br>
              <a:rPr lang="pt-BR" sz="1600" dirty="0"/>
            </a:br>
            <a:r>
              <a:rPr lang="pt-BR" sz="1600" dirty="0"/>
              <a:t>for executado em uma </a:t>
            </a:r>
            <a:br>
              <a:rPr lang="pt-BR" sz="1600" dirty="0"/>
            </a:br>
            <a:r>
              <a:rPr lang="pt-BR" sz="1600" dirty="0"/>
              <a:t>instância do EC2?</a:t>
            </a:r>
          </a:p>
          <a:p>
            <a:pPr lvl="1" rtl="0"/>
            <a:r>
              <a:rPr lang="pt-BR" sz="1600" b="1" dirty="0">
                <a:solidFill>
                  <a:schemeClr val="accent5"/>
                </a:solidFill>
              </a:rPr>
              <a:t>RESPOSTA:</a:t>
            </a:r>
            <a:r>
              <a:rPr lang="pt-BR" sz="1600" dirty="0"/>
              <a:t> </a:t>
            </a:r>
            <a:r>
              <a:rPr lang="pt-BR" sz="1600" dirty="0">
                <a:solidFill>
                  <a:schemeClr val="accent6"/>
                </a:solidFill>
              </a:rPr>
              <a:t>o cliente</a:t>
            </a:r>
          </a:p>
          <a:p>
            <a:pPr marL="342900" indent="-342900" rtl="0">
              <a:buFont typeface="+mj-lt"/>
              <a:buAutoNum type="arabicPeriod" startAt="6"/>
            </a:pPr>
            <a:r>
              <a:rPr lang="pt-BR" sz="1600" dirty="0"/>
              <a:t>Configuração de acesso ao </a:t>
            </a:r>
            <a:r>
              <a:rPr lang="pt-BR" sz="1600" dirty="0" err="1"/>
              <a:t>bucket</a:t>
            </a:r>
            <a:r>
              <a:rPr lang="pt-BR" sz="1600" dirty="0"/>
              <a:t> do S3?</a:t>
            </a:r>
          </a:p>
          <a:p>
            <a:pPr lvl="1" rtl="0"/>
            <a:r>
              <a:rPr lang="pt-BR" sz="1600" b="1" dirty="0">
                <a:solidFill>
                  <a:schemeClr val="accent5"/>
                </a:solidFill>
              </a:rPr>
              <a:t>RESPOSTA:</a:t>
            </a:r>
            <a:r>
              <a:rPr lang="pt-BR" sz="1600" dirty="0"/>
              <a:t> </a:t>
            </a:r>
            <a:r>
              <a:rPr lang="pt-BR" sz="1600" dirty="0">
                <a:solidFill>
                  <a:schemeClr val="accent6"/>
                </a:solidFill>
              </a:rPr>
              <a:t>o cliente</a:t>
            </a:r>
          </a:p>
          <a:p>
            <a:pPr marL="0" indent="0" rtl="0">
              <a:buNone/>
            </a:pPr>
            <a:endParaRPr lang="en-US" sz="1600" dirty="0"/>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p:txBody>
      </p:sp>
    </p:spTree>
    <p:custDataLst>
      <p:tags r:id="rId1"/>
    </p:custDataLst>
    <p:extLst>
      <p:ext uri="{BB962C8B-B14F-4D97-AF65-F5344CB8AC3E}">
        <p14:creationId xmlns:p14="http://schemas.microsoft.com/office/powerpoint/2010/main" val="376809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rtlCol="0"/>
          <a:lstStyle/>
          <a:p>
            <a:pPr rtl="0"/>
            <a:r>
              <a:rPr lang="pt-BR"/>
              <a:t>Atividade</a:t>
            </a:r>
            <a:r>
              <a:rPr lang="pt-BR" sz="3600"/>
              <a:t>: cenário 2 de 2</a:t>
            </a:r>
          </a:p>
        </p:txBody>
      </p:sp>
      <p:sp>
        <p:nvSpPr>
          <p:cNvPr id="2" name="Footer Placeholder 1">
            <a:extLst>
              <a:ext uri="{FF2B5EF4-FFF2-40B4-BE49-F238E27FC236}">
                <a16:creationId xmlns:a16="http://schemas.microsoft.com/office/drawing/2014/main" id="{51E646A1-EDF0-6740-AF23-385069AE46A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675D8BB1-3643-6B45-996C-47BCC8095C8A}"/>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12</a:t>
            </a:fld>
            <a:endParaRPr lang="en-US" dirty="0"/>
          </a:p>
        </p:txBody>
      </p:sp>
      <p:sp>
        <p:nvSpPr>
          <p:cNvPr id="27" name="Content Placeholder 2">
            <a:extLst>
              <a:ext uri="{FF2B5EF4-FFF2-40B4-BE49-F238E27FC236}">
                <a16:creationId xmlns:a16="http://schemas.microsoft.com/office/drawing/2014/main" id="{3168251C-9A60-F14C-9D92-CD0B1D639F03}"/>
              </a:ext>
            </a:extLst>
          </p:cNvPr>
          <p:cNvSpPr txBox="1">
            <a:spLocks/>
          </p:cNvSpPr>
          <p:nvPr/>
        </p:nvSpPr>
        <p:spPr>
          <a:xfrm>
            <a:off x="5339455" y="1927954"/>
            <a:ext cx="3165205" cy="3982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rtl="0">
              <a:buFont typeface="+mj-lt"/>
              <a:buAutoNum type="arabicPeriod"/>
            </a:pPr>
            <a:r>
              <a:rPr lang="pt-BR" sz="1600" dirty="0"/>
              <a:t>Garantir que o Console </a:t>
            </a:r>
            <a:br>
              <a:rPr lang="pt-BR" sz="1600" dirty="0"/>
            </a:br>
            <a:r>
              <a:rPr lang="pt-BR" sz="1600" dirty="0"/>
              <a:t>de Gerenciamento da AWS não seja invadido?</a:t>
            </a:r>
          </a:p>
          <a:p>
            <a:pPr lvl="1" rtl="0"/>
            <a:r>
              <a:rPr lang="pt-BR" sz="1600" b="1" dirty="0">
                <a:solidFill>
                  <a:schemeClr val="accent5"/>
                </a:solidFill>
              </a:rPr>
              <a:t>RESPOSTA:</a:t>
            </a:r>
            <a:r>
              <a:rPr lang="pt-BR" sz="1600" dirty="0"/>
              <a:t> </a:t>
            </a:r>
            <a:r>
              <a:rPr lang="pt-BR" sz="1600" dirty="0">
                <a:solidFill>
                  <a:schemeClr val="accent6"/>
                </a:solidFill>
              </a:rPr>
              <a:t>AWS</a:t>
            </a:r>
          </a:p>
          <a:p>
            <a:pPr marL="342900" indent="-342900" rtl="0">
              <a:buFont typeface="+mj-lt"/>
              <a:buAutoNum type="arabicPeriod"/>
            </a:pPr>
            <a:r>
              <a:rPr lang="pt-BR" sz="1600" dirty="0"/>
              <a:t>Configurar a </a:t>
            </a:r>
            <a:r>
              <a:rPr lang="pt-BR" sz="1600" dirty="0" err="1"/>
              <a:t>sub-rede</a:t>
            </a:r>
            <a:r>
              <a:rPr lang="pt-BR" sz="1600" dirty="0"/>
              <a:t>?</a:t>
            </a:r>
          </a:p>
          <a:p>
            <a:pPr lvl="1" rtl="0"/>
            <a:r>
              <a:rPr lang="pt-BR" sz="1600" b="1" dirty="0">
                <a:solidFill>
                  <a:schemeClr val="accent5"/>
                </a:solidFill>
              </a:rPr>
              <a:t>RESPOSTA: </a:t>
            </a:r>
            <a:r>
              <a:rPr lang="pt-BR" sz="1600" dirty="0">
                <a:solidFill>
                  <a:schemeClr val="accent6"/>
                </a:solidFill>
              </a:rPr>
              <a:t>o cliente</a:t>
            </a:r>
          </a:p>
          <a:p>
            <a:pPr marL="342900" indent="-342900" rtl="0">
              <a:buFont typeface="+mj-lt"/>
              <a:buAutoNum type="arabicPeriod"/>
            </a:pPr>
            <a:r>
              <a:rPr lang="pt-BR" sz="1600" dirty="0"/>
              <a:t>Configurar a VPC?</a:t>
            </a:r>
          </a:p>
          <a:p>
            <a:pPr lvl="1" rtl="0"/>
            <a:r>
              <a:rPr lang="pt-BR" sz="1600" b="1" dirty="0">
                <a:solidFill>
                  <a:schemeClr val="accent5"/>
                </a:solidFill>
              </a:rPr>
              <a:t>RESPOSTA: </a:t>
            </a:r>
            <a:r>
              <a:rPr lang="pt-BR" sz="1600" dirty="0">
                <a:solidFill>
                  <a:schemeClr val="accent6"/>
                </a:solidFill>
              </a:rPr>
              <a:t>o cliente</a:t>
            </a:r>
            <a:endParaRPr lang="en-US" sz="1600" dirty="0"/>
          </a:p>
          <a:p>
            <a:pPr marL="342900" indent="-342900" rtl="0">
              <a:buFont typeface="+mj-lt"/>
              <a:buAutoNum type="arabicPeriod"/>
            </a:pPr>
            <a:r>
              <a:rPr lang="pt-BR" sz="1600" dirty="0"/>
              <a:t>Proteger contra interrupções de rede nas regiões da AWS?</a:t>
            </a:r>
          </a:p>
          <a:p>
            <a:pPr lvl="1" rtl="0"/>
            <a:r>
              <a:rPr lang="pt-BR" sz="1600" b="1" dirty="0">
                <a:solidFill>
                  <a:schemeClr val="accent5"/>
                </a:solidFill>
              </a:rPr>
              <a:t>RESPOSTA:</a:t>
            </a:r>
            <a:r>
              <a:rPr lang="pt-BR" sz="1600" dirty="0"/>
              <a:t> </a:t>
            </a:r>
            <a:r>
              <a:rPr lang="pt-BR" sz="1600" dirty="0">
                <a:solidFill>
                  <a:schemeClr val="accent6"/>
                </a:solidFill>
              </a:rPr>
              <a:t>AWS</a:t>
            </a:r>
          </a:p>
          <a:p>
            <a:pPr marL="342900" indent="-342900" rtl="0">
              <a:buFont typeface="+mj-lt"/>
              <a:buAutoNum type="arabicPeriod"/>
            </a:pPr>
            <a:r>
              <a:rPr lang="pt-BR" sz="1600" dirty="0"/>
              <a:t>Proteger as chaves SSH</a:t>
            </a:r>
          </a:p>
          <a:p>
            <a:pPr lvl="1" rtl="0"/>
            <a:r>
              <a:rPr lang="pt-BR" sz="1600" b="1" dirty="0">
                <a:solidFill>
                  <a:schemeClr val="accent5"/>
                </a:solidFill>
              </a:rPr>
              <a:t>RESPOSTA:</a:t>
            </a:r>
            <a:r>
              <a:rPr lang="pt-BR" sz="1600" dirty="0"/>
              <a:t> </a:t>
            </a:r>
            <a:r>
              <a:rPr lang="pt-BR" sz="1600" dirty="0">
                <a:solidFill>
                  <a:schemeClr val="accent6"/>
                </a:solidFill>
              </a:rPr>
              <a:t>o cliente</a:t>
            </a:r>
          </a:p>
          <a:p>
            <a:pPr marL="0" indent="0" rtl="0">
              <a:buNone/>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a:p>
            <a:pPr marL="342900" indent="-342900" rtl="0">
              <a:buFont typeface="+mj-lt"/>
              <a:buAutoNum type="arabicPeriod"/>
            </a:pPr>
            <a:endParaRPr lang="en-US" sz="1600" dirty="0"/>
          </a:p>
        </p:txBody>
      </p:sp>
      <p:sp>
        <p:nvSpPr>
          <p:cNvPr id="6" name="TextBox 5">
            <a:extLst>
              <a:ext uri="{FF2B5EF4-FFF2-40B4-BE49-F238E27FC236}">
                <a16:creationId xmlns:a16="http://schemas.microsoft.com/office/drawing/2014/main" id="{6281A826-29AD-774B-AE52-A047C7B4AD91}"/>
              </a:ext>
            </a:extLst>
          </p:cNvPr>
          <p:cNvSpPr txBox="1"/>
          <p:nvPr/>
        </p:nvSpPr>
        <p:spPr>
          <a:xfrm>
            <a:off x="419100" y="1281787"/>
            <a:ext cx="11159893" cy="461665"/>
          </a:xfrm>
          <a:prstGeom prst="rect">
            <a:avLst/>
          </a:prstGeom>
          <a:noFill/>
        </p:spPr>
        <p:txBody>
          <a:bodyPr wrap="square" rtlCol="0">
            <a:spAutoFit/>
          </a:bodyPr>
          <a:lstStyle/>
          <a:p>
            <a:pPr rtl="0"/>
            <a:r>
              <a:rPr lang="pt-BR" sz="2400" b="1">
                <a:solidFill>
                  <a:schemeClr val="accent5"/>
                </a:solidFill>
              </a:rPr>
              <a:t>Considere esta implantação. Quem é responsável, a AWS ou o cliente?</a:t>
            </a:r>
            <a:endParaRPr lang="en-US" sz="2400" b="1" dirty="0">
              <a:solidFill>
                <a:schemeClr val="accent5"/>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0" name="Content Placeholder 2">
            <a:extLst>
              <a:ext uri="{FF2B5EF4-FFF2-40B4-BE49-F238E27FC236}">
                <a16:creationId xmlns:a16="http://schemas.microsoft.com/office/drawing/2014/main" id="{0D6A1B44-E47E-714D-A549-0CCAF10451D2}"/>
              </a:ext>
            </a:extLst>
          </p:cNvPr>
          <p:cNvSpPr txBox="1">
            <a:spLocks/>
          </p:cNvSpPr>
          <p:nvPr/>
        </p:nvSpPr>
        <p:spPr>
          <a:xfrm>
            <a:off x="8622570" y="1903906"/>
            <a:ext cx="3150330" cy="380871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rtl="0">
              <a:buFont typeface="+mj-lt"/>
              <a:buAutoNum type="arabicPeriod" startAt="6"/>
            </a:pPr>
            <a:r>
              <a:rPr lang="pt-BR" sz="1600" dirty="0"/>
              <a:t>Garantir o isolamento </a:t>
            </a:r>
            <a:br>
              <a:rPr lang="pt-BR" sz="1600" dirty="0"/>
            </a:br>
            <a:r>
              <a:rPr lang="pt-BR" sz="1600" dirty="0"/>
              <a:t>de rede entre os dados </a:t>
            </a:r>
            <a:br>
              <a:rPr lang="pt-BR" sz="1600" dirty="0"/>
            </a:br>
            <a:r>
              <a:rPr lang="pt-BR" sz="1600" dirty="0"/>
              <a:t>dos clientes da AWS?</a:t>
            </a:r>
          </a:p>
          <a:p>
            <a:pPr lvl="1" rtl="0"/>
            <a:r>
              <a:rPr lang="pt-BR" sz="1600" b="1" dirty="0">
                <a:solidFill>
                  <a:schemeClr val="accent5"/>
                </a:solidFill>
              </a:rPr>
              <a:t>RESPOSTA:</a:t>
            </a:r>
            <a:r>
              <a:rPr lang="pt-BR" sz="1600" dirty="0"/>
              <a:t> </a:t>
            </a:r>
            <a:r>
              <a:rPr lang="pt-BR" sz="1600" dirty="0">
                <a:solidFill>
                  <a:schemeClr val="accent6"/>
                </a:solidFill>
              </a:rPr>
              <a:t>AWS</a:t>
            </a:r>
          </a:p>
          <a:p>
            <a:pPr marL="342900" indent="-342900" rtl="0">
              <a:buFont typeface="+mj-lt"/>
              <a:buAutoNum type="arabicPeriod" startAt="6"/>
            </a:pPr>
            <a:r>
              <a:rPr lang="pt-BR" sz="1600" dirty="0"/>
              <a:t>Garantir uma conexão </a:t>
            </a:r>
            <a:br>
              <a:rPr lang="pt-BR" sz="1600" dirty="0"/>
            </a:br>
            <a:r>
              <a:rPr lang="pt-BR" sz="1600" dirty="0"/>
              <a:t>de rede de baixa latência entre o servidor Web </a:t>
            </a:r>
            <a:br>
              <a:rPr lang="pt-BR" sz="1600" dirty="0"/>
            </a:br>
            <a:r>
              <a:rPr lang="pt-BR" sz="1600" dirty="0"/>
              <a:t>e o </a:t>
            </a:r>
            <a:r>
              <a:rPr lang="pt-BR" sz="1600" dirty="0" err="1"/>
              <a:t>bucket</a:t>
            </a:r>
            <a:r>
              <a:rPr lang="pt-BR" sz="1600" dirty="0"/>
              <a:t> do S3?</a:t>
            </a:r>
          </a:p>
          <a:p>
            <a:pPr lvl="1" rtl="0"/>
            <a:r>
              <a:rPr lang="pt-BR" sz="1600" b="1" dirty="0">
                <a:solidFill>
                  <a:schemeClr val="accent5"/>
                </a:solidFill>
              </a:rPr>
              <a:t>RESPOSTA:</a:t>
            </a:r>
            <a:r>
              <a:rPr lang="pt-BR" sz="1600" dirty="0"/>
              <a:t> </a:t>
            </a:r>
            <a:r>
              <a:rPr lang="pt-BR" sz="1600" dirty="0">
                <a:solidFill>
                  <a:schemeClr val="accent6"/>
                </a:solidFill>
              </a:rPr>
              <a:t>AWS</a:t>
            </a:r>
          </a:p>
          <a:p>
            <a:pPr marL="342900" indent="-342900" rtl="0">
              <a:buFont typeface="+mj-lt"/>
              <a:buAutoNum type="arabicPeriod" startAt="6"/>
            </a:pPr>
            <a:r>
              <a:rPr lang="pt-BR" sz="1600" dirty="0"/>
              <a:t>Impor a </a:t>
            </a:r>
            <a:r>
              <a:rPr lang="pt-BR" sz="1600" dirty="0" err="1"/>
              <a:t>Multi-Factor</a:t>
            </a:r>
            <a:r>
              <a:rPr lang="pt-BR" sz="1600" dirty="0"/>
              <a:t> </a:t>
            </a:r>
            <a:r>
              <a:rPr lang="pt-BR" sz="1600" dirty="0" err="1"/>
              <a:t>Authentication</a:t>
            </a:r>
            <a:r>
              <a:rPr lang="pt-BR" sz="1600" dirty="0"/>
              <a:t> para todos </a:t>
            </a:r>
            <a:br>
              <a:rPr lang="pt-BR" sz="1600" dirty="0"/>
            </a:br>
            <a:r>
              <a:rPr lang="pt-BR" sz="1600" dirty="0"/>
              <a:t>os </a:t>
            </a:r>
            <a:r>
              <a:rPr lang="pt-BR" sz="1600" dirty="0" err="1"/>
              <a:t>logins</a:t>
            </a:r>
            <a:r>
              <a:rPr lang="pt-BR" sz="1600" dirty="0"/>
              <a:t> de usuário?</a:t>
            </a:r>
          </a:p>
          <a:p>
            <a:pPr lvl="1" rtl="0"/>
            <a:r>
              <a:rPr lang="pt-BR" sz="1600" b="1" dirty="0">
                <a:solidFill>
                  <a:schemeClr val="accent5"/>
                </a:solidFill>
              </a:rPr>
              <a:t>RESPOSTA:</a:t>
            </a:r>
            <a:r>
              <a:rPr lang="pt-BR" sz="1600" dirty="0"/>
              <a:t> </a:t>
            </a:r>
            <a:r>
              <a:rPr lang="pt-BR" sz="1600" dirty="0">
                <a:solidFill>
                  <a:schemeClr val="accent6"/>
                </a:solidFill>
              </a:rPr>
              <a:t>o cliente</a:t>
            </a:r>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a:p>
            <a:pPr marL="342900" indent="-342900" rtl="0">
              <a:buFont typeface="+mj-lt"/>
              <a:buAutoNum type="arabicPeriod" startAt="6"/>
            </a:pPr>
            <a:endParaRPr lang="en-US" sz="1600" dirty="0"/>
          </a:p>
        </p:txBody>
      </p:sp>
      <p:grpSp>
        <p:nvGrpSpPr>
          <p:cNvPr id="69" name="Group 68" descr="architectural diagram showing a web server running on EC2 inside a subnet and VPC. The web server connects to an S3 bucket. The web server is accessible via an internet gateway either using the AWS Management console or using the AWS Command Line Interface which makes use of SSH keys.">
            <a:extLst>
              <a:ext uri="{FF2B5EF4-FFF2-40B4-BE49-F238E27FC236}">
                <a16:creationId xmlns:a16="http://schemas.microsoft.com/office/drawing/2014/main" id="{A8C3AAE5-CBEC-4E40-A07B-716E921584C6}"/>
              </a:ext>
            </a:extLst>
          </p:cNvPr>
          <p:cNvGrpSpPr/>
          <p:nvPr/>
        </p:nvGrpSpPr>
        <p:grpSpPr>
          <a:xfrm>
            <a:off x="153243" y="1736422"/>
            <a:ext cx="5164257" cy="4602597"/>
            <a:chOff x="153243" y="1736422"/>
            <a:chExt cx="5164257" cy="4602597"/>
          </a:xfrm>
        </p:grpSpPr>
        <p:cxnSp>
          <p:nvCxnSpPr>
            <p:cNvPr id="29" name="Elbow Connector 28">
              <a:extLst>
                <a:ext uri="{FF2B5EF4-FFF2-40B4-BE49-F238E27FC236}">
                  <a16:creationId xmlns:a16="http://schemas.microsoft.com/office/drawing/2014/main" id="{2D1F2B09-6FEF-E349-8A32-D00785F20A6D}"/>
                </a:ext>
              </a:extLst>
            </p:cNvPr>
            <p:cNvCxnSpPr>
              <a:cxnSpLocks/>
              <a:stCxn id="48" idx="3"/>
            </p:cNvCxnSpPr>
            <p:nvPr/>
          </p:nvCxnSpPr>
          <p:spPr>
            <a:xfrm>
              <a:off x="1201794" y="2228944"/>
              <a:ext cx="1625958" cy="804386"/>
            </a:xfrm>
            <a:prstGeom prst="bentConnector3">
              <a:avLst>
                <a:gd name="adj1" fmla="val 50000"/>
              </a:avLst>
            </a:prstGeom>
            <a:noFill/>
            <a:ln w="12700" cap="flat" cmpd="sng" algn="ctr">
              <a:solidFill>
                <a:srgbClr val="535B63"/>
              </a:solidFill>
              <a:prstDash val="solid"/>
              <a:miter lim="800000"/>
              <a:headEnd type="none" w="med" len="sm"/>
              <a:tailEnd type="arrow" w="med" len="sm"/>
            </a:ln>
            <a:effectLst/>
          </p:spPr>
        </p:cxnSp>
        <p:pic>
          <p:nvPicPr>
            <p:cNvPr id="49" name="Graphic 48">
              <a:extLst>
                <a:ext uri="{FF2B5EF4-FFF2-40B4-BE49-F238E27FC236}">
                  <a16:creationId xmlns:a16="http://schemas.microsoft.com/office/drawing/2014/main" id="{531ED385-B2FD-BF47-9A49-E97A409C7F6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771394" y="2197905"/>
              <a:ext cx="457701" cy="469900"/>
            </a:xfrm>
            <a:prstGeom prst="rect">
              <a:avLst/>
            </a:prstGeom>
          </p:spPr>
        </p:pic>
        <p:sp>
          <p:nvSpPr>
            <p:cNvPr id="50" name="TextBox 49">
              <a:extLst>
                <a:ext uri="{FF2B5EF4-FFF2-40B4-BE49-F238E27FC236}">
                  <a16:creationId xmlns:a16="http://schemas.microsoft.com/office/drawing/2014/main" id="{72658523-8B40-D346-9666-E98D1E1ADE6E}"/>
                </a:ext>
              </a:extLst>
            </p:cNvPr>
            <p:cNvSpPr txBox="1"/>
            <p:nvPr/>
          </p:nvSpPr>
          <p:spPr>
            <a:xfrm>
              <a:off x="1651911" y="1736422"/>
              <a:ext cx="1654521" cy="584775"/>
            </a:xfrm>
            <a:prstGeom prst="rect">
              <a:avLst/>
            </a:prstGeom>
            <a:noFill/>
          </p:spPr>
          <p:txBody>
            <a:bodyPr wrap="square" rtlCol="0">
              <a:spAutoFit/>
            </a:bodyPr>
            <a:lstStyle/>
            <a:p>
              <a:pPr algn="ctr" rtl="0"/>
              <a:r>
                <a:rPr lang="pt-BR" sz="1600"/>
                <a:t>Chaves Secure Shell (SSH)</a:t>
              </a:r>
            </a:p>
          </p:txBody>
        </p:sp>
        <p:cxnSp>
          <p:nvCxnSpPr>
            <p:cNvPr id="51" name="Elbow Connector 50">
              <a:extLst>
                <a:ext uri="{FF2B5EF4-FFF2-40B4-BE49-F238E27FC236}">
                  <a16:creationId xmlns:a16="http://schemas.microsoft.com/office/drawing/2014/main" id="{5BD07F69-700E-884D-B4CF-93C1AEA7F3F4}"/>
                </a:ext>
              </a:extLst>
            </p:cNvPr>
            <p:cNvCxnSpPr>
              <a:cxnSpLocks/>
              <a:stCxn id="37" idx="2"/>
              <a:endCxn id="40" idx="0"/>
            </p:cNvCxnSpPr>
            <p:nvPr/>
          </p:nvCxnSpPr>
          <p:spPr>
            <a:xfrm>
              <a:off x="3000245" y="3487793"/>
              <a:ext cx="0" cy="478362"/>
            </a:xfrm>
            <a:prstGeom prst="straightConnector1">
              <a:avLst/>
            </a:prstGeom>
            <a:noFill/>
            <a:ln w="12700" cap="flat" cmpd="sng" algn="ctr">
              <a:solidFill>
                <a:srgbClr val="535B63"/>
              </a:solidFill>
              <a:prstDash val="solid"/>
              <a:miter lim="800000"/>
              <a:headEnd type="none" w="med" len="sm"/>
              <a:tailEnd type="arrow" w="med" len="sm"/>
            </a:ln>
            <a:effectLst/>
          </p:spPr>
        </p:cxnSp>
        <p:sp>
          <p:nvSpPr>
            <p:cNvPr id="52" name="TextBox 51">
              <a:extLst>
                <a:ext uri="{FF2B5EF4-FFF2-40B4-BE49-F238E27FC236}">
                  <a16:creationId xmlns:a16="http://schemas.microsoft.com/office/drawing/2014/main" id="{7031ADB8-A4C6-C247-AFB4-3881186804C1}"/>
                </a:ext>
              </a:extLst>
            </p:cNvPr>
            <p:cNvSpPr txBox="1"/>
            <p:nvPr/>
          </p:nvSpPr>
          <p:spPr>
            <a:xfrm>
              <a:off x="3190332" y="2389052"/>
              <a:ext cx="2127168" cy="830997"/>
            </a:xfrm>
            <a:prstGeom prst="rect">
              <a:avLst/>
            </a:prstGeom>
            <a:noFill/>
          </p:spPr>
          <p:txBody>
            <a:bodyPr wrap="square" rtlCol="0">
              <a:spAutoFit/>
            </a:bodyPr>
            <a:lstStyle/>
            <a:p>
              <a:pPr algn="ctr" rtl="0"/>
              <a:r>
                <a:rPr lang="pt-BR" sz="1600" dirty="0"/>
                <a:t>Interface da linha </a:t>
              </a:r>
              <a:br>
                <a:rPr lang="pt-BR" sz="1600" dirty="0"/>
              </a:br>
              <a:r>
                <a:rPr lang="pt-BR" sz="1600" dirty="0"/>
                <a:t>de comando da AWS (CLI da AWS)</a:t>
              </a:r>
            </a:p>
          </p:txBody>
        </p:sp>
        <p:pic>
          <p:nvPicPr>
            <p:cNvPr id="53" name="Graphic 52">
              <a:extLst>
                <a:ext uri="{FF2B5EF4-FFF2-40B4-BE49-F238E27FC236}">
                  <a16:creationId xmlns:a16="http://schemas.microsoft.com/office/drawing/2014/main" id="{E44619DA-359E-4F40-A8E9-68A7A4DB64C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71028" y="1846050"/>
              <a:ext cx="565776" cy="580855"/>
            </a:xfrm>
            <a:prstGeom prst="rect">
              <a:avLst/>
            </a:prstGeom>
          </p:spPr>
        </p:pic>
        <p:cxnSp>
          <p:nvCxnSpPr>
            <p:cNvPr id="56" name="Elbow Connector 55">
              <a:extLst>
                <a:ext uri="{FF2B5EF4-FFF2-40B4-BE49-F238E27FC236}">
                  <a16:creationId xmlns:a16="http://schemas.microsoft.com/office/drawing/2014/main" id="{B26B98A1-316C-FF43-8A94-60DD40BC2ECA}"/>
                </a:ext>
              </a:extLst>
            </p:cNvPr>
            <p:cNvCxnSpPr>
              <a:cxnSpLocks/>
              <a:stCxn id="53" idx="1"/>
              <a:endCxn id="37" idx="0"/>
            </p:cNvCxnSpPr>
            <p:nvPr/>
          </p:nvCxnSpPr>
          <p:spPr>
            <a:xfrm rot="10800000" flipV="1">
              <a:off x="3000246" y="2136478"/>
              <a:ext cx="970783" cy="836336"/>
            </a:xfrm>
            <a:prstGeom prst="bentConnector2">
              <a:avLst/>
            </a:prstGeom>
            <a:noFill/>
            <a:ln w="12700" cap="flat" cmpd="sng" algn="ctr">
              <a:solidFill>
                <a:srgbClr val="535B63"/>
              </a:solidFill>
              <a:prstDash val="solid"/>
              <a:miter lim="800000"/>
              <a:headEnd type="none" w="med" len="sm"/>
              <a:tailEnd type="arrow" w="med" len="sm"/>
            </a:ln>
            <a:effectLst/>
          </p:spPr>
        </p:cxnSp>
        <p:sp>
          <p:nvSpPr>
            <p:cNvPr id="32" name="Rectangle 31">
              <a:extLst>
                <a:ext uri="{FF2B5EF4-FFF2-40B4-BE49-F238E27FC236}">
                  <a16:creationId xmlns:a16="http://schemas.microsoft.com/office/drawing/2014/main" id="{AA5CD74C-F5EF-A241-B6AE-3C17EBFBE46F}"/>
                </a:ext>
              </a:extLst>
            </p:cNvPr>
            <p:cNvSpPr/>
            <p:nvPr/>
          </p:nvSpPr>
          <p:spPr>
            <a:xfrm>
              <a:off x="469116" y="3411196"/>
              <a:ext cx="4373767" cy="2057287"/>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panose="02000000000000000000" pitchFamily="2" charset="0"/>
                  <a:ea typeface="+mn-ea"/>
                  <a:cs typeface="+mn-cs"/>
                </a:rPr>
                <a:t>VPC</a:t>
              </a:r>
            </a:p>
          </p:txBody>
        </p:sp>
        <p:pic>
          <p:nvPicPr>
            <p:cNvPr id="33" name="Graphic 36">
              <a:extLst>
                <a:ext uri="{FF2B5EF4-FFF2-40B4-BE49-F238E27FC236}">
                  <a16:creationId xmlns:a16="http://schemas.microsoft.com/office/drawing/2014/main" id="{9811B841-9D14-C748-AFA7-7854903D7D4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62267" y="3416034"/>
              <a:ext cx="262682" cy="269683"/>
            </a:xfrm>
            <a:prstGeom prst="rect">
              <a:avLst/>
            </a:prstGeom>
          </p:spPr>
        </p:pic>
        <p:sp>
          <p:nvSpPr>
            <p:cNvPr id="34" name="Rectangle 33">
              <a:extLst>
                <a:ext uri="{FF2B5EF4-FFF2-40B4-BE49-F238E27FC236}">
                  <a16:creationId xmlns:a16="http://schemas.microsoft.com/office/drawing/2014/main" id="{C131ED40-2401-644B-BF59-0BE0230450B1}"/>
                </a:ext>
              </a:extLst>
            </p:cNvPr>
            <p:cNvSpPr/>
            <p:nvPr/>
          </p:nvSpPr>
          <p:spPr>
            <a:xfrm>
              <a:off x="795309" y="3818030"/>
              <a:ext cx="3912683" cy="1294595"/>
            </a:xfrm>
            <a:prstGeom prst="rect">
              <a:avLst/>
            </a:prstGeom>
            <a:noFill/>
            <a:ln w="12700" cap="flat" cmpd="sng" algn="ctr">
              <a:solidFill>
                <a:srgbClr val="1D8900"/>
              </a:solidFill>
              <a:prstDash val="dash"/>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1D8900"/>
                  </a:solidFill>
                  <a:effectLst/>
                  <a:uLnTx/>
                  <a:uFillTx/>
                  <a:latin typeface="Amazon Ember" panose="02000000000000000000" pitchFamily="2" charset="0"/>
                  <a:ea typeface="+mn-ea"/>
                  <a:cs typeface="+mn-cs"/>
                </a:rPr>
                <a:t>Sub-rede</a:t>
              </a:r>
            </a:p>
          </p:txBody>
        </p:sp>
        <p:pic>
          <p:nvPicPr>
            <p:cNvPr id="35" name="Graphic 37">
              <a:extLst>
                <a:ext uri="{FF2B5EF4-FFF2-40B4-BE49-F238E27FC236}">
                  <a16:creationId xmlns:a16="http://schemas.microsoft.com/office/drawing/2014/main" id="{D9486AA8-E2E4-074D-88A8-8B9A997FA9B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5309" y="3818030"/>
              <a:ext cx="262682" cy="269683"/>
            </a:xfrm>
            <a:prstGeom prst="rect">
              <a:avLst/>
            </a:prstGeom>
          </p:spPr>
        </p:pic>
        <p:sp>
          <p:nvSpPr>
            <p:cNvPr id="36" name="TextBox 35">
              <a:extLst>
                <a:ext uri="{FF2B5EF4-FFF2-40B4-BE49-F238E27FC236}">
                  <a16:creationId xmlns:a16="http://schemas.microsoft.com/office/drawing/2014/main" id="{91A29267-F422-EF4A-8503-B04364985912}"/>
                </a:ext>
              </a:extLst>
            </p:cNvPr>
            <p:cNvSpPr txBox="1"/>
            <p:nvPr/>
          </p:nvSpPr>
          <p:spPr>
            <a:xfrm>
              <a:off x="3184722" y="3118782"/>
              <a:ext cx="1234172"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1200" cap="none" spc="0" normalizeH="0" noProof="0" dirty="0">
                  <a:ln>
                    <a:noFill/>
                  </a:ln>
                  <a:solidFill>
                    <a:srgbClr val="232F3D"/>
                  </a:solidFill>
                  <a:effectLst/>
                  <a:uLnTx/>
                  <a:uFillTx/>
                  <a:ea typeface="+mn-ea"/>
                  <a:cs typeface="+mn-cs"/>
                </a:rPr>
                <a:t>Gateway da Internet</a:t>
              </a:r>
            </a:p>
          </p:txBody>
        </p:sp>
        <p:pic>
          <p:nvPicPr>
            <p:cNvPr id="37" name="Graphic 36">
              <a:extLst>
                <a:ext uri="{FF2B5EF4-FFF2-40B4-BE49-F238E27FC236}">
                  <a16:creationId xmlns:a16="http://schemas.microsoft.com/office/drawing/2014/main" id="{1AF7F657-4644-2C41-90F1-CB2AEE42C73C}"/>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749439" y="2972814"/>
              <a:ext cx="501611" cy="514979"/>
            </a:xfrm>
            <a:prstGeom prst="rect">
              <a:avLst/>
            </a:prstGeom>
          </p:spPr>
        </p:pic>
        <p:pic>
          <p:nvPicPr>
            <p:cNvPr id="40" name="Graphic 135">
              <a:extLst>
                <a:ext uri="{FF2B5EF4-FFF2-40B4-BE49-F238E27FC236}">
                  <a16:creationId xmlns:a16="http://schemas.microsoft.com/office/drawing/2014/main" id="{5EFB97B7-F4DA-0A4D-9623-8150FF55381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694057" y="3966155"/>
              <a:ext cx="612375" cy="628695"/>
            </a:xfrm>
            <a:prstGeom prst="rect">
              <a:avLst/>
            </a:prstGeom>
          </p:spPr>
        </p:pic>
        <p:sp>
          <p:nvSpPr>
            <p:cNvPr id="41" name="TextBox 40">
              <a:extLst>
                <a:ext uri="{FF2B5EF4-FFF2-40B4-BE49-F238E27FC236}">
                  <a16:creationId xmlns:a16="http://schemas.microsoft.com/office/drawing/2014/main" id="{9E1136AA-E256-144D-8568-46F909B87562}"/>
                </a:ext>
              </a:extLst>
            </p:cNvPr>
            <p:cNvSpPr txBox="1"/>
            <p:nvPr/>
          </p:nvSpPr>
          <p:spPr>
            <a:xfrm>
              <a:off x="2173362" y="4549451"/>
              <a:ext cx="1653764"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1200" cap="none" spc="0" normalizeH="0" noProof="0">
                  <a:ln>
                    <a:noFill/>
                  </a:ln>
                  <a:solidFill>
                    <a:srgbClr val="232F3D"/>
                  </a:solidFill>
                  <a:effectLst/>
                  <a:uLnTx/>
                  <a:uFillTx/>
                  <a:ea typeface="+mn-ea"/>
                  <a:cs typeface="+mn-cs"/>
                </a:rPr>
                <a:t>Servidor Web no Amazon EC2</a:t>
              </a:r>
            </a:p>
          </p:txBody>
        </p:sp>
        <p:sp>
          <p:nvSpPr>
            <p:cNvPr id="47" name="TextBox 46">
              <a:extLst>
                <a:ext uri="{FF2B5EF4-FFF2-40B4-BE49-F238E27FC236}">
                  <a16:creationId xmlns:a16="http://schemas.microsoft.com/office/drawing/2014/main" id="{EC2E0B8E-58D0-434B-B646-2E3D055B896A}"/>
                </a:ext>
              </a:extLst>
            </p:cNvPr>
            <p:cNvSpPr txBox="1"/>
            <p:nvPr/>
          </p:nvSpPr>
          <p:spPr>
            <a:xfrm>
              <a:off x="153243" y="2531688"/>
              <a:ext cx="1531326"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1200" cap="none" spc="0" normalizeH="0" noProof="0" dirty="0">
                  <a:ln>
                    <a:noFill/>
                  </a:ln>
                  <a:solidFill>
                    <a:srgbClr val="000000"/>
                  </a:solidFill>
                  <a:effectLst/>
                  <a:uLnTx/>
                  <a:uFillTx/>
                  <a:ea typeface="+mn-ea"/>
                  <a:cs typeface="+mn-cs"/>
                </a:rPr>
                <a:t>Console de Gerenciamento da AWS</a:t>
              </a:r>
            </a:p>
          </p:txBody>
        </p:sp>
        <p:pic>
          <p:nvPicPr>
            <p:cNvPr id="48" name="Graphic 34">
              <a:extLst>
                <a:ext uri="{FF2B5EF4-FFF2-40B4-BE49-F238E27FC236}">
                  <a16:creationId xmlns:a16="http://schemas.microsoft.com/office/drawing/2014/main" id="{A3076FA9-C9F1-C044-AEC9-E2F28F5D1A1E}"/>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36018" y="1938516"/>
              <a:ext cx="565776" cy="580855"/>
            </a:xfrm>
            <a:prstGeom prst="rect">
              <a:avLst/>
            </a:prstGeom>
          </p:spPr>
        </p:pic>
        <p:pic>
          <p:nvPicPr>
            <p:cNvPr id="61" name="Graphic 60">
              <a:extLst>
                <a:ext uri="{FF2B5EF4-FFF2-40B4-BE49-F238E27FC236}">
                  <a16:creationId xmlns:a16="http://schemas.microsoft.com/office/drawing/2014/main" id="{5BD26303-2D9D-6E4D-ABF8-0A43BFC2CF59}"/>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4176093" y="5755869"/>
              <a:ext cx="469900" cy="469900"/>
            </a:xfrm>
            <a:prstGeom prst="rect">
              <a:avLst/>
            </a:prstGeom>
          </p:spPr>
        </p:pic>
        <p:sp>
          <p:nvSpPr>
            <p:cNvPr id="62" name="TextBox 61">
              <a:extLst>
                <a:ext uri="{FF2B5EF4-FFF2-40B4-BE49-F238E27FC236}">
                  <a16:creationId xmlns:a16="http://schemas.microsoft.com/office/drawing/2014/main" id="{51B8C04D-1D8E-DB4C-8C1B-C3FA7062A7B6}"/>
                </a:ext>
              </a:extLst>
            </p:cNvPr>
            <p:cNvSpPr txBox="1"/>
            <p:nvPr/>
          </p:nvSpPr>
          <p:spPr>
            <a:xfrm>
              <a:off x="2786331" y="5754244"/>
              <a:ext cx="1479734" cy="584775"/>
            </a:xfrm>
            <a:prstGeom prst="rect">
              <a:avLst/>
            </a:prstGeom>
            <a:noFill/>
          </p:spPr>
          <p:txBody>
            <a:bodyPr wrap="square" rtlCol="0">
              <a:spAutoFit/>
            </a:bodyPr>
            <a:lstStyle/>
            <a:p>
              <a:pPr algn="ctr" rtl="0"/>
              <a:r>
                <a:rPr lang="pt-BR" sz="1600"/>
                <a:t>Bucket do S3 com objetos</a:t>
              </a:r>
            </a:p>
          </p:txBody>
        </p:sp>
        <p:cxnSp>
          <p:nvCxnSpPr>
            <p:cNvPr id="63" name="Elbow Connector 62">
              <a:extLst>
                <a:ext uri="{FF2B5EF4-FFF2-40B4-BE49-F238E27FC236}">
                  <a16:creationId xmlns:a16="http://schemas.microsoft.com/office/drawing/2014/main" id="{FE883950-B7D4-3046-9023-3543374F1367}"/>
                </a:ext>
              </a:extLst>
            </p:cNvPr>
            <p:cNvCxnSpPr>
              <a:cxnSpLocks/>
              <a:stCxn id="40" idx="3"/>
              <a:endCxn id="61" idx="0"/>
            </p:cNvCxnSpPr>
            <p:nvPr/>
          </p:nvCxnSpPr>
          <p:spPr>
            <a:xfrm>
              <a:off x="3306432" y="4280503"/>
              <a:ext cx="1104611" cy="1475366"/>
            </a:xfrm>
            <a:prstGeom prst="bentConnector2">
              <a:avLst/>
            </a:prstGeom>
            <a:noFill/>
            <a:ln w="12700" cap="flat" cmpd="sng" algn="ctr">
              <a:solidFill>
                <a:srgbClr val="535B63"/>
              </a:solidFill>
              <a:prstDash val="solid"/>
              <a:miter lim="800000"/>
              <a:headEnd type="triangle" w="med" len="sm"/>
              <a:tailEnd type="arrow" w="med" len="sm"/>
            </a:ln>
            <a:effectLst/>
          </p:spPr>
        </p:cxnSp>
      </p:grpSp>
    </p:spTree>
    <p:custDataLst>
      <p:tags r:id="rId1"/>
    </p:custDataLst>
    <p:extLst>
      <p:ext uri="{BB962C8B-B14F-4D97-AF65-F5344CB8AC3E}">
        <p14:creationId xmlns:p14="http://schemas.microsoft.com/office/powerpoint/2010/main" val="324154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dirty="0"/>
              <a:t>Principais lições da Seção 1</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13</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714474" y="1178376"/>
            <a:ext cx="6058426" cy="4814920"/>
          </a:xfrm>
        </p:spPr>
        <p:txBody>
          <a:bodyPr rtlCol="0"/>
          <a:lstStyle/>
          <a:p>
            <a:pPr rtl="0"/>
            <a:r>
              <a:rPr lang="pt-BR" sz="2000" dirty="0"/>
              <a:t>A AWS e o cliente compartilham responsabilidades de segurança:</a:t>
            </a:r>
          </a:p>
          <a:p>
            <a:pPr lvl="1" rtl="0"/>
            <a:r>
              <a:rPr lang="pt-BR" sz="1800" dirty="0"/>
              <a:t>A AWS é responsável pela segurança </a:t>
            </a:r>
            <a:r>
              <a:rPr lang="pt-BR" sz="1800" dirty="0">
                <a:solidFill>
                  <a:schemeClr val="accent6"/>
                </a:solidFill>
              </a:rPr>
              <a:t>da</a:t>
            </a:r>
            <a:r>
              <a:rPr lang="pt-BR" sz="1800" dirty="0"/>
              <a:t> nuvem</a:t>
            </a:r>
          </a:p>
          <a:p>
            <a:pPr lvl="1" rtl="0"/>
            <a:r>
              <a:rPr lang="pt-BR" sz="1800" dirty="0"/>
              <a:t>O cliente é responsável pela segurança </a:t>
            </a:r>
            <a:r>
              <a:rPr lang="pt-BR" sz="1800" dirty="0">
                <a:solidFill>
                  <a:schemeClr val="accent6"/>
                </a:solidFill>
              </a:rPr>
              <a:t>na</a:t>
            </a:r>
            <a:r>
              <a:rPr lang="pt-BR" sz="1800" dirty="0"/>
              <a:t> nuvem</a:t>
            </a:r>
          </a:p>
          <a:p>
            <a:pPr rtl="0"/>
            <a:r>
              <a:rPr lang="pt-BR" sz="2000" b="1" dirty="0">
                <a:solidFill>
                  <a:schemeClr val="accent5"/>
                </a:solidFill>
              </a:rPr>
              <a:t>A AWS é responsável por proteger a infraestrutura </a:t>
            </a:r>
            <a:r>
              <a:rPr lang="pt-BR" sz="2000" dirty="0"/>
              <a:t>que executa os serviços de nuvem AWS, incluindo hardware, software, redes e instalações</a:t>
            </a:r>
          </a:p>
          <a:p>
            <a:pPr rtl="0"/>
            <a:r>
              <a:rPr lang="pt-BR" sz="2000" dirty="0"/>
              <a:t>Para serviços categorizados como infraestrutura como serviço (</a:t>
            </a:r>
            <a:r>
              <a:rPr lang="pt-BR" sz="2000" dirty="0" err="1"/>
              <a:t>IaaS</a:t>
            </a:r>
            <a:r>
              <a:rPr lang="pt-BR" sz="2000" dirty="0"/>
              <a:t>), o </a:t>
            </a:r>
            <a:r>
              <a:rPr lang="pt-BR" sz="2000" b="1" dirty="0">
                <a:solidFill>
                  <a:schemeClr val="accent5"/>
                </a:solidFill>
              </a:rPr>
              <a:t>cliente é responsável por executar as tarefas necessárias de configuração </a:t>
            </a:r>
            <a:br>
              <a:rPr lang="pt-BR" sz="2000" b="1" dirty="0">
                <a:solidFill>
                  <a:schemeClr val="accent5"/>
                </a:solidFill>
              </a:rPr>
            </a:br>
            <a:r>
              <a:rPr lang="pt-BR" sz="2000" b="1" dirty="0">
                <a:solidFill>
                  <a:schemeClr val="accent5"/>
                </a:solidFill>
              </a:rPr>
              <a:t>e gerenciamento de segurança</a:t>
            </a:r>
            <a:endParaRPr lang="en-US" sz="2000" b="1" dirty="0">
              <a:solidFill>
                <a:schemeClr val="accent5"/>
              </a:solidFill>
            </a:endParaRPr>
          </a:p>
          <a:p>
            <a:pPr lvl="1" rtl="0"/>
            <a:r>
              <a:rPr lang="pt-BR" sz="1600" dirty="0"/>
              <a:t>Por exemplo, configurações do grupo de segurança, firewall e patches de segurança e atualizações de sistema operacional convidado</a:t>
            </a:r>
            <a:endParaRPr lang="en-US" sz="2000" dirty="0"/>
          </a:p>
          <a:p>
            <a:pPr rtl="0"/>
            <a:endParaRPr lang="en-US" sz="2400" dirty="0"/>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3940278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3600" dirty="0"/>
              <a:t>Seção 2: AWS </a:t>
            </a:r>
            <a:r>
              <a:rPr lang="pt-BR" sz="3600" dirty="0" err="1"/>
              <a:t>Identity</a:t>
            </a:r>
            <a:r>
              <a:rPr lang="pt-BR" sz="3600" dirty="0"/>
              <a:t> </a:t>
            </a:r>
            <a:r>
              <a:rPr lang="pt-BR" sz="3600" dirty="0" err="1"/>
              <a:t>and</a:t>
            </a:r>
            <a:r>
              <a:rPr lang="pt-BR" sz="3600" dirty="0"/>
              <a:t> Access Management (IAM)</a:t>
            </a:r>
          </a:p>
        </p:txBody>
      </p:sp>
      <p:sp>
        <p:nvSpPr>
          <p:cNvPr id="3" name="Text Placeholder 2">
            <a:extLst>
              <a:ext uri="{FF2B5EF4-FFF2-40B4-BE49-F238E27FC236}">
                <a16:creationId xmlns:a16="http://schemas.microsoft.com/office/drawing/2014/main" id="{6952E358-2B43-8749-A219-9FB9AFF48701}"/>
              </a:ext>
            </a:extLst>
          </p:cNvPr>
          <p:cNvSpPr>
            <a:spLocks noGrp="1"/>
          </p:cNvSpPr>
          <p:nvPr>
            <p:ph type="body" sz="quarter" idx="10"/>
          </p:nvPr>
        </p:nvSpPr>
        <p:spPr>
          <a:xfrm>
            <a:off x="419099" y="2554356"/>
            <a:ext cx="9699261" cy="488498"/>
          </a:xfrm>
        </p:spPr>
        <p:txBody>
          <a:bodyPr rtlCol="0">
            <a:normAutofit/>
          </a:bodyPr>
          <a:lstStyle/>
          <a:p>
            <a:pPr rtl="0"/>
            <a:r>
              <a:rPr lang="pt-BR" dirty="0"/>
              <a:t>Módulo 4: Segurança na Nuvem AWS</a:t>
            </a:r>
          </a:p>
          <a:p>
            <a:pPr rtl="0"/>
            <a:endParaRPr lang="en-US" dirty="0"/>
          </a:p>
        </p:txBody>
      </p:sp>
      <p:sp>
        <p:nvSpPr>
          <p:cNvPr id="4" name="Footer Placeholder 3">
            <a:extLst>
              <a:ext uri="{FF2B5EF4-FFF2-40B4-BE49-F238E27FC236}">
                <a16:creationId xmlns:a16="http://schemas.microsoft.com/office/drawing/2014/main" id="{E64AA18B-E84F-CE49-BBA7-BF71291D9CE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3092741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600" dirty="0"/>
              <a:t>AWS </a:t>
            </a:r>
            <a:r>
              <a:rPr lang="pt-BR" sz="3600" dirty="0" err="1"/>
              <a:t>Identity</a:t>
            </a:r>
            <a:r>
              <a:rPr lang="pt-BR" sz="3600" dirty="0"/>
              <a:t> </a:t>
            </a:r>
            <a:r>
              <a:rPr lang="pt-BR" sz="3600" dirty="0" err="1"/>
              <a:t>and</a:t>
            </a:r>
            <a:r>
              <a:rPr lang="pt-BR" sz="3600" dirty="0"/>
              <a:t> Access Management (IAM)</a:t>
            </a:r>
          </a:p>
        </p:txBody>
      </p:sp>
      <p:sp>
        <p:nvSpPr>
          <p:cNvPr id="3" name="Content Placeholder 2"/>
          <p:cNvSpPr>
            <a:spLocks noGrp="1"/>
          </p:cNvSpPr>
          <p:nvPr>
            <p:ph idx="1"/>
          </p:nvPr>
        </p:nvSpPr>
        <p:spPr>
          <a:xfrm>
            <a:off x="276224" y="1528175"/>
            <a:ext cx="9515475" cy="4648788"/>
          </a:xfrm>
        </p:spPr>
        <p:txBody>
          <a:bodyPr rtlCol="0"/>
          <a:lstStyle/>
          <a:p>
            <a:pPr rtl="0"/>
            <a:r>
              <a:rPr lang="pt-BR" sz="2300" spc="-30" dirty="0"/>
              <a:t>Use o </a:t>
            </a:r>
            <a:r>
              <a:rPr lang="pt-BR" sz="2300" b="1" spc="-30" dirty="0">
                <a:solidFill>
                  <a:schemeClr val="accent5"/>
                </a:solidFill>
              </a:rPr>
              <a:t>IAM </a:t>
            </a:r>
            <a:r>
              <a:rPr lang="pt-BR" sz="2300" spc="-30" dirty="0"/>
              <a:t>para gerenciar o acesso aos </a:t>
            </a:r>
            <a:r>
              <a:rPr lang="pt-BR" sz="2300" b="1" spc="-30" dirty="0">
                <a:solidFill>
                  <a:schemeClr val="accent5"/>
                </a:solidFill>
              </a:rPr>
              <a:t>recursos da AWS</a:t>
            </a:r>
            <a:r>
              <a:rPr lang="pt-BR" sz="2300" spc="-30" dirty="0"/>
              <a:t> – </a:t>
            </a:r>
          </a:p>
          <a:p>
            <a:pPr lvl="1" rtl="0"/>
            <a:r>
              <a:rPr lang="pt-BR" sz="1900" spc="-30" dirty="0"/>
              <a:t>Um recurso é uma entidade em uma conta da AWS com a qual você pode trabalhar</a:t>
            </a:r>
          </a:p>
          <a:p>
            <a:pPr lvl="1" rtl="0"/>
            <a:r>
              <a:rPr lang="pt-BR" sz="1900" spc="-30" dirty="0"/>
              <a:t>Exemplo de recursos: uma instância do </a:t>
            </a:r>
            <a:r>
              <a:rPr lang="pt-BR" sz="1900" spc="-30" dirty="0" err="1"/>
              <a:t>Amazon</a:t>
            </a:r>
            <a:r>
              <a:rPr lang="pt-BR" sz="1900" spc="-30" dirty="0"/>
              <a:t> EC2 ou um </a:t>
            </a:r>
            <a:r>
              <a:rPr lang="pt-BR" sz="1900" spc="-30" dirty="0" err="1"/>
              <a:t>bucket</a:t>
            </a:r>
            <a:r>
              <a:rPr lang="pt-BR" sz="1900" spc="-30" dirty="0"/>
              <a:t> do </a:t>
            </a:r>
            <a:r>
              <a:rPr lang="pt-BR" sz="1900" spc="-30" dirty="0" err="1"/>
              <a:t>Amazon</a:t>
            </a:r>
            <a:r>
              <a:rPr lang="pt-BR" sz="1900" spc="-30" dirty="0"/>
              <a:t> S3</a:t>
            </a:r>
          </a:p>
          <a:p>
            <a:pPr lvl="1" rtl="0"/>
            <a:endParaRPr lang="en-US" sz="2000" spc="-30" dirty="0"/>
          </a:p>
          <a:p>
            <a:pPr rtl="0"/>
            <a:r>
              <a:rPr lang="pt-BR" sz="2300" i="1" spc="-30" dirty="0"/>
              <a:t>Exemplo</a:t>
            </a:r>
            <a:r>
              <a:rPr lang="pt-BR" sz="2300" spc="-30" dirty="0"/>
              <a:t>: controle quem pode encerrar instâncias do </a:t>
            </a:r>
            <a:r>
              <a:rPr lang="pt-BR" sz="2300" spc="-30" dirty="0" err="1"/>
              <a:t>Amazon</a:t>
            </a:r>
            <a:r>
              <a:rPr lang="pt-BR" sz="2300" spc="-30" dirty="0"/>
              <a:t> EC2 </a:t>
            </a:r>
          </a:p>
          <a:p>
            <a:pPr marL="457200" lvl="1" indent="0" rtl="0">
              <a:buNone/>
            </a:pPr>
            <a:endParaRPr lang="en-US" sz="2000" spc="-30" dirty="0"/>
          </a:p>
          <a:p>
            <a:pPr rtl="0"/>
            <a:r>
              <a:rPr lang="pt-BR" sz="2300" spc="-30" dirty="0"/>
              <a:t>Defina direitos de acesso refinados – </a:t>
            </a:r>
          </a:p>
          <a:p>
            <a:pPr lvl="1" rtl="0"/>
            <a:r>
              <a:rPr lang="pt-BR" sz="1900" b="1" spc="-30" dirty="0">
                <a:solidFill>
                  <a:schemeClr val="accent5"/>
                </a:solidFill>
              </a:rPr>
              <a:t>Quem</a:t>
            </a:r>
            <a:r>
              <a:rPr lang="pt-BR" sz="1900" spc="-30" dirty="0"/>
              <a:t> pode acessar o recurso</a:t>
            </a:r>
          </a:p>
          <a:p>
            <a:pPr lvl="1" rtl="0"/>
            <a:r>
              <a:rPr lang="pt-BR" sz="1900" b="1" spc="-30" dirty="0">
                <a:solidFill>
                  <a:schemeClr val="accent5"/>
                </a:solidFill>
              </a:rPr>
              <a:t>Quais</a:t>
            </a:r>
            <a:r>
              <a:rPr lang="pt-BR" sz="1900" spc="-30" dirty="0"/>
              <a:t> recursos podem ser acessados e o que o usuário pode fazer com o recurso</a:t>
            </a:r>
          </a:p>
          <a:p>
            <a:pPr lvl="1" rtl="0"/>
            <a:r>
              <a:rPr lang="pt-BR" sz="1900" b="1" spc="-30" dirty="0">
                <a:solidFill>
                  <a:schemeClr val="accent5"/>
                </a:solidFill>
              </a:rPr>
              <a:t>Como</a:t>
            </a:r>
            <a:r>
              <a:rPr lang="pt-BR" sz="1900" spc="-30" dirty="0"/>
              <a:t> os recursos podem ser acessados </a:t>
            </a:r>
          </a:p>
          <a:p>
            <a:pPr lvl="1" rtl="0"/>
            <a:endParaRPr lang="en-US" sz="2200" dirty="0"/>
          </a:p>
          <a:p>
            <a:pPr rtl="0">
              <a:lnSpc>
                <a:spcPct val="100000"/>
              </a:lnSpc>
            </a:pPr>
            <a:r>
              <a:rPr lang="pt-BR" sz="2300" dirty="0"/>
              <a:t>O IAM é um recurso de conta da AWS gratuito</a:t>
            </a:r>
            <a:endParaRPr lang="en-US" sz="2300" dirty="0"/>
          </a:p>
        </p:txBody>
      </p:sp>
      <p:sp>
        <p:nvSpPr>
          <p:cNvPr id="10" name="Slide Number Placeholder 9">
            <a:extLst>
              <a:ext uri="{FF2B5EF4-FFF2-40B4-BE49-F238E27FC236}">
                <a16:creationId xmlns:a16="http://schemas.microsoft.com/office/drawing/2014/main" id="{AADA2C33-93BA-134E-895B-2C9DB3CA85AB}"/>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15</a:t>
            </a:fld>
            <a:endParaRPr lang="en-US" dirty="0"/>
          </a:p>
        </p:txBody>
      </p:sp>
      <p:sp>
        <p:nvSpPr>
          <p:cNvPr id="4" name="Footer Placeholder 3">
            <a:extLst>
              <a:ext uri="{FF2B5EF4-FFF2-40B4-BE49-F238E27FC236}">
                <a16:creationId xmlns:a16="http://schemas.microsoft.com/office/drawing/2014/main" id="{2C964A04-1825-B146-9D95-8AEC244B1ED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19" name="TextBox 18">
            <a:extLst>
              <a:ext uri="{FF2B5EF4-FFF2-40B4-BE49-F238E27FC236}">
                <a16:creationId xmlns:a16="http://schemas.microsoft.com/office/drawing/2014/main" id="{73E4F192-D94D-D144-8CD0-13F20FC34E6F}"/>
              </a:ext>
            </a:extLst>
          </p:cNvPr>
          <p:cNvSpPr txBox="1"/>
          <p:nvPr/>
        </p:nvSpPr>
        <p:spPr>
          <a:xfrm>
            <a:off x="9584001" y="3668488"/>
            <a:ext cx="2301904" cy="830997"/>
          </a:xfrm>
          <a:prstGeom prst="rect">
            <a:avLst/>
          </a:prstGeom>
          <a:noFill/>
        </p:spPr>
        <p:txBody>
          <a:bodyPr wrap="square" rtlCol="0">
            <a:spAutoFit/>
          </a:bodyPr>
          <a:lstStyle/>
          <a:p>
            <a:pPr algn="ctr" rtl="0"/>
            <a:r>
              <a:rPr lang="pt-BR" sz="1600">
                <a:latin typeface="Amazon Ember" panose="02000000000000000000" pitchFamily="2" charset="0"/>
                <a:ea typeface="Amazon Ember" panose="02000000000000000000" pitchFamily="2" charset="0"/>
              </a:rPr>
              <a:t>AWS Identity and Access Management </a:t>
            </a:r>
          </a:p>
          <a:p>
            <a:pPr algn="ctr" rtl="0"/>
            <a:r>
              <a:rPr lang="pt-BR" sz="1600">
                <a:latin typeface="Amazon Ember" panose="02000000000000000000" pitchFamily="2" charset="0"/>
                <a:ea typeface="Amazon Ember" panose="02000000000000000000" pitchFamily="2" charset="0"/>
              </a:rPr>
              <a:t>(IAM)</a:t>
            </a:r>
            <a:endParaRPr lang="en-US" sz="1400" dirty="0">
              <a:latin typeface="Amazon Ember" panose="02000000000000000000" pitchFamily="2" charset="0"/>
              <a:ea typeface="Amazon Ember" panose="02000000000000000000" pitchFamily="2" charset="0"/>
            </a:endParaRPr>
          </a:p>
        </p:txBody>
      </p:sp>
      <p:pic>
        <p:nvPicPr>
          <p:cNvPr id="20" name="Graphic 19">
            <a:extLst>
              <a:ext uri="{FF2B5EF4-FFF2-40B4-BE49-F238E27FC236}">
                <a16:creationId xmlns:a16="http://schemas.microsoft.com/office/drawing/2014/main" id="{C9FB3D34-3F55-9A4B-B6ED-4062F9F0ED3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259610" y="2585182"/>
            <a:ext cx="1039762" cy="1039762"/>
          </a:xfrm>
          <a:prstGeom prst="rect">
            <a:avLst/>
          </a:prstGeom>
        </p:spPr>
      </p:pic>
    </p:spTree>
    <p:custDataLst>
      <p:tags r:id="rId1"/>
    </p:custDataLst>
    <p:extLst>
      <p:ext uri="{BB962C8B-B14F-4D97-AF65-F5344CB8AC3E}">
        <p14:creationId xmlns:p14="http://schemas.microsoft.com/office/powerpoint/2010/main" val="2070487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dirty="0"/>
              <a:t>IAM: componentes essenciais</a:t>
            </a:r>
          </a:p>
        </p:txBody>
      </p:sp>
      <p:sp>
        <p:nvSpPr>
          <p:cNvPr id="4" name="Content Placeholder 5"/>
          <p:cNvSpPr txBox="1">
            <a:spLocks/>
          </p:cNvSpPr>
          <p:nvPr/>
        </p:nvSpPr>
        <p:spPr>
          <a:xfrm>
            <a:off x="2499781" y="1568718"/>
            <a:ext cx="7761174" cy="863795"/>
          </a:xfrm>
          <a:prstGeom prst="rect">
            <a:avLst/>
          </a:prstGeom>
        </p:spPr>
        <p:txBody>
          <a:bodyPr rtlCol="0"/>
          <a:lstStyle>
            <a:lvl1pPr marL="0" marR="0" indent="0" algn="l" defTabSz="914362" rtl="0" eaLnBrk="1" fontAlgn="auto" latinLnBrk="0" hangingPunct="1">
              <a:lnSpc>
                <a:spcPct val="90000"/>
              </a:lnSpc>
              <a:spcBef>
                <a:spcPct val="20000"/>
              </a:spcBef>
              <a:spcAft>
                <a:spcPts val="0"/>
              </a:spcAft>
              <a:buClrTx/>
              <a:buSzPct val="90000"/>
              <a:buFont typeface="Arial" pitchFamily="34" charset="0"/>
              <a:buNone/>
              <a:tabLst/>
              <a:defRPr sz="2667" b="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vl2pPr marL="336143"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2pPr>
            <a:lvl3pPr marL="560238"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3pPr>
            <a:lvl4pPr marL="784334"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4pPr>
            <a:lvl5pPr marL="1008429"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5pPr>
            <a:lvl6pPr marL="2514494"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75"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56"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38"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rtl="0">
              <a:lnSpc>
                <a:spcPct val="100000"/>
              </a:lnSpc>
            </a:pPr>
            <a:r>
              <a:rPr lang="pt-BR" sz="2400" dirty="0">
                <a:latin typeface="+mn-lt"/>
              </a:rPr>
              <a:t>Uma </a:t>
            </a:r>
            <a:r>
              <a:rPr lang="pt-BR" sz="2400" b="1" dirty="0">
                <a:solidFill>
                  <a:schemeClr val="accent5"/>
                </a:solidFill>
                <a:latin typeface="+mn-lt"/>
              </a:rPr>
              <a:t>pessoa</a:t>
            </a:r>
            <a:r>
              <a:rPr lang="pt-BR" sz="2400" dirty="0">
                <a:latin typeface="+mn-lt"/>
              </a:rPr>
              <a:t> </a:t>
            </a:r>
            <a:r>
              <a:rPr lang="pt-BR" sz="2400" i="1" dirty="0">
                <a:latin typeface="+mn-lt"/>
              </a:rPr>
              <a:t>ou</a:t>
            </a:r>
            <a:r>
              <a:rPr lang="pt-BR" sz="2400" dirty="0">
                <a:latin typeface="+mn-lt"/>
              </a:rPr>
              <a:t> </a:t>
            </a:r>
            <a:r>
              <a:rPr lang="pt-BR" sz="2400" b="1" dirty="0">
                <a:solidFill>
                  <a:schemeClr val="accent5"/>
                </a:solidFill>
                <a:latin typeface="+mn-lt"/>
              </a:rPr>
              <a:t>aplicativo</a:t>
            </a:r>
            <a:r>
              <a:rPr lang="pt-BR" sz="2400" dirty="0">
                <a:latin typeface="+mn-lt"/>
              </a:rPr>
              <a:t> que pode se autenticar </a:t>
            </a:r>
            <a:br>
              <a:rPr lang="pt-BR" sz="2400" dirty="0">
                <a:latin typeface="+mn-lt"/>
              </a:rPr>
            </a:br>
            <a:r>
              <a:rPr lang="pt-BR" sz="2400" dirty="0">
                <a:latin typeface="+mn-lt"/>
              </a:rPr>
              <a:t>com uma conta da AWS.</a:t>
            </a:r>
            <a:endParaRPr lang="en-US" sz="2400" dirty="0">
              <a:solidFill>
                <a:srgbClr val="000000"/>
              </a:solidFill>
              <a:latin typeface="Amazon Ember Light" panose="020B0403020204020204"/>
            </a:endParaRPr>
          </a:p>
        </p:txBody>
      </p:sp>
      <p:sp>
        <p:nvSpPr>
          <p:cNvPr id="24" name="TextBox 23"/>
          <p:cNvSpPr txBox="1"/>
          <p:nvPr/>
        </p:nvSpPr>
        <p:spPr>
          <a:xfrm>
            <a:off x="903263" y="3322821"/>
            <a:ext cx="1424109" cy="544765"/>
          </a:xfrm>
          <a:prstGeom prst="rect">
            <a:avLst/>
          </a:prstGeom>
          <a:noFill/>
        </p:spPr>
        <p:txBody>
          <a:bodyPr wrap="none" lIns="182880" tIns="146304" rIns="182880" bIns="146304" rtlCol="0">
            <a:spAutoFit/>
          </a:bodyPr>
          <a:lstStyle/>
          <a:p>
            <a:pPr algn="ctr" rtl="0">
              <a:lnSpc>
                <a:spcPct val="90000"/>
              </a:lnSpc>
              <a:spcAft>
                <a:spcPts val="1800"/>
              </a:spcAft>
            </a:pPr>
            <a:r>
              <a:rPr lang="pt-BR" b="1">
                <a:solidFill>
                  <a:schemeClr val="accent5"/>
                </a:solidFill>
              </a:rPr>
              <a:t>Grupo do IAM</a:t>
            </a:r>
            <a:endParaRPr lang="en-US" b="1" dirty="0">
              <a:solidFill>
                <a:schemeClr val="accent5"/>
              </a:solidFill>
              <a:latin typeface="Amazon Ember Light" panose="020B0403020204020204"/>
            </a:endParaRPr>
          </a:p>
        </p:txBody>
      </p:sp>
      <p:sp>
        <p:nvSpPr>
          <p:cNvPr id="26" name="TextBox 25"/>
          <p:cNvSpPr txBox="1"/>
          <p:nvPr/>
        </p:nvSpPr>
        <p:spPr>
          <a:xfrm>
            <a:off x="984960" y="5492430"/>
            <a:ext cx="1267014" cy="572464"/>
          </a:xfrm>
          <a:prstGeom prst="rect">
            <a:avLst/>
          </a:prstGeom>
          <a:noFill/>
          <a:effectLst/>
        </p:spPr>
        <p:txBody>
          <a:bodyPr wrap="none" lIns="182880" tIns="146304" rIns="182880" bIns="146304" rtlCol="0">
            <a:spAutoFit/>
          </a:bodyPr>
          <a:lstStyle/>
          <a:p>
            <a:pPr algn="ctr" rtl="0">
              <a:lnSpc>
                <a:spcPct val="90000"/>
              </a:lnSpc>
              <a:spcAft>
                <a:spcPts val="1800"/>
              </a:spcAft>
            </a:pPr>
            <a:r>
              <a:rPr lang="pt-BR" b="1">
                <a:solidFill>
                  <a:schemeClr val="accent5"/>
                </a:solidFill>
              </a:rPr>
              <a:t>Função </a:t>
            </a:r>
            <a:r>
              <a:rPr lang="pt-BR" sz="2000" b="1">
                <a:solidFill>
                  <a:schemeClr val="accent5"/>
                </a:solidFill>
              </a:rPr>
              <a:t>do IAM</a:t>
            </a:r>
            <a:endParaRPr lang="en-US" sz="2000" b="1" dirty="0">
              <a:solidFill>
                <a:schemeClr val="accent5"/>
              </a:solidFill>
              <a:latin typeface="Amazon Ember Light" panose="020B0403020204020204"/>
            </a:endParaRPr>
          </a:p>
        </p:txBody>
      </p:sp>
      <p:sp>
        <p:nvSpPr>
          <p:cNvPr id="45" name="TextBox 44"/>
          <p:cNvSpPr txBox="1"/>
          <p:nvPr/>
        </p:nvSpPr>
        <p:spPr>
          <a:xfrm>
            <a:off x="981344" y="2069257"/>
            <a:ext cx="1246174" cy="544765"/>
          </a:xfrm>
          <a:prstGeom prst="rect">
            <a:avLst/>
          </a:prstGeom>
          <a:noFill/>
        </p:spPr>
        <p:txBody>
          <a:bodyPr wrap="none" lIns="182880" tIns="146304" rIns="182880" bIns="146304" rtlCol="0">
            <a:spAutoFit/>
          </a:bodyPr>
          <a:lstStyle/>
          <a:p>
            <a:pPr algn="ctr" rtl="0">
              <a:lnSpc>
                <a:spcPct val="90000"/>
              </a:lnSpc>
              <a:spcAft>
                <a:spcPts val="1800"/>
              </a:spcAft>
            </a:pPr>
            <a:r>
              <a:rPr lang="pt-BR" b="1">
                <a:solidFill>
                  <a:schemeClr val="accent5"/>
                </a:solidFill>
              </a:rPr>
              <a:t>Usuário do IAM</a:t>
            </a:r>
            <a:endParaRPr lang="en-US" b="1" dirty="0">
              <a:solidFill>
                <a:schemeClr val="accent5"/>
              </a:solidFill>
              <a:latin typeface="Amazon Ember Light" panose="020B0403020204020204"/>
            </a:endParaRPr>
          </a:p>
        </p:txBody>
      </p:sp>
      <p:sp>
        <p:nvSpPr>
          <p:cNvPr id="5" name="Footer Placeholder 4">
            <a:extLs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t>
            </a:r>
            <a:r>
              <a:rPr lang="pt-BR">
                <a:solidFill>
                  <a:srgbClr val="898989"/>
                </a:solidFill>
              </a:rPr>
              <a:t>Amazon Web Services</a:t>
            </a:r>
            <a:r>
              <a:rPr lang="pt-BR"/>
              <a:t>, Inc. ou suas afiliadas. </a:t>
            </a:r>
            <a:r>
              <a:rPr lang="pt-BR">
                <a:solidFill>
                  <a:srgbClr val="898989"/>
                </a:solidFill>
              </a:rPr>
              <a:t>Todos os</a:t>
            </a:r>
            <a:r>
              <a:rPr lang="pt-BR"/>
              <a:t> direitos </a:t>
            </a:r>
            <a:r>
              <a:rPr lang="pt-BR">
                <a:solidFill>
                  <a:srgbClr val="898989"/>
                </a:solidFill>
              </a:rPr>
              <a:t>reservados</a:t>
            </a:r>
            <a:r>
              <a:rPr lang="pt-BR"/>
              <a:t>.</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16</a:t>
            </a:fld>
            <a:endParaRPr lang="en-US" dirty="0"/>
          </a:p>
        </p:txBody>
      </p:sp>
      <p:pic>
        <p:nvPicPr>
          <p:cNvPr id="27" name="Graphic 54">
            <a:extLst>
              <a:ext uri="{FF2B5EF4-FFF2-40B4-BE49-F238E27FC236}">
                <a16:creationId xmlns:a16="http://schemas.microsoft.com/office/drawing/2014/main" id="{50E1591F-DA4C-934C-BDCB-2E69767A65B3}"/>
              </a:ext>
              <a:ext uri="{C183D7F6-B498-43B3-948B-1728B52AA6E4}">
                <adec:decorative xmlns:adec="http://schemas.microsoft.com/office/drawing/2017/decorative" val="1"/>
              </a:ext>
            </a:extLst>
          </p:cNvPr>
          <p:cNvPicPr>
            <a:picLocks noChangeAspect="1"/>
          </p:cNvPicPr>
          <p:nvPr/>
        </p:nvPicPr>
        <p:blipFill>
          <a:blip r:embed="rId4">
            <a:duotone>
              <a:prstClr val="black"/>
              <a:schemeClr val="tx2">
                <a:tint val="45000"/>
                <a:satMod val="400000"/>
              </a:schemeClr>
            </a:duotone>
            <a:extLst>
              <a:ext uri="{96DAC541-7B7A-43D3-8B79-37D633B846F1}">
                <asvg:svgBlip xmlns:asvg="http://schemas.microsoft.com/office/drawing/2016/SVG/main" r:embed="rId5"/>
              </a:ext>
            </a:extLst>
          </a:blip>
          <a:stretch>
            <a:fillRect/>
          </a:stretch>
        </p:blipFill>
        <p:spPr>
          <a:xfrm>
            <a:off x="1301019" y="5104943"/>
            <a:ext cx="707053" cy="642963"/>
          </a:xfrm>
          <a:prstGeom prst="rect">
            <a:avLst/>
          </a:prstGeom>
        </p:spPr>
      </p:pic>
      <p:pic>
        <p:nvPicPr>
          <p:cNvPr id="17" name="Graphic 39">
            <a:extLst>
              <a:ext uri="{FF2B5EF4-FFF2-40B4-BE49-F238E27FC236}">
                <a16:creationId xmlns:a16="http://schemas.microsoft.com/office/drawing/2014/main" id="{6FA71975-EA2D-784E-8A28-738A17320E91}"/>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328794" y="1511568"/>
            <a:ext cx="651502" cy="651502"/>
          </a:xfrm>
          <a:prstGeom prst="rect">
            <a:avLst/>
          </a:prstGeom>
        </p:spPr>
      </p:pic>
      <p:pic>
        <p:nvPicPr>
          <p:cNvPr id="18" name="Graphic 41">
            <a:extLst>
              <a:ext uri="{FF2B5EF4-FFF2-40B4-BE49-F238E27FC236}">
                <a16:creationId xmlns:a16="http://schemas.microsoft.com/office/drawing/2014/main" id="{1A56C62F-612C-5841-B7E7-B15DA92D0BDE}"/>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1296026" y="2723778"/>
            <a:ext cx="717038" cy="696745"/>
          </a:xfrm>
          <a:prstGeom prst="rect">
            <a:avLst/>
          </a:prstGeom>
        </p:spPr>
      </p:pic>
      <p:sp>
        <p:nvSpPr>
          <p:cNvPr id="14" name="Content Placeholder 5">
            <a:extLst>
              <a:ext uri="{FF2B5EF4-FFF2-40B4-BE49-F238E27FC236}">
                <a16:creationId xmlns:a16="http://schemas.microsoft.com/office/drawing/2014/main" id="{F856B0C6-71EC-334E-8B21-CAF24DDFAC2C}"/>
              </a:ext>
            </a:extLst>
          </p:cNvPr>
          <p:cNvSpPr txBox="1">
            <a:spLocks/>
          </p:cNvSpPr>
          <p:nvPr/>
        </p:nvSpPr>
        <p:spPr>
          <a:xfrm>
            <a:off x="2499781" y="2804522"/>
            <a:ext cx="7350034" cy="888701"/>
          </a:xfrm>
          <a:prstGeom prst="rect">
            <a:avLst/>
          </a:prstGeom>
        </p:spPr>
        <p:txBody>
          <a:bodyPr rtlCol="0"/>
          <a:lstStyle>
            <a:lvl1pPr marL="0" marR="0" indent="0" algn="l" defTabSz="914362" rtl="0" eaLnBrk="1" fontAlgn="auto" latinLnBrk="0" hangingPunct="1">
              <a:lnSpc>
                <a:spcPct val="90000"/>
              </a:lnSpc>
              <a:spcBef>
                <a:spcPct val="20000"/>
              </a:spcBef>
              <a:spcAft>
                <a:spcPts val="0"/>
              </a:spcAft>
              <a:buClrTx/>
              <a:buSzPct val="90000"/>
              <a:buFont typeface="Arial" pitchFamily="34" charset="0"/>
              <a:buNone/>
              <a:tabLst/>
              <a:defRPr sz="2667" b="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vl2pPr marL="336143"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2pPr>
            <a:lvl3pPr marL="560238"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3pPr>
            <a:lvl4pPr marL="784334"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4pPr>
            <a:lvl5pPr marL="1008429"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5pPr>
            <a:lvl6pPr marL="2514494"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75"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56"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38"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rtl="0">
              <a:lnSpc>
                <a:spcPct val="100000"/>
              </a:lnSpc>
            </a:pPr>
            <a:r>
              <a:rPr lang="pt-BR" sz="2400" dirty="0">
                <a:latin typeface="+mn-lt"/>
              </a:rPr>
              <a:t>Uma </a:t>
            </a:r>
            <a:r>
              <a:rPr lang="pt-BR" sz="2400" b="1" dirty="0">
                <a:solidFill>
                  <a:schemeClr val="accent5"/>
                </a:solidFill>
                <a:latin typeface="+mn-lt"/>
              </a:rPr>
              <a:t>coleção</a:t>
            </a:r>
            <a:r>
              <a:rPr lang="pt-BR" sz="2400" dirty="0">
                <a:solidFill>
                  <a:schemeClr val="accent5"/>
                </a:solidFill>
                <a:latin typeface="+mn-lt"/>
              </a:rPr>
              <a:t> </a:t>
            </a:r>
            <a:r>
              <a:rPr lang="pt-BR" sz="2400" b="1" dirty="0">
                <a:solidFill>
                  <a:schemeClr val="accent5"/>
                </a:solidFill>
                <a:latin typeface="+mn-lt"/>
              </a:rPr>
              <a:t>de usuários do IAM </a:t>
            </a:r>
            <a:r>
              <a:rPr lang="pt-BR" sz="2400" dirty="0">
                <a:latin typeface="+mn-lt"/>
              </a:rPr>
              <a:t>que recebem autorização idêntica.</a:t>
            </a:r>
          </a:p>
        </p:txBody>
      </p:sp>
      <p:sp>
        <p:nvSpPr>
          <p:cNvPr id="15" name="Content Placeholder 5">
            <a:extLst>
              <a:ext uri="{FF2B5EF4-FFF2-40B4-BE49-F238E27FC236}">
                <a16:creationId xmlns:a16="http://schemas.microsoft.com/office/drawing/2014/main" id="{FC156BD0-B15D-C74C-9256-2D18304F816C}"/>
              </a:ext>
            </a:extLst>
          </p:cNvPr>
          <p:cNvSpPr txBox="1">
            <a:spLocks/>
          </p:cNvSpPr>
          <p:nvPr/>
        </p:nvSpPr>
        <p:spPr>
          <a:xfrm>
            <a:off x="2499781" y="5139324"/>
            <a:ext cx="7761174" cy="888701"/>
          </a:xfrm>
          <a:prstGeom prst="rect">
            <a:avLst/>
          </a:prstGeom>
        </p:spPr>
        <p:txBody>
          <a:bodyPr rtlCol="0"/>
          <a:lstStyle>
            <a:lvl1pPr marL="0" marR="0" indent="0" algn="l" defTabSz="914362" rtl="0" eaLnBrk="1" fontAlgn="auto" latinLnBrk="0" hangingPunct="1">
              <a:lnSpc>
                <a:spcPct val="90000"/>
              </a:lnSpc>
              <a:spcBef>
                <a:spcPct val="20000"/>
              </a:spcBef>
              <a:spcAft>
                <a:spcPts val="0"/>
              </a:spcAft>
              <a:buClrTx/>
              <a:buSzPct val="90000"/>
              <a:buFont typeface="Arial" pitchFamily="34" charset="0"/>
              <a:buNone/>
              <a:tabLst/>
              <a:defRPr sz="2667" b="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vl2pPr marL="336143"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2pPr>
            <a:lvl3pPr marL="560238"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3pPr>
            <a:lvl4pPr marL="784334"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4pPr>
            <a:lvl5pPr marL="1008429"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5pPr>
            <a:lvl6pPr marL="2514494"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75"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56"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38"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rtl="0">
              <a:lnSpc>
                <a:spcPct val="100000"/>
              </a:lnSpc>
            </a:pPr>
            <a:r>
              <a:rPr lang="pt-BR" sz="2400" dirty="0">
                <a:latin typeface="+mn-lt"/>
              </a:rPr>
              <a:t>Mecanismo útil para conceder um conjunto </a:t>
            </a:r>
            <a:br>
              <a:rPr lang="pt-BR" sz="2400" dirty="0">
                <a:latin typeface="+mn-lt"/>
              </a:rPr>
            </a:br>
            <a:r>
              <a:rPr lang="pt-BR" sz="2400" dirty="0">
                <a:latin typeface="+mn-lt"/>
              </a:rPr>
              <a:t>de permissões para fazer solicitações de serviço da AWS.</a:t>
            </a:r>
            <a:endParaRPr lang="en-US" sz="2400" dirty="0">
              <a:latin typeface="+mn-lt"/>
            </a:endParaRPr>
          </a:p>
        </p:txBody>
      </p:sp>
      <p:pic>
        <p:nvPicPr>
          <p:cNvPr id="16" name="Picture 15">
            <a:extLst>
              <a:ext uri="{FF2B5EF4-FFF2-40B4-BE49-F238E27FC236}">
                <a16:creationId xmlns:a16="http://schemas.microsoft.com/office/drawing/2014/main" id="{62409C3C-0736-6947-B41D-D987F58C1D92}"/>
              </a:ext>
              <a:ext uri="{C183D7F6-B498-43B3-948B-1728B52AA6E4}">
                <adec:decorative xmlns:adec="http://schemas.microsoft.com/office/drawing/2017/decorative" val="1"/>
              </a:ext>
            </a:extLst>
          </p:cNvPr>
          <p:cNvPicPr>
            <a:picLocks noChangeAspect="1"/>
          </p:cNvPicPr>
          <p:nvPr/>
        </p:nvPicPr>
        <p:blipFill>
          <a:blip r:embed="rId10">
            <a:biLevel thresh="75000"/>
            <a:extLst>
              <a:ext uri="{BEBA8EAE-BF5A-486C-A8C5-ECC9F3942E4B}">
                <a14:imgProps xmlns:a14="http://schemas.microsoft.com/office/drawing/2010/main">
                  <a14:imgLayer r:embed="rId11">
                    <a14:imgEffect>
                      <a14:saturation sat="0"/>
                    </a14:imgEffect>
                  </a14:imgLayer>
                </a14:imgProps>
              </a:ext>
            </a:extLst>
          </a:blip>
          <a:stretch>
            <a:fillRect/>
          </a:stretch>
        </p:blipFill>
        <p:spPr>
          <a:xfrm>
            <a:off x="1315893" y="3924081"/>
            <a:ext cx="677304" cy="677304"/>
          </a:xfrm>
          <a:prstGeom prst="rect">
            <a:avLst/>
          </a:prstGeom>
          <a:noFill/>
        </p:spPr>
      </p:pic>
      <p:sp>
        <p:nvSpPr>
          <p:cNvPr id="19" name="TextBox 18">
            <a:extLst>
              <a:ext uri="{FF2B5EF4-FFF2-40B4-BE49-F238E27FC236}">
                <a16:creationId xmlns:a16="http://schemas.microsoft.com/office/drawing/2014/main" id="{D1077742-8498-3A4A-8FC4-526A0CF145BA}"/>
              </a:ext>
            </a:extLst>
          </p:cNvPr>
          <p:cNvSpPr txBox="1"/>
          <p:nvPr/>
        </p:nvSpPr>
        <p:spPr>
          <a:xfrm>
            <a:off x="917644" y="4519235"/>
            <a:ext cx="1473801" cy="572464"/>
          </a:xfrm>
          <a:prstGeom prst="rect">
            <a:avLst/>
          </a:prstGeom>
          <a:noFill/>
          <a:effectLst/>
        </p:spPr>
        <p:txBody>
          <a:bodyPr wrap="none" lIns="182880" tIns="146304" rIns="182880" bIns="146304" rtlCol="0">
            <a:spAutoFit/>
          </a:bodyPr>
          <a:lstStyle/>
          <a:p>
            <a:pPr algn="ctr" rtl="0">
              <a:lnSpc>
                <a:spcPct val="90000"/>
              </a:lnSpc>
              <a:spcAft>
                <a:spcPts val="1800"/>
              </a:spcAft>
            </a:pPr>
            <a:r>
              <a:rPr lang="pt-BR" b="1">
                <a:solidFill>
                  <a:schemeClr val="accent5"/>
                </a:solidFill>
              </a:rPr>
              <a:t>Política</a:t>
            </a:r>
            <a:r>
              <a:rPr lang="pt-BR" sz="2000" b="1">
                <a:solidFill>
                  <a:schemeClr val="accent5"/>
                </a:solidFill>
              </a:rPr>
              <a:t> do IAM</a:t>
            </a:r>
            <a:endParaRPr lang="en-US" sz="2000" b="1" dirty="0">
              <a:solidFill>
                <a:schemeClr val="accent5"/>
              </a:solidFill>
              <a:latin typeface="Amazon Ember Light" panose="020B0403020204020204"/>
            </a:endParaRPr>
          </a:p>
        </p:txBody>
      </p:sp>
      <p:sp>
        <p:nvSpPr>
          <p:cNvPr id="20" name="Content Placeholder 5">
            <a:extLst>
              <a:ext uri="{FF2B5EF4-FFF2-40B4-BE49-F238E27FC236}">
                <a16:creationId xmlns:a16="http://schemas.microsoft.com/office/drawing/2014/main" id="{F81C3728-D05F-6741-B3AC-B69FEFB810ED}"/>
              </a:ext>
            </a:extLst>
          </p:cNvPr>
          <p:cNvSpPr txBox="1">
            <a:spLocks/>
          </p:cNvSpPr>
          <p:nvPr/>
        </p:nvSpPr>
        <p:spPr>
          <a:xfrm>
            <a:off x="2499781" y="4013254"/>
            <a:ext cx="7350034" cy="888701"/>
          </a:xfrm>
          <a:prstGeom prst="rect">
            <a:avLst/>
          </a:prstGeom>
        </p:spPr>
        <p:txBody>
          <a:bodyPr rtlCol="0"/>
          <a:lstStyle>
            <a:lvl1pPr marL="0" marR="0" indent="0" algn="l" defTabSz="914362" rtl="0" eaLnBrk="1" fontAlgn="auto" latinLnBrk="0" hangingPunct="1">
              <a:lnSpc>
                <a:spcPct val="90000"/>
              </a:lnSpc>
              <a:spcBef>
                <a:spcPct val="20000"/>
              </a:spcBef>
              <a:spcAft>
                <a:spcPts val="0"/>
              </a:spcAft>
              <a:buClrTx/>
              <a:buSzPct val="90000"/>
              <a:buFont typeface="Arial" pitchFamily="34" charset="0"/>
              <a:buNone/>
              <a:tabLst/>
              <a:defRPr sz="2667" b="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vl2pPr marL="336143"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2pPr>
            <a:lvl3pPr marL="560238" marR="0" indent="0" algn="l" defTabSz="914362" rtl="0" eaLnBrk="1" fontAlgn="auto" latinLnBrk="0" hangingPunct="1">
              <a:lnSpc>
                <a:spcPct val="90000"/>
              </a:lnSpc>
              <a:spcBef>
                <a:spcPts val="500"/>
              </a:spcBef>
              <a:spcAft>
                <a:spcPts val="0"/>
              </a:spcAft>
              <a:buClrTx/>
              <a:buSzPct val="90000"/>
              <a:buFont typeface="Arial" pitchFamily="34" charset="0"/>
              <a:buNone/>
              <a:tabLst/>
              <a:defRPr sz="2000"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3pPr>
            <a:lvl4pPr marL="784334"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4pPr>
            <a:lvl5pPr marL="1008429" marR="0" indent="0" algn="l" defTabSz="914362" rtl="0" eaLnBrk="1" fontAlgn="auto" latinLnBrk="0" hangingPunct="1">
              <a:lnSpc>
                <a:spcPct val="90000"/>
              </a:lnSpc>
              <a:spcBef>
                <a:spcPts val="500"/>
              </a:spcBef>
              <a:spcAft>
                <a:spcPts val="0"/>
              </a:spcAft>
              <a:buClrTx/>
              <a:buSzPct val="90000"/>
              <a:buFont typeface="Arial" pitchFamily="34" charset="0"/>
              <a:buNone/>
              <a:tabLst/>
              <a:defRPr sz="1667" kern="1200" spc="0" baseline="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5pPr>
            <a:lvl6pPr marL="2514494"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75"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56"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38" indent="-228591" algn="l" defTabSz="91436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rtl="0">
              <a:lnSpc>
                <a:spcPct val="100000"/>
              </a:lnSpc>
            </a:pPr>
            <a:r>
              <a:rPr lang="pt-BR" sz="2400" dirty="0">
                <a:latin typeface="+mn-lt"/>
              </a:rPr>
              <a:t>O documento que define</a:t>
            </a:r>
            <a:r>
              <a:rPr lang="pt-BR" sz="2400" b="1" dirty="0">
                <a:solidFill>
                  <a:schemeClr val="accent5"/>
                </a:solidFill>
                <a:latin typeface="+mn-lt"/>
              </a:rPr>
              <a:t> quais recursos podem </a:t>
            </a:r>
            <a:br>
              <a:rPr lang="pt-BR" sz="2400" b="1" dirty="0">
                <a:solidFill>
                  <a:schemeClr val="accent5"/>
                </a:solidFill>
                <a:latin typeface="+mn-lt"/>
              </a:rPr>
            </a:br>
            <a:r>
              <a:rPr lang="pt-BR" sz="2400" b="1" dirty="0">
                <a:solidFill>
                  <a:schemeClr val="accent5"/>
                </a:solidFill>
                <a:latin typeface="+mn-lt"/>
              </a:rPr>
              <a:t>ser acessados</a:t>
            </a:r>
            <a:r>
              <a:rPr lang="pt-BR" sz="2400" dirty="0">
                <a:latin typeface="+mn-lt"/>
              </a:rPr>
              <a:t> e o </a:t>
            </a:r>
            <a:r>
              <a:rPr lang="pt-BR" sz="2400" b="1" dirty="0">
                <a:solidFill>
                  <a:schemeClr val="accent5"/>
                </a:solidFill>
                <a:latin typeface="+mn-lt"/>
              </a:rPr>
              <a:t>nível de acesso</a:t>
            </a:r>
            <a:r>
              <a:rPr lang="pt-BR" sz="2400" dirty="0">
                <a:solidFill>
                  <a:schemeClr val="accent5"/>
                </a:solidFill>
                <a:latin typeface="+mn-lt"/>
              </a:rPr>
              <a:t> </a:t>
            </a:r>
            <a:r>
              <a:rPr lang="pt-BR" sz="2400" dirty="0">
                <a:latin typeface="+mn-lt"/>
              </a:rPr>
              <a:t>a cada recurso.</a:t>
            </a:r>
          </a:p>
        </p:txBody>
      </p:sp>
    </p:spTree>
    <p:custDataLst>
      <p:tags r:id="rId1"/>
    </p:custDataLst>
    <p:extLst>
      <p:ext uri="{BB962C8B-B14F-4D97-AF65-F5344CB8AC3E}">
        <p14:creationId xmlns:p14="http://schemas.microsoft.com/office/powerpoint/2010/main" val="36976033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600"/>
              <a:t>Autenticar como um usuário do IAM para obter acesso</a:t>
            </a:r>
          </a:p>
        </p:txBody>
      </p:sp>
      <p:sp>
        <p:nvSpPr>
          <p:cNvPr id="3" name="Content Placeholder 2"/>
          <p:cNvSpPr>
            <a:spLocks noGrp="1"/>
          </p:cNvSpPr>
          <p:nvPr>
            <p:ph idx="1"/>
          </p:nvPr>
        </p:nvSpPr>
        <p:spPr>
          <a:xfrm>
            <a:off x="419100" y="1483555"/>
            <a:ext cx="11582400" cy="4648788"/>
          </a:xfrm>
        </p:spPr>
        <p:txBody>
          <a:bodyPr rtlCol="0"/>
          <a:lstStyle/>
          <a:p>
            <a:pPr marL="14287" lvl="1" indent="0" rtl="0">
              <a:buNone/>
            </a:pPr>
            <a:r>
              <a:rPr lang="pt-BR" sz="2000" dirty="0"/>
              <a:t>Ao definir um </a:t>
            </a:r>
            <a:r>
              <a:rPr lang="pt-BR" sz="2000" b="1" dirty="0"/>
              <a:t>usuário do IAM</a:t>
            </a:r>
            <a:r>
              <a:rPr lang="pt-BR" sz="2000" dirty="0"/>
              <a:t>, você seleciona </a:t>
            </a:r>
            <a:r>
              <a:rPr lang="pt-BR" sz="2000" b="1" i="1" dirty="0">
                <a:solidFill>
                  <a:schemeClr val="accent5"/>
                </a:solidFill>
              </a:rPr>
              <a:t>os tipos de acesso </a:t>
            </a:r>
            <a:r>
              <a:rPr lang="pt-BR" sz="2000" dirty="0"/>
              <a:t>que o usuário tem permissão para usar.</a:t>
            </a:r>
            <a:endParaRPr lang="en-US" sz="2000" dirty="0"/>
          </a:p>
          <a:p>
            <a:pPr marL="14287" lvl="1" indent="0" rtl="0">
              <a:buNone/>
            </a:pPr>
            <a:endParaRPr lang="en-US" sz="1400" dirty="0"/>
          </a:p>
          <a:p>
            <a:r>
              <a:rPr lang="pt-BR" b="1" dirty="0">
                <a:solidFill>
                  <a:schemeClr val="accent5"/>
                </a:solidFill>
              </a:rPr>
              <a:t>Acesso </a:t>
            </a:r>
            <a:r>
              <a:rPr lang="pt-BR" b="1" i="1" dirty="0">
                <a:solidFill>
                  <a:schemeClr val="accent5"/>
                </a:solidFill>
              </a:rPr>
              <a:t>programático</a:t>
            </a:r>
          </a:p>
          <a:p>
            <a:pPr marL="692150" lvl="3" indent="-220663" rtl="0">
              <a:lnSpc>
                <a:spcPct val="100000"/>
              </a:lnSpc>
            </a:pPr>
            <a:r>
              <a:rPr lang="pt-BR" dirty="0"/>
              <a:t>Autentique usando:</a:t>
            </a:r>
          </a:p>
          <a:p>
            <a:pPr marL="1149350" lvl="4" indent="-220663" rtl="0">
              <a:lnSpc>
                <a:spcPct val="100000"/>
              </a:lnSpc>
            </a:pPr>
            <a:r>
              <a:rPr lang="pt-BR" dirty="0">
                <a:solidFill>
                  <a:schemeClr val="accent6"/>
                </a:solidFill>
              </a:rPr>
              <a:t>ID da chave de acesso</a:t>
            </a:r>
          </a:p>
          <a:p>
            <a:pPr marL="1149350" lvl="4" indent="-220663" rtl="0">
              <a:lnSpc>
                <a:spcPct val="100000"/>
              </a:lnSpc>
            </a:pPr>
            <a:r>
              <a:rPr lang="pt-BR" dirty="0">
                <a:solidFill>
                  <a:schemeClr val="accent6"/>
                </a:solidFill>
              </a:rPr>
              <a:t>Chave de acesso secreta</a:t>
            </a:r>
            <a:endParaRPr lang="en-US" dirty="0"/>
          </a:p>
          <a:p>
            <a:pPr marL="692150" lvl="3" indent="-220663" rtl="0">
              <a:lnSpc>
                <a:spcPct val="100000"/>
              </a:lnSpc>
            </a:pPr>
            <a:r>
              <a:rPr lang="pt-BR" dirty="0"/>
              <a:t>Fornece acesso à CLI e ao SDK da AWS</a:t>
            </a:r>
          </a:p>
          <a:p>
            <a:pPr marL="692150" lvl="3" indent="-220663" rtl="0">
              <a:lnSpc>
                <a:spcPct val="100000"/>
              </a:lnSpc>
            </a:pPr>
            <a:endParaRPr lang="en-US" sz="1400" dirty="0"/>
          </a:p>
          <a:p>
            <a:pPr marL="14287" lvl="1" indent="0" rtl="0">
              <a:buNone/>
            </a:pPr>
            <a:r>
              <a:rPr lang="pt-BR" b="1" dirty="0">
                <a:solidFill>
                  <a:schemeClr val="accent5"/>
                </a:solidFill>
              </a:rPr>
              <a:t>Acesso </a:t>
            </a:r>
            <a:r>
              <a:rPr lang="pt-BR" b="1" i="1" dirty="0">
                <a:solidFill>
                  <a:schemeClr val="accent5"/>
                </a:solidFill>
              </a:rPr>
              <a:t>ao Console de Gerenciamento da AWS</a:t>
            </a:r>
          </a:p>
          <a:p>
            <a:pPr marL="692150" lvl="3" indent="-220663" rtl="0">
              <a:lnSpc>
                <a:spcPct val="100000"/>
              </a:lnSpc>
            </a:pPr>
            <a:r>
              <a:rPr lang="pt-BR" dirty="0"/>
              <a:t>Autentique usando:</a:t>
            </a:r>
          </a:p>
          <a:p>
            <a:pPr marL="1149350" lvl="4" indent="-220663" rtl="0">
              <a:lnSpc>
                <a:spcPct val="100000"/>
              </a:lnSpc>
            </a:pPr>
            <a:r>
              <a:rPr lang="pt-BR" dirty="0">
                <a:solidFill>
                  <a:schemeClr val="accent6"/>
                </a:solidFill>
              </a:rPr>
              <a:t>ID</a:t>
            </a:r>
            <a:r>
              <a:rPr lang="pt-BR" dirty="0"/>
              <a:t> </a:t>
            </a:r>
            <a:r>
              <a:rPr lang="pt-BR" i="1" dirty="0"/>
              <a:t>ou</a:t>
            </a:r>
            <a:r>
              <a:rPr lang="pt-BR" dirty="0"/>
              <a:t> </a:t>
            </a:r>
            <a:r>
              <a:rPr lang="pt-BR" dirty="0">
                <a:solidFill>
                  <a:schemeClr val="accent6"/>
                </a:solidFill>
              </a:rPr>
              <a:t>alias da conta com 12 dígitos</a:t>
            </a:r>
          </a:p>
          <a:p>
            <a:pPr marL="1149350" lvl="4" indent="-220663" rtl="0">
              <a:lnSpc>
                <a:spcPct val="100000"/>
              </a:lnSpc>
            </a:pPr>
            <a:r>
              <a:rPr lang="pt-BR" dirty="0">
                <a:solidFill>
                  <a:schemeClr val="accent6"/>
                </a:solidFill>
              </a:rPr>
              <a:t>Nome de usuário</a:t>
            </a:r>
            <a:r>
              <a:rPr lang="pt-BR" dirty="0"/>
              <a:t> do IAM</a:t>
            </a:r>
          </a:p>
          <a:p>
            <a:pPr marL="1149350" lvl="4" indent="-220663" rtl="0">
              <a:lnSpc>
                <a:spcPct val="100000"/>
              </a:lnSpc>
            </a:pPr>
            <a:r>
              <a:rPr lang="pt-BR" dirty="0">
                <a:solidFill>
                  <a:schemeClr val="accent6"/>
                </a:solidFill>
              </a:rPr>
              <a:t>Senha</a:t>
            </a:r>
            <a:r>
              <a:rPr lang="pt-BR" dirty="0"/>
              <a:t> do IAM</a:t>
            </a:r>
            <a:endParaRPr lang="en-US" dirty="0"/>
          </a:p>
          <a:p>
            <a:pPr marL="692150" lvl="3" indent="-220663" rtl="0">
              <a:lnSpc>
                <a:spcPct val="100000"/>
              </a:lnSpc>
            </a:pPr>
            <a:r>
              <a:rPr lang="pt-BR" dirty="0"/>
              <a:t>Se ativada, a </a:t>
            </a:r>
            <a:r>
              <a:rPr lang="pt-BR" b="1" dirty="0" err="1">
                <a:solidFill>
                  <a:schemeClr val="accent5"/>
                </a:solidFill>
              </a:rPr>
              <a:t>Multi-Factor</a:t>
            </a:r>
            <a:r>
              <a:rPr lang="pt-BR" b="1" dirty="0">
                <a:solidFill>
                  <a:schemeClr val="accent5"/>
                </a:solidFill>
              </a:rPr>
              <a:t> </a:t>
            </a:r>
            <a:r>
              <a:rPr lang="pt-BR" b="1" dirty="0" err="1">
                <a:solidFill>
                  <a:schemeClr val="accent5"/>
                </a:solidFill>
              </a:rPr>
              <a:t>Authentication</a:t>
            </a:r>
            <a:r>
              <a:rPr lang="pt-BR" b="1" dirty="0">
                <a:solidFill>
                  <a:schemeClr val="accent5"/>
                </a:solidFill>
              </a:rPr>
              <a:t> (MFA)</a:t>
            </a:r>
            <a:r>
              <a:rPr lang="pt-BR" dirty="0"/>
              <a:t> solicita um código de autenticação.</a:t>
            </a:r>
            <a:endParaRPr lang="en-US" sz="2000" dirty="0"/>
          </a:p>
        </p:txBody>
      </p:sp>
      <p:sp>
        <p:nvSpPr>
          <p:cNvPr id="5" name="Slide Number Placeholder 4">
            <a:extLst>
              <a:ext uri="{FF2B5EF4-FFF2-40B4-BE49-F238E27FC236}">
                <a16:creationId xmlns:a16="http://schemas.microsoft.com/office/drawing/2014/main" id="{9F374514-0F74-4C44-B03F-38EB546F6A3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17</a:t>
            </a:fld>
            <a:endParaRPr lang="en-US" dirty="0"/>
          </a:p>
        </p:txBody>
      </p:sp>
      <p:sp>
        <p:nvSpPr>
          <p:cNvPr id="4" name="Footer Placeholder 3">
            <a:extLst>
              <a:ext uri="{FF2B5EF4-FFF2-40B4-BE49-F238E27FC236}">
                <a16:creationId xmlns:a16="http://schemas.microsoft.com/office/drawing/2014/main" id="{385EDA8E-763C-084F-AC43-85933B95203C}"/>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19" name="Graphic 18">
            <a:extLst>
              <a:ext uri="{FF2B5EF4-FFF2-40B4-BE49-F238E27FC236}">
                <a16:creationId xmlns:a16="http://schemas.microsoft.com/office/drawing/2014/main" id="{F2B22E84-F9D5-B34E-86CE-58AE715DBFEA}"/>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39805" y="2254614"/>
            <a:ext cx="711200" cy="711200"/>
          </a:xfrm>
          <a:prstGeom prst="rect">
            <a:avLst/>
          </a:prstGeom>
        </p:spPr>
      </p:pic>
      <p:sp>
        <p:nvSpPr>
          <p:cNvPr id="20" name="TextBox 19">
            <a:extLst>
              <a:ext uri="{FF2B5EF4-FFF2-40B4-BE49-F238E27FC236}">
                <a16:creationId xmlns:a16="http://schemas.microsoft.com/office/drawing/2014/main" id="{771B440E-C260-E84A-97C4-D4F368E1276C}"/>
              </a:ext>
            </a:extLst>
          </p:cNvPr>
          <p:cNvSpPr txBox="1"/>
          <p:nvPr/>
        </p:nvSpPr>
        <p:spPr>
          <a:xfrm>
            <a:off x="8505544" y="3016801"/>
            <a:ext cx="1779722" cy="338554"/>
          </a:xfrm>
          <a:prstGeom prst="rect">
            <a:avLst/>
          </a:prstGeom>
          <a:noFill/>
        </p:spPr>
        <p:txBody>
          <a:bodyPr wrap="square" rtlCol="0">
            <a:spAutoFit/>
          </a:bodyPr>
          <a:lstStyle/>
          <a:p>
            <a:pPr algn="ctr" rtl="0"/>
            <a:r>
              <a:rPr lang="pt-BR" sz="1600"/>
              <a:t>CLI da AWS</a:t>
            </a:r>
          </a:p>
        </p:txBody>
      </p:sp>
      <p:sp>
        <p:nvSpPr>
          <p:cNvPr id="21" name="TextBox 20">
            <a:extLst>
              <a:ext uri="{FF2B5EF4-FFF2-40B4-BE49-F238E27FC236}">
                <a16:creationId xmlns:a16="http://schemas.microsoft.com/office/drawing/2014/main" id="{B19A1965-AF72-4243-9D0C-6719BCF928E5}"/>
              </a:ext>
            </a:extLst>
          </p:cNvPr>
          <p:cNvSpPr txBox="1"/>
          <p:nvPr/>
        </p:nvSpPr>
        <p:spPr>
          <a:xfrm>
            <a:off x="10157323" y="3016801"/>
            <a:ext cx="1453652" cy="584775"/>
          </a:xfrm>
          <a:prstGeom prst="rect">
            <a:avLst/>
          </a:prstGeom>
          <a:noFill/>
        </p:spPr>
        <p:txBody>
          <a:bodyPr wrap="square" rtlCol="0">
            <a:spAutoFit/>
          </a:bodyPr>
          <a:lstStyle/>
          <a:p>
            <a:pPr algn="ctr" rtl="0"/>
            <a:r>
              <a:rPr lang="pt-BR" sz="1600" dirty="0"/>
              <a:t>Ferramentas e </a:t>
            </a:r>
            <a:r>
              <a:rPr lang="pt-BR" sz="1600" dirty="0" err="1"/>
              <a:t>SDKs</a:t>
            </a:r>
            <a:r>
              <a:rPr lang="pt-BR" sz="1600" dirty="0"/>
              <a:t> da AWS</a:t>
            </a:r>
          </a:p>
        </p:txBody>
      </p:sp>
      <p:pic>
        <p:nvPicPr>
          <p:cNvPr id="22" name="Graphic 21">
            <a:extLst>
              <a:ext uri="{FF2B5EF4-FFF2-40B4-BE49-F238E27FC236}">
                <a16:creationId xmlns:a16="http://schemas.microsoft.com/office/drawing/2014/main" id="{65E7723F-CAE2-BD44-8A55-B03ADAD33DDA}"/>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528549" y="2254614"/>
            <a:ext cx="711200" cy="711200"/>
          </a:xfrm>
          <a:prstGeom prst="rect">
            <a:avLst/>
          </a:prstGeom>
        </p:spPr>
      </p:pic>
      <p:sp>
        <p:nvSpPr>
          <p:cNvPr id="23" name="TextBox 22">
            <a:extLst>
              <a:ext uri="{FF2B5EF4-FFF2-40B4-BE49-F238E27FC236}">
                <a16:creationId xmlns:a16="http://schemas.microsoft.com/office/drawing/2014/main" id="{04CE053C-A0B2-6748-B838-DE70FCF03157}"/>
              </a:ext>
            </a:extLst>
          </p:cNvPr>
          <p:cNvSpPr txBox="1"/>
          <p:nvPr/>
        </p:nvSpPr>
        <p:spPr>
          <a:xfrm>
            <a:off x="9042967" y="5134822"/>
            <a:ext cx="2301307" cy="584775"/>
          </a:xfrm>
          <a:prstGeom prst="rect">
            <a:avLst/>
          </a:prstGeom>
          <a:noFill/>
        </p:spPr>
        <p:txBody>
          <a:bodyPr wrap="square" rtlCol="0">
            <a:spAutoFit/>
          </a:bodyPr>
          <a:lstStyle/>
          <a:p>
            <a:pPr algn="ctr" rtl="0"/>
            <a:r>
              <a:rPr lang="pt-BR" sz="1600" dirty="0"/>
              <a:t>Console de Gerenciamento da AWS</a:t>
            </a:r>
          </a:p>
        </p:txBody>
      </p:sp>
      <p:pic>
        <p:nvPicPr>
          <p:cNvPr id="24" name="Graphic 23">
            <a:extLst>
              <a:ext uri="{FF2B5EF4-FFF2-40B4-BE49-F238E27FC236}">
                <a16:creationId xmlns:a16="http://schemas.microsoft.com/office/drawing/2014/main" id="{DA2E72F7-5200-0542-81BC-8B0ECE2E7BC5}"/>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838020" y="4364575"/>
            <a:ext cx="711200" cy="711200"/>
          </a:xfrm>
          <a:prstGeom prst="rect">
            <a:avLst/>
          </a:prstGeom>
        </p:spPr>
      </p:pic>
    </p:spTree>
    <p:custDataLst>
      <p:tags r:id="rId1"/>
    </p:custDataLst>
    <p:extLst>
      <p:ext uri="{BB962C8B-B14F-4D97-AF65-F5344CB8AC3E}">
        <p14:creationId xmlns:p14="http://schemas.microsoft.com/office/powerpoint/2010/main" val="20497348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7ADF1507-7887-2E40-9996-FCB25D1E1CDD}"/>
              </a:ext>
            </a:extLst>
          </p:cNvPr>
          <p:cNvSpPr>
            <a:spLocks noGrp="1"/>
          </p:cNvSpPr>
          <p:nvPr>
            <p:ph idx="1"/>
          </p:nvPr>
        </p:nvSpPr>
        <p:spPr>
          <a:xfrm>
            <a:off x="458625" y="1292070"/>
            <a:ext cx="8933025" cy="4913308"/>
          </a:xfrm>
        </p:spPr>
        <p:txBody>
          <a:bodyPr rtlCol="0">
            <a:normAutofit/>
          </a:bodyPr>
          <a:lstStyle/>
          <a:p>
            <a:pPr marL="228600" lvl="1" rtl="0">
              <a:lnSpc>
                <a:spcPct val="110000"/>
              </a:lnSpc>
              <a:spcBef>
                <a:spcPts val="1800"/>
              </a:spcBef>
              <a:spcAft>
                <a:spcPts val="800"/>
              </a:spcAft>
            </a:pPr>
            <a:r>
              <a:rPr lang="pt-BR" dirty="0"/>
              <a:t>A MFA oferece maior segurança.</a:t>
            </a:r>
          </a:p>
          <a:p>
            <a:pPr marL="228600" lvl="1" rtl="0">
              <a:lnSpc>
                <a:spcPct val="110000"/>
              </a:lnSpc>
              <a:spcBef>
                <a:spcPts val="1800"/>
              </a:spcBef>
              <a:spcAft>
                <a:spcPts val="800"/>
              </a:spcAft>
            </a:pPr>
            <a:r>
              <a:rPr lang="pt-BR" dirty="0"/>
              <a:t>Além </a:t>
            </a:r>
            <a:r>
              <a:rPr lang="pt-BR" b="1" dirty="0">
                <a:solidFill>
                  <a:schemeClr val="accent5"/>
                </a:solidFill>
              </a:rPr>
              <a:t>do nome de usuário </a:t>
            </a:r>
            <a:r>
              <a:rPr lang="pt-BR" dirty="0"/>
              <a:t>e da </a:t>
            </a:r>
            <a:r>
              <a:rPr lang="pt-BR" b="1" dirty="0">
                <a:solidFill>
                  <a:schemeClr val="accent5"/>
                </a:solidFill>
              </a:rPr>
              <a:t>senha</a:t>
            </a:r>
            <a:r>
              <a:rPr lang="pt-BR" dirty="0"/>
              <a:t>, a MFA requer um </a:t>
            </a:r>
            <a:r>
              <a:rPr lang="pt-BR" dirty="0">
                <a:solidFill>
                  <a:schemeClr val="accent6"/>
                </a:solidFill>
              </a:rPr>
              <a:t>código de autenticação</a:t>
            </a:r>
            <a:r>
              <a:rPr lang="pt-BR" dirty="0"/>
              <a:t> exclusivo para acessar os serviços da AWS.</a:t>
            </a:r>
          </a:p>
        </p:txBody>
      </p:sp>
      <p:sp>
        <p:nvSpPr>
          <p:cNvPr id="2" name="Title 1"/>
          <p:cNvSpPr>
            <a:spLocks noGrp="1"/>
          </p:cNvSpPr>
          <p:nvPr>
            <p:ph type="title"/>
          </p:nvPr>
        </p:nvSpPr>
        <p:spPr>
          <a:xfrm>
            <a:off x="458625" y="359199"/>
            <a:ext cx="9052560" cy="475488"/>
          </a:xfrm>
        </p:spPr>
        <p:txBody>
          <a:bodyPr rtlCol="0">
            <a:noAutofit/>
          </a:bodyPr>
          <a:lstStyle/>
          <a:p>
            <a:pPr rtl="0"/>
            <a:r>
              <a:rPr lang="pt-BR"/>
              <a:t>MFA do IAM</a:t>
            </a:r>
          </a:p>
        </p:txBody>
      </p:sp>
      <p:sp>
        <p:nvSpPr>
          <p:cNvPr id="4" name="Footer Placeholder 3">
            <a:extLst>
              <a:ext uri="{FF2B5EF4-FFF2-40B4-BE49-F238E27FC236}">
                <a16:creationId xmlns:a16="http://schemas.microsoft.com/office/drawing/2014/main" id="{69201461-CC76-3E41-B26A-46DC56E9CD5B}"/>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8FB1CA6D-0BD9-5B48-A5D0-2E1EEE216797}"/>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18</a:t>
            </a:fld>
            <a:endParaRPr lang="en-US" dirty="0"/>
          </a:p>
        </p:txBody>
      </p:sp>
      <p:grpSp>
        <p:nvGrpSpPr>
          <p:cNvPr id="28" name="Group 27" descr="diagram shows a sign in web page dialog on the left with an arrow pointing to a screenshot of the AWS Management Console. The arrow is accompanied by labels &quot;username and password&quot; and &quot;MFA token&quot;.">
            <a:extLst>
              <a:ext uri="{FF2B5EF4-FFF2-40B4-BE49-F238E27FC236}">
                <a16:creationId xmlns:a16="http://schemas.microsoft.com/office/drawing/2014/main" id="{29236F85-DAEE-7544-9732-CCD6B459B483}"/>
              </a:ext>
            </a:extLst>
          </p:cNvPr>
          <p:cNvGrpSpPr/>
          <p:nvPr/>
        </p:nvGrpSpPr>
        <p:grpSpPr>
          <a:xfrm>
            <a:off x="1127266" y="3032079"/>
            <a:ext cx="9849452" cy="3537610"/>
            <a:chOff x="1127266" y="3032079"/>
            <a:chExt cx="9849452" cy="3537610"/>
          </a:xfrm>
        </p:grpSpPr>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266" y="3548570"/>
              <a:ext cx="3110541" cy="1840758"/>
            </a:xfrm>
            <a:prstGeom prst="rect">
              <a:avLst/>
            </a:prstGeom>
            <a:ln>
              <a:solidFill>
                <a:srgbClr val="474746">
                  <a:lumMod val="50000"/>
                </a:srgbClr>
              </a:solidFill>
            </a:ln>
          </p:spPr>
        </p:pic>
        <p:sp>
          <p:nvSpPr>
            <p:cNvPr id="15" name="TextBox 14">
              <a:extLst>
                <a:ext uri="{FF2B5EF4-FFF2-40B4-BE49-F238E27FC236}">
                  <a16:creationId xmlns:a16="http://schemas.microsoft.com/office/drawing/2014/main" id="{162ABE78-27C1-BD4E-B17B-E48CC454AEE1}"/>
                </a:ext>
              </a:extLst>
            </p:cNvPr>
            <p:cNvSpPr txBox="1"/>
            <p:nvPr/>
          </p:nvSpPr>
          <p:spPr>
            <a:xfrm>
              <a:off x="4302594" y="5177087"/>
              <a:ext cx="1571025" cy="338554"/>
            </a:xfrm>
            <a:prstGeom prst="rect">
              <a:avLst/>
            </a:prstGeom>
            <a:noFill/>
          </p:spPr>
          <p:txBody>
            <a:bodyPr wrap="square" rtlCol="0">
              <a:spAutoFit/>
            </a:bodyPr>
            <a:lstStyle/>
            <a:p>
              <a:pPr algn="ctr" rtl="0"/>
              <a:r>
                <a:rPr lang="pt-BR" sz="1600"/>
                <a:t>Token de MFA</a:t>
              </a:r>
            </a:p>
          </p:txBody>
        </p:sp>
        <p:pic>
          <p:nvPicPr>
            <p:cNvPr id="16" name="Graphic 15">
              <a:extLst>
                <a:ext uri="{FF2B5EF4-FFF2-40B4-BE49-F238E27FC236}">
                  <a16:creationId xmlns:a16="http://schemas.microsoft.com/office/drawing/2014/main" id="{C3676639-F7B1-4A49-8322-CCFBF1C615F0}"/>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768901" y="4627807"/>
              <a:ext cx="598176" cy="598176"/>
            </a:xfrm>
            <a:prstGeom prst="rect">
              <a:avLst/>
            </a:prstGeom>
          </p:spPr>
        </p:pic>
        <p:pic>
          <p:nvPicPr>
            <p:cNvPr id="19" name="Graphic 18">
              <a:extLst>
                <a:ext uri="{FF2B5EF4-FFF2-40B4-BE49-F238E27FC236}">
                  <a16:creationId xmlns:a16="http://schemas.microsoft.com/office/drawing/2014/main" id="{342AB749-9AEA-EC44-905E-9CF54D68999B}"/>
                </a:ext>
                <a:ext uri="{C183D7F6-B498-43B3-948B-1728B52AA6E4}">
                  <adec:decorative xmlns:adec="http://schemas.microsoft.com/office/drawing/2017/decorative" val="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722554" y="3183324"/>
              <a:ext cx="728778" cy="728778"/>
            </a:xfrm>
            <a:prstGeom prst="rect">
              <a:avLst/>
            </a:prstGeom>
          </p:spPr>
        </p:pic>
        <p:sp>
          <p:nvSpPr>
            <p:cNvPr id="20" name="TextBox 19">
              <a:extLst>
                <a:ext uri="{FF2B5EF4-FFF2-40B4-BE49-F238E27FC236}">
                  <a16:creationId xmlns:a16="http://schemas.microsoft.com/office/drawing/2014/main" id="{7326E18F-2569-5F44-B0C6-1EA6A4235811}"/>
                </a:ext>
              </a:extLst>
            </p:cNvPr>
            <p:cNvSpPr txBox="1"/>
            <p:nvPr/>
          </p:nvSpPr>
          <p:spPr>
            <a:xfrm>
              <a:off x="4302594" y="3782914"/>
              <a:ext cx="1571025" cy="584775"/>
            </a:xfrm>
            <a:prstGeom prst="rect">
              <a:avLst/>
            </a:prstGeom>
            <a:noFill/>
          </p:spPr>
          <p:txBody>
            <a:bodyPr wrap="square" rtlCol="0">
              <a:spAutoFit/>
            </a:bodyPr>
            <a:lstStyle/>
            <a:p>
              <a:pPr algn="ctr" rtl="0"/>
              <a:r>
                <a:rPr lang="pt-BR" sz="1600"/>
                <a:t>Nome de usuário e senha</a:t>
              </a:r>
            </a:p>
          </p:txBody>
        </p:sp>
        <p:cxnSp>
          <p:nvCxnSpPr>
            <p:cNvPr id="21" name="Straight Arrow Connector 20">
              <a:extLst>
                <a:ext uri="{FF2B5EF4-FFF2-40B4-BE49-F238E27FC236}">
                  <a16:creationId xmlns:a16="http://schemas.microsoft.com/office/drawing/2014/main" id="{BB82A92E-8DA3-D54A-87C1-BCEF06CA4183}"/>
                </a:ext>
              </a:extLst>
            </p:cNvPr>
            <p:cNvCxnSpPr>
              <a:cxnSpLocks/>
            </p:cNvCxnSpPr>
            <p:nvPr/>
          </p:nvCxnSpPr>
          <p:spPr>
            <a:xfrm flipV="1">
              <a:off x="4384482" y="4481959"/>
              <a:ext cx="1571025" cy="1"/>
            </a:xfrm>
            <a:prstGeom prst="straightConnector1">
              <a:avLst/>
            </a:prstGeom>
            <a:ln w="38100">
              <a:solidFill>
                <a:srgbClr val="545B64"/>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20D0548F-E4E2-5B44-8600-AA3B52428A2A}"/>
                </a:ext>
              </a:extLst>
            </p:cNvPr>
            <p:cNvPicPr>
              <a:picLocks noChangeAspect="1"/>
            </p:cNvPicPr>
            <p:nvPr/>
          </p:nvPicPr>
          <p:blipFill rotWithShape="1">
            <a:blip r:embed="rId9"/>
            <a:srcRect b="3581"/>
            <a:stretch/>
          </p:blipFill>
          <p:spPr>
            <a:xfrm>
              <a:off x="6096000" y="3032079"/>
              <a:ext cx="4880718" cy="3162282"/>
            </a:xfrm>
            <a:prstGeom prst="rect">
              <a:avLst/>
            </a:prstGeom>
            <a:ln>
              <a:solidFill>
                <a:schemeClr val="tx1"/>
              </a:solidFill>
            </a:ln>
          </p:spPr>
        </p:pic>
        <p:sp>
          <p:nvSpPr>
            <p:cNvPr id="27" name="TextBox 26">
              <a:extLst>
                <a:ext uri="{FF2B5EF4-FFF2-40B4-BE49-F238E27FC236}">
                  <a16:creationId xmlns:a16="http://schemas.microsoft.com/office/drawing/2014/main" id="{6707648D-CA53-494F-84D6-247BF4E4C545}"/>
                </a:ext>
              </a:extLst>
            </p:cNvPr>
            <p:cNvSpPr txBox="1"/>
            <p:nvPr/>
          </p:nvSpPr>
          <p:spPr>
            <a:xfrm>
              <a:off x="6826040" y="6231135"/>
              <a:ext cx="3420639" cy="338554"/>
            </a:xfrm>
            <a:prstGeom prst="rect">
              <a:avLst/>
            </a:prstGeom>
            <a:noFill/>
          </p:spPr>
          <p:txBody>
            <a:bodyPr wrap="square" rtlCol="0">
              <a:spAutoFit/>
            </a:bodyPr>
            <a:lstStyle/>
            <a:p>
              <a:pPr algn="ctr" rtl="0"/>
              <a:r>
                <a:rPr lang="pt-BR" sz="1600" b="1" i="1" dirty="0">
                  <a:solidFill>
                    <a:schemeClr val="accent5"/>
                  </a:solidFill>
                </a:rPr>
                <a:t>Console de Gerenciamento da AWS</a:t>
              </a:r>
            </a:p>
          </p:txBody>
        </p:sp>
      </p:grpSp>
    </p:spTree>
    <p:custDataLst>
      <p:tags r:id="rId1"/>
    </p:custDataLst>
    <p:extLst>
      <p:ext uri="{BB962C8B-B14F-4D97-AF65-F5344CB8AC3E}">
        <p14:creationId xmlns:p14="http://schemas.microsoft.com/office/powerpoint/2010/main" val="1454774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099" y="365125"/>
            <a:ext cx="9233099" cy="474119"/>
          </a:xfrm>
        </p:spPr>
        <p:txBody>
          <a:bodyPr rtlCol="0"/>
          <a:lstStyle/>
          <a:p>
            <a:pPr rtl="0"/>
            <a:r>
              <a:rPr lang="pt-BR"/>
              <a:t>Autorização: quais ações são permitidas</a:t>
            </a:r>
          </a:p>
        </p:txBody>
      </p:sp>
      <p:sp>
        <p:nvSpPr>
          <p:cNvPr id="3" name="Footer Placeholder 2">
            <a:extLs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t>
            </a:r>
            <a:r>
              <a:rPr lang="pt-BR">
                <a:solidFill>
                  <a:srgbClr val="898989"/>
                </a:solidFill>
              </a:rPr>
              <a:t>Amazon Web Services</a:t>
            </a:r>
            <a:r>
              <a:rPr lang="pt-BR"/>
              <a:t>, Inc. ou suas afiliadas. </a:t>
            </a:r>
            <a:r>
              <a:rPr lang="pt-BR">
                <a:solidFill>
                  <a:srgbClr val="898989"/>
                </a:solidFill>
              </a:rPr>
              <a:t>Todos os</a:t>
            </a:r>
            <a:r>
              <a:rPr lang="pt-BR"/>
              <a:t> direitos </a:t>
            </a:r>
            <a:r>
              <a:rPr lang="pt-BR">
                <a:solidFill>
                  <a:srgbClr val="898989"/>
                </a:solidFill>
              </a:rPr>
              <a:t>reservados</a:t>
            </a:r>
            <a:r>
              <a:rPr lang="pt-BR"/>
              <a:t>.</a:t>
            </a:r>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19</a:t>
            </a:fld>
            <a:endParaRPr lang="en-US" dirty="0"/>
          </a:p>
        </p:txBody>
      </p:sp>
      <p:grpSp>
        <p:nvGrpSpPr>
          <p:cNvPr id="9" name="Group 8" descr="diagram shows IAM user, IAM group, or IAM role on the lelft trying to access EC2 instances and an S3 bucket on the right. Between them are IAM policies  that provide full access to the EC2 instances, but Read Only access to the S3 bucket.">
            <a:extLst>
              <a:ext uri="{FF2B5EF4-FFF2-40B4-BE49-F238E27FC236}">
                <a16:creationId xmlns:a16="http://schemas.microsoft.com/office/drawing/2014/main" id="{1B62395F-7531-9A42-8B3A-03A352C057FC}"/>
              </a:ext>
            </a:extLst>
          </p:cNvPr>
          <p:cNvGrpSpPr/>
          <p:nvPr/>
        </p:nvGrpSpPr>
        <p:grpSpPr>
          <a:xfrm>
            <a:off x="1377696" y="1828717"/>
            <a:ext cx="9233100" cy="4070195"/>
            <a:chOff x="1377696" y="1828717"/>
            <a:chExt cx="9233100" cy="4070195"/>
          </a:xfrm>
        </p:grpSpPr>
        <p:sp>
          <p:nvSpPr>
            <p:cNvPr id="27" name="Rectangle 5" descr="diagram shows IAM user, IAM group, or IAM role on the lelft trying to access EC2 instances and an S3 bucket on the right. Between them are IAM policies  that provide full access to the EC2 instances, but Read Only access to the S3 bucket."/>
            <p:cNvSpPr/>
            <p:nvPr/>
          </p:nvSpPr>
          <p:spPr bwMode="auto">
            <a:xfrm>
              <a:off x="1377696" y="1828717"/>
              <a:ext cx="9233100" cy="4070195"/>
            </a:xfrm>
            <a:prstGeom prst="roundRect">
              <a:avLst>
                <a:gd name="adj" fmla="val 10930"/>
              </a:avLst>
            </a:prstGeom>
            <a:solidFill>
              <a:schemeClr val="bg1"/>
            </a:solidFill>
            <a:ln w="38100">
              <a:solidFill>
                <a:schemeClr val="tx1"/>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rtl="0" fontAlgn="base">
                <a:lnSpc>
                  <a:spcPct val="90000"/>
                </a:lnSpc>
                <a:spcBef>
                  <a:spcPct val="0"/>
                </a:spcBef>
                <a:spcAft>
                  <a:spcPct val="0"/>
                </a:spcAft>
              </a:pPr>
              <a:endParaRPr lang="en-US" altLang="ja-JP" sz="2400" dirty="0">
                <a:solidFill>
                  <a:schemeClr val="tx1"/>
                </a:solidFill>
                <a:ea typeface="Segoe UI" pitchFamily="34" charset="0"/>
                <a:cs typeface="Segoe UI" pitchFamily="34" charset="0"/>
                <a:sym typeface="Times New Roman" pitchFamily="18" charset="0"/>
              </a:endParaRPr>
            </a:p>
          </p:txBody>
        </p:sp>
        <p:pic>
          <p:nvPicPr>
            <p:cNvPr id="7" name="Picture 6"/>
            <p:cNvPicPr>
              <a:picLocks noChangeAspect="1"/>
            </p:cNvPicPr>
            <p:nvPr/>
          </p:nvPicPr>
          <p:blipFill>
            <a:blip r:embed="rId4"/>
            <a:stretch>
              <a:fillRect/>
            </a:stretch>
          </p:blipFill>
          <p:spPr>
            <a:xfrm>
              <a:off x="4856653" y="2320327"/>
              <a:ext cx="1333500" cy="1333500"/>
            </a:xfrm>
            <a:prstGeom prst="rect">
              <a:avLst/>
            </a:prstGeom>
          </p:spPr>
        </p:pic>
        <p:sp>
          <p:nvSpPr>
            <p:cNvPr id="13" name="Rounded Rectangle 12"/>
            <p:cNvSpPr/>
            <p:nvPr/>
          </p:nvSpPr>
          <p:spPr>
            <a:xfrm>
              <a:off x="4831968" y="1971354"/>
              <a:ext cx="2128302" cy="3784922"/>
            </a:xfrm>
            <a:prstGeom prst="roundRect">
              <a:avLst/>
            </a:prstGeom>
            <a:noFill/>
            <a:ln w="38100">
              <a:solidFill>
                <a:schemeClr val="bg1">
                  <a:lumMod val="5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n-US" dirty="0"/>
            </a:p>
          </p:txBody>
        </p:sp>
        <p:sp>
          <p:nvSpPr>
            <p:cNvPr id="24" name="TextBox 23"/>
            <p:cNvSpPr txBox="1"/>
            <p:nvPr/>
          </p:nvSpPr>
          <p:spPr>
            <a:xfrm>
              <a:off x="1467908" y="4323484"/>
              <a:ext cx="2001756" cy="923330"/>
            </a:xfrm>
            <a:prstGeom prst="rect">
              <a:avLst/>
            </a:prstGeom>
            <a:noFill/>
          </p:spPr>
          <p:txBody>
            <a:bodyPr wrap="square" lIns="0" tIns="0" rIns="0" bIns="0" rtlCol="0">
              <a:spAutoFit/>
            </a:bodyPr>
            <a:lstStyle/>
            <a:p>
              <a:pPr algn="ctr" rtl="0"/>
              <a:r>
                <a:rPr lang="pt-BR" sz="2000" b="1" dirty="0">
                  <a:solidFill>
                    <a:schemeClr val="accent5"/>
                  </a:solidFill>
                  <a:cs typeface="Helvetica Neue"/>
                </a:rPr>
                <a:t>Usuário do IAM</a:t>
              </a:r>
              <a:r>
                <a:rPr lang="pt-BR" sz="2000" dirty="0">
                  <a:solidFill>
                    <a:srgbClr val="000000"/>
                  </a:solidFill>
                  <a:cs typeface="Helvetica Neue"/>
                </a:rPr>
                <a:t>, </a:t>
              </a:r>
              <a:r>
                <a:rPr lang="pt-BR" sz="2000" b="1" dirty="0">
                  <a:solidFill>
                    <a:schemeClr val="accent5"/>
                  </a:solidFill>
                  <a:cs typeface="Helvetica Neue"/>
                </a:rPr>
                <a:t>grupo do IAM</a:t>
              </a:r>
              <a:r>
                <a:rPr lang="pt-BR" sz="2000" dirty="0">
                  <a:solidFill>
                    <a:srgbClr val="000000"/>
                  </a:solidFill>
                  <a:cs typeface="Helvetica Neue"/>
                </a:rPr>
                <a:t> </a:t>
              </a:r>
              <a:br>
                <a:rPr lang="pt-BR" sz="2000" dirty="0">
                  <a:solidFill>
                    <a:srgbClr val="000000"/>
                  </a:solidFill>
                  <a:cs typeface="Helvetica Neue"/>
                </a:rPr>
              </a:br>
              <a:r>
                <a:rPr lang="pt-BR" sz="2000" dirty="0">
                  <a:solidFill>
                    <a:srgbClr val="000000"/>
                  </a:solidFill>
                  <a:cs typeface="Helvetica Neue"/>
                </a:rPr>
                <a:t>ou </a:t>
              </a:r>
              <a:r>
                <a:rPr lang="pt-BR" sz="2000" b="1" dirty="0">
                  <a:solidFill>
                    <a:schemeClr val="accent5"/>
                  </a:solidFill>
                  <a:cs typeface="Helvetica Neue"/>
                </a:rPr>
                <a:t>função do IAM</a:t>
              </a:r>
              <a:endParaRPr lang="en-US" sz="2000" b="1" dirty="0">
                <a:solidFill>
                  <a:schemeClr val="accent5"/>
                </a:solidFill>
                <a:latin typeface="Amazon Ember Light" panose="020B0403020204020204"/>
                <a:cs typeface="Helvetica Neue"/>
              </a:endParaRPr>
            </a:p>
          </p:txBody>
        </p:sp>
        <p:sp>
          <p:nvSpPr>
            <p:cNvPr id="47" name="TextBox 46"/>
            <p:cNvSpPr txBox="1"/>
            <p:nvPr/>
          </p:nvSpPr>
          <p:spPr>
            <a:xfrm>
              <a:off x="5035504" y="5228475"/>
              <a:ext cx="1802706" cy="307777"/>
            </a:xfrm>
            <a:prstGeom prst="rect">
              <a:avLst/>
            </a:prstGeom>
            <a:noFill/>
          </p:spPr>
          <p:txBody>
            <a:bodyPr wrap="square" lIns="0" tIns="0" rIns="0" bIns="0" rtlCol="0">
              <a:spAutoFit/>
            </a:bodyPr>
            <a:lstStyle/>
            <a:p>
              <a:pPr algn="ctr" rtl="0"/>
              <a:r>
                <a:rPr lang="pt-BR" sz="2000" dirty="0">
                  <a:solidFill>
                    <a:srgbClr val="000000"/>
                  </a:solidFill>
                  <a:cs typeface="Helvetica Neue"/>
                </a:rPr>
                <a:t>Políticas do IAM</a:t>
              </a:r>
              <a:endParaRPr lang="en-US" sz="2000" dirty="0">
                <a:solidFill>
                  <a:srgbClr val="000000"/>
                </a:solidFill>
                <a:latin typeface="Amazon Ember Light" panose="020B0403020204020204"/>
                <a:cs typeface="Helvetica Neue"/>
              </a:endParaRPr>
            </a:p>
          </p:txBody>
        </p:sp>
        <p:sp>
          <p:nvSpPr>
            <p:cNvPr id="48" name="TextBox 47"/>
            <p:cNvSpPr txBox="1"/>
            <p:nvPr/>
          </p:nvSpPr>
          <p:spPr>
            <a:xfrm>
              <a:off x="6070387" y="2517890"/>
              <a:ext cx="775762" cy="553998"/>
            </a:xfrm>
            <a:prstGeom prst="rect">
              <a:avLst/>
            </a:prstGeom>
            <a:noFill/>
          </p:spPr>
          <p:txBody>
            <a:bodyPr wrap="square" lIns="0" tIns="0" rIns="0" bIns="0" rtlCol="0">
              <a:spAutoFit/>
            </a:bodyPr>
            <a:lstStyle/>
            <a:p>
              <a:pPr algn="ctr" rtl="0"/>
              <a:r>
                <a:rPr lang="pt-BR" dirty="0">
                  <a:solidFill>
                    <a:srgbClr val="000000"/>
                  </a:solidFill>
                  <a:cs typeface="Helvetica Neue"/>
                </a:rPr>
                <a:t>Acesso total</a:t>
              </a:r>
              <a:endParaRPr lang="en-US" dirty="0">
                <a:solidFill>
                  <a:srgbClr val="000000"/>
                </a:solidFill>
                <a:latin typeface="Amazon Ember Light" panose="020B0403020204020204"/>
                <a:cs typeface="Helvetica Neue"/>
              </a:endParaRPr>
            </a:p>
          </p:txBody>
        </p:sp>
        <p:sp>
          <p:nvSpPr>
            <p:cNvPr id="49" name="TextBox 48"/>
            <p:cNvSpPr txBox="1"/>
            <p:nvPr/>
          </p:nvSpPr>
          <p:spPr>
            <a:xfrm>
              <a:off x="5968502" y="4046486"/>
              <a:ext cx="1010816" cy="553998"/>
            </a:xfrm>
            <a:prstGeom prst="rect">
              <a:avLst/>
            </a:prstGeom>
            <a:noFill/>
          </p:spPr>
          <p:txBody>
            <a:bodyPr wrap="square" lIns="0" tIns="0" rIns="0" bIns="0" rtlCol="0">
              <a:spAutoFit/>
            </a:bodyPr>
            <a:lstStyle/>
            <a:p>
              <a:pPr algn="ctr" rtl="0"/>
              <a:r>
                <a:rPr lang="pt-BR" spc="-30" dirty="0">
                  <a:solidFill>
                    <a:srgbClr val="000000"/>
                  </a:solidFill>
                  <a:cs typeface="Helvetica Neue"/>
                </a:rPr>
                <a:t>Somente leitura</a:t>
              </a:r>
              <a:endParaRPr lang="en-US" spc="-30" dirty="0">
                <a:solidFill>
                  <a:srgbClr val="000000"/>
                </a:solidFill>
                <a:latin typeface="Amazon Ember Light" panose="020B0403020204020204"/>
                <a:cs typeface="Helvetica Neue"/>
              </a:endParaRPr>
            </a:p>
          </p:txBody>
        </p:sp>
        <p:sp>
          <p:nvSpPr>
            <p:cNvPr id="30" name="TextBox 29"/>
            <p:cNvSpPr txBox="1"/>
            <p:nvPr/>
          </p:nvSpPr>
          <p:spPr>
            <a:xfrm>
              <a:off x="9152215" y="4232597"/>
              <a:ext cx="1426116" cy="276999"/>
            </a:xfrm>
            <a:prstGeom prst="rect">
              <a:avLst/>
            </a:prstGeom>
            <a:noFill/>
          </p:spPr>
          <p:txBody>
            <a:bodyPr wrap="square" lIns="0" tIns="0" rIns="0" bIns="0" rtlCol="0">
              <a:spAutoFit/>
            </a:bodyPr>
            <a:lstStyle/>
            <a:p>
              <a:pPr algn="ctr" rtl="0"/>
              <a:r>
                <a:rPr lang="pt-BR" spc="-30" dirty="0">
                  <a:solidFill>
                    <a:srgbClr val="000000"/>
                  </a:solidFill>
                  <a:cs typeface="Helvetica Neue"/>
                </a:rPr>
                <a:t> </a:t>
              </a:r>
              <a:r>
                <a:rPr lang="pt-BR" spc="-30" dirty="0" err="1">
                  <a:solidFill>
                    <a:srgbClr val="000000"/>
                  </a:solidFill>
                  <a:cs typeface="Helvetica Neue"/>
                </a:rPr>
                <a:t>Bucket</a:t>
              </a:r>
              <a:r>
                <a:rPr lang="pt-BR" spc="-30" dirty="0">
                  <a:cs typeface="Helvetica Neue"/>
                </a:rPr>
                <a:t> do S3 </a:t>
              </a:r>
            </a:p>
          </p:txBody>
        </p:sp>
        <p:cxnSp>
          <p:nvCxnSpPr>
            <p:cNvPr id="37" name="Straight Connector 36"/>
            <p:cNvCxnSpPr/>
            <p:nvPr/>
          </p:nvCxnSpPr>
          <p:spPr>
            <a:xfrm>
              <a:off x="6960270" y="2756585"/>
              <a:ext cx="945991" cy="0"/>
            </a:xfrm>
            <a:prstGeom prst="line">
              <a:avLst/>
            </a:prstGeom>
            <a:ln w="762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960269" y="4348900"/>
              <a:ext cx="945991" cy="0"/>
            </a:xfrm>
            <a:prstGeom prst="line">
              <a:avLst/>
            </a:prstGeom>
            <a:ln w="762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8" name="Graphic 41" descr="Groups can be assigned multiple policies to provide granular access to multiple AWS resources" title="IAM Groups">
              <a:extLst>
                <a:ext uri="{FF2B5EF4-FFF2-40B4-BE49-F238E27FC236}">
                  <a16:creationId xmlns:a16="http://schemas.microsoft.com/office/drawing/2014/main" id="{1A56C62F-612C-5841-B7E7-B15DA92D0BD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846829" y="3018148"/>
              <a:ext cx="1243914" cy="1208710"/>
            </a:xfrm>
            <a:prstGeom prst="rect">
              <a:avLst/>
            </a:prstGeom>
          </p:spPr>
        </p:pic>
        <p:pic>
          <p:nvPicPr>
            <p:cNvPr id="32" name="Graphic 52">
              <a:extLst>
                <a:ext uri="{FF2B5EF4-FFF2-40B4-BE49-F238E27FC236}">
                  <a16:creationId xmlns:a16="http://schemas.microsoft.com/office/drawing/2014/main" id="{90D5A9DB-EC7C-6342-9486-0A731DEC214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856653" y="3721142"/>
              <a:ext cx="1333570" cy="1333570"/>
            </a:xfrm>
            <a:prstGeom prst="rect">
              <a:avLst/>
            </a:prstGeom>
          </p:spPr>
        </p:pic>
        <p:pic>
          <p:nvPicPr>
            <p:cNvPr id="36" name="Graphic 38">
              <a:extLst>
                <a:ext uri="{FF2B5EF4-FFF2-40B4-BE49-F238E27FC236}">
                  <a16:creationId xmlns:a16="http://schemas.microsoft.com/office/drawing/2014/main" id="{D5E5831E-982F-7A42-87F0-F1973D84D2A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034526" y="3762169"/>
              <a:ext cx="1217856" cy="1217856"/>
            </a:xfrm>
            <a:prstGeom prst="rect">
              <a:avLst/>
            </a:prstGeom>
          </p:spPr>
        </p:pic>
        <p:cxnSp>
          <p:nvCxnSpPr>
            <p:cNvPr id="31" name="Straight Connector 30"/>
            <p:cNvCxnSpPr/>
            <p:nvPr/>
          </p:nvCxnSpPr>
          <p:spPr>
            <a:xfrm flipV="1">
              <a:off x="3188341" y="2814519"/>
              <a:ext cx="1847163" cy="771993"/>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186318" y="3582903"/>
              <a:ext cx="1847163" cy="74091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Isosceles Triangle 10"/>
            <p:cNvSpPr/>
            <p:nvPr/>
          </p:nvSpPr>
          <p:spPr>
            <a:xfrm rot="16200000">
              <a:off x="3110359" y="3530804"/>
              <a:ext cx="109130" cy="11158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35" name="Graphic 34">
              <a:extLst>
                <a:ext uri="{FF2B5EF4-FFF2-40B4-BE49-F238E27FC236}">
                  <a16:creationId xmlns:a16="http://schemas.microsoft.com/office/drawing/2014/main" id="{727E9DF2-05BA-A04C-AD80-F0078691E5E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995153" y="2091659"/>
              <a:ext cx="1257228" cy="1257228"/>
            </a:xfrm>
            <a:prstGeom prst="rect">
              <a:avLst/>
            </a:prstGeom>
          </p:spPr>
        </p:pic>
        <p:sp>
          <p:nvSpPr>
            <p:cNvPr id="38" name="TextBox 37">
              <a:extLst>
                <a:ext uri="{FF2B5EF4-FFF2-40B4-BE49-F238E27FC236}">
                  <a16:creationId xmlns:a16="http://schemas.microsoft.com/office/drawing/2014/main" id="{CD3A6F5E-A45D-1D47-B0D1-1E71484036D7}"/>
                </a:ext>
              </a:extLst>
            </p:cNvPr>
            <p:cNvSpPr txBox="1"/>
            <p:nvPr/>
          </p:nvSpPr>
          <p:spPr>
            <a:xfrm>
              <a:off x="9053295" y="2327924"/>
              <a:ext cx="1513305" cy="646331"/>
            </a:xfrm>
            <a:prstGeom prst="rect">
              <a:avLst/>
            </a:prstGeom>
            <a:noFill/>
          </p:spPr>
          <p:txBody>
            <a:bodyPr wrap="square" rtlCol="0">
              <a:spAutoFit/>
            </a:bodyPr>
            <a:lstStyle/>
            <a:p>
              <a:pPr algn="ctr" rtl="0"/>
              <a:r>
                <a:rPr lang="pt-BR" dirty="0"/>
                <a:t> Instâncias do EC2</a:t>
              </a:r>
            </a:p>
          </p:txBody>
        </p:sp>
      </p:grpSp>
      <p:sp>
        <p:nvSpPr>
          <p:cNvPr id="5" name="TextBox 4">
            <a:extLst>
              <a:ext uri="{FF2B5EF4-FFF2-40B4-BE49-F238E27FC236}">
                <a16:creationId xmlns:a16="http://schemas.microsoft.com/office/drawing/2014/main" id="{0A0B4ED1-8180-4844-AACA-98B24AE0E761}"/>
              </a:ext>
            </a:extLst>
          </p:cNvPr>
          <p:cNvSpPr txBox="1"/>
          <p:nvPr/>
        </p:nvSpPr>
        <p:spPr>
          <a:xfrm>
            <a:off x="1378329" y="1393263"/>
            <a:ext cx="9081332" cy="369332"/>
          </a:xfrm>
          <a:prstGeom prst="rect">
            <a:avLst/>
          </a:prstGeom>
          <a:noFill/>
        </p:spPr>
        <p:txBody>
          <a:bodyPr wrap="none" rtlCol="0">
            <a:spAutoFit/>
          </a:bodyPr>
          <a:lstStyle/>
          <a:p>
            <a:pPr rtl="0"/>
            <a:r>
              <a:rPr lang="pt-BR" i="1" dirty="0">
                <a:solidFill>
                  <a:schemeClr val="accent6"/>
                </a:solidFill>
                <a:latin typeface="Amazon Ember Light" panose="020B0403020204020204" pitchFamily="34" charset="0"/>
                <a:ea typeface="Amazon Ember Light" panose="020B0403020204020204" pitchFamily="34" charset="0"/>
                <a:cs typeface="Amazon Ember Light" panose="020B0403020204020204" pitchFamily="34" charset="0"/>
              </a:rPr>
              <a:t>Depois que o usuário ou o aplicativo estiver conectado à conta da AWS, o que ele poderá fazer?</a:t>
            </a:r>
          </a:p>
        </p:txBody>
      </p:sp>
    </p:spTree>
    <p:custDataLst>
      <p:tags r:id="rId1"/>
    </p:custDataLst>
    <p:extLst>
      <p:ext uri="{BB962C8B-B14F-4D97-AF65-F5344CB8AC3E}">
        <p14:creationId xmlns:p14="http://schemas.microsoft.com/office/powerpoint/2010/main" val="18285349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dirty="0">
                <a:latin typeface="+mj-lt"/>
              </a:rPr>
              <a:t>Visão geral do módulo</a:t>
            </a:r>
          </a:p>
        </p:txBody>
      </p:sp>
      <p:sp>
        <p:nvSpPr>
          <p:cNvPr id="5" name="Content Placeholder 4"/>
          <p:cNvSpPr>
            <a:spLocks noGrp="1"/>
          </p:cNvSpPr>
          <p:nvPr>
            <p:ph idx="1"/>
          </p:nvPr>
        </p:nvSpPr>
        <p:spPr/>
        <p:txBody>
          <a:bodyPr rtlCol="0"/>
          <a:lstStyle/>
          <a:p>
            <a:pPr marL="0" indent="0" rtl="0">
              <a:buNone/>
            </a:pPr>
            <a:r>
              <a:rPr lang="pt-BR" b="1" dirty="0">
                <a:latin typeface="+mn-lt"/>
              </a:rPr>
              <a:t>Tópicos</a:t>
            </a:r>
          </a:p>
          <a:p>
            <a:pPr rtl="0"/>
            <a:r>
              <a:rPr lang="pt-BR" sz="2000" dirty="0">
                <a:latin typeface="+mn-lt"/>
              </a:rPr>
              <a:t>Modelo de responsabilidade compartilhada da AWS</a:t>
            </a:r>
          </a:p>
          <a:p>
            <a:pPr rtl="0"/>
            <a:r>
              <a:rPr lang="pt-BR" sz="2000" dirty="0">
                <a:latin typeface="+mn-lt"/>
              </a:rPr>
              <a:t>AWS </a:t>
            </a:r>
            <a:r>
              <a:rPr lang="pt-BR" sz="2000" dirty="0" err="1">
                <a:latin typeface="+mn-lt"/>
              </a:rPr>
              <a:t>Identity</a:t>
            </a:r>
            <a:r>
              <a:rPr lang="pt-BR" sz="2000" dirty="0">
                <a:latin typeface="+mn-lt"/>
              </a:rPr>
              <a:t> </a:t>
            </a:r>
            <a:r>
              <a:rPr lang="pt-BR" sz="2000" dirty="0" err="1">
                <a:latin typeface="+mn-lt"/>
              </a:rPr>
              <a:t>and</a:t>
            </a:r>
            <a:r>
              <a:rPr lang="pt-BR" sz="2000" dirty="0">
                <a:latin typeface="+mn-lt"/>
              </a:rPr>
              <a:t> Access Management (IAM)</a:t>
            </a:r>
          </a:p>
          <a:p>
            <a:pPr rtl="0"/>
            <a:r>
              <a:rPr lang="pt-BR" sz="2000" dirty="0">
                <a:latin typeface="+mn-lt"/>
              </a:rPr>
              <a:t>Proteção de novas contas da AWS</a:t>
            </a:r>
          </a:p>
          <a:p>
            <a:pPr rtl="0"/>
            <a:r>
              <a:rPr lang="pt-BR" sz="2000" dirty="0">
                <a:latin typeface="+mn-lt"/>
              </a:rPr>
              <a:t>Proteção de contas</a:t>
            </a:r>
          </a:p>
          <a:p>
            <a:pPr rtl="0"/>
            <a:r>
              <a:rPr lang="pt-BR" sz="2000" dirty="0">
                <a:latin typeface="+mn-lt"/>
              </a:rPr>
              <a:t>Proteção de dados na AWS</a:t>
            </a:r>
          </a:p>
          <a:p>
            <a:pPr rtl="0"/>
            <a:r>
              <a:rPr lang="pt-BR" sz="2000" dirty="0">
                <a:latin typeface="+mn-lt"/>
              </a:rPr>
              <a:t>Garantia da conformidade</a:t>
            </a:r>
            <a:endParaRPr lang="en-US" dirty="0">
              <a:latin typeface="+mn-lt"/>
            </a:endParaRPr>
          </a:p>
          <a:p>
            <a:pPr rtl="0"/>
            <a:endParaRPr lang="en-US" dirty="0">
              <a:latin typeface="+mn-lt"/>
            </a:endParaRPr>
          </a:p>
          <a:p>
            <a:pPr rtl="0"/>
            <a:endParaRPr lang="en-US" dirty="0">
              <a:latin typeface="+mn-lt"/>
            </a:endParaRPr>
          </a:p>
          <a:p>
            <a:pPr rtl="0"/>
            <a:endParaRPr lang="en-US" dirty="0">
              <a:latin typeface="+mn-lt"/>
            </a:endParaRPr>
          </a:p>
          <a:p>
            <a:pPr rtl="0"/>
            <a:endParaRPr lang="en-US" dirty="0">
              <a:latin typeface="+mn-lt"/>
            </a:endParaRPr>
          </a:p>
        </p:txBody>
      </p:sp>
      <p:sp>
        <p:nvSpPr>
          <p:cNvPr id="6" name="Content Placeholder 5">
            <a:extLst>
              <a:ext uri="{FF2B5EF4-FFF2-40B4-BE49-F238E27FC236}">
                <a16:creationId xmlns:a16="http://schemas.microsoft.com/office/drawing/2014/main" id="{79AB60CE-670C-974B-8C37-C3795121745F}"/>
              </a:ext>
            </a:extLst>
          </p:cNvPr>
          <p:cNvSpPr>
            <a:spLocks noGrp="1"/>
          </p:cNvSpPr>
          <p:nvPr>
            <p:ph idx="13"/>
          </p:nvPr>
        </p:nvSpPr>
        <p:spPr/>
        <p:txBody>
          <a:bodyPr rtlCol="0"/>
          <a:lstStyle/>
          <a:p>
            <a:pPr marL="0" indent="0" rtl="0">
              <a:buNone/>
            </a:pPr>
            <a:r>
              <a:rPr lang="pt-BR" b="1" dirty="0">
                <a:latin typeface="+mn-lt"/>
              </a:rPr>
              <a:t>Atividades</a:t>
            </a:r>
          </a:p>
          <a:p>
            <a:pPr rtl="0"/>
            <a:r>
              <a:rPr lang="pt-BR" sz="2000" dirty="0">
                <a:latin typeface="+mn-lt"/>
              </a:rPr>
              <a:t>Atividade do modelo de responsabilidade compartilhada da AWS</a:t>
            </a:r>
          </a:p>
          <a:p>
            <a:pPr rtl="0"/>
            <a:endParaRPr lang="en-US" sz="2000" dirty="0">
              <a:latin typeface="+mn-lt"/>
            </a:endParaRPr>
          </a:p>
          <a:p>
            <a:pPr marL="0" indent="0" rtl="0">
              <a:buNone/>
            </a:pPr>
            <a:r>
              <a:rPr lang="pt-BR" b="1" dirty="0"/>
              <a:t>Demonstração</a:t>
            </a:r>
            <a:endParaRPr lang="en-US" sz="3600" b="1" dirty="0"/>
          </a:p>
          <a:p>
            <a:pPr rtl="0"/>
            <a:r>
              <a:rPr lang="pt-BR" sz="2000" dirty="0"/>
              <a:t>Demonstração gravada do IAM</a:t>
            </a:r>
            <a:endParaRPr lang="en-US" dirty="0"/>
          </a:p>
          <a:p>
            <a:pPr rtl="0"/>
            <a:endParaRPr lang="en-US" sz="2400" dirty="0">
              <a:latin typeface="+mn-lt"/>
            </a:endParaRPr>
          </a:p>
          <a:p>
            <a:pPr marL="0" indent="0" rtl="0">
              <a:buNone/>
            </a:pPr>
            <a:r>
              <a:rPr lang="pt-BR" b="1" dirty="0">
                <a:latin typeface="+mn-lt"/>
              </a:rPr>
              <a:t>Laboratório</a:t>
            </a:r>
          </a:p>
          <a:p>
            <a:pPr rtl="0"/>
            <a:r>
              <a:rPr lang="pt-BR" sz="2000" dirty="0"/>
              <a:t>Introdução ao AWS IAM</a:t>
            </a:r>
          </a:p>
          <a:p>
            <a:pPr rtl="0"/>
            <a:endParaRPr lang="en-US" dirty="0">
              <a:latin typeface="+mn-lt"/>
            </a:endParaRPr>
          </a:p>
        </p:txBody>
      </p:sp>
      <p:grpSp>
        <p:nvGrpSpPr>
          <p:cNvPr id="7" name="Group 6" descr="knowledge check">
            <a:extLst>
              <a:ext uri="{FF2B5EF4-FFF2-40B4-BE49-F238E27FC236}">
                <a16:creationId xmlns:a16="http://schemas.microsoft.com/office/drawing/2014/main" id="{5A386CF2-48DE-3E4F-B27A-6F6B12236D70}"/>
              </a:ext>
            </a:extLst>
          </p:cNvPr>
          <p:cNvGrpSpPr/>
          <p:nvPr/>
        </p:nvGrpSpPr>
        <p:grpSpPr>
          <a:xfrm>
            <a:off x="6268346" y="5466199"/>
            <a:ext cx="2832953" cy="532323"/>
            <a:chOff x="4188879" y="4810544"/>
            <a:chExt cx="2832953" cy="532323"/>
          </a:xfrm>
        </p:grpSpPr>
        <p:sp>
          <p:nvSpPr>
            <p:cNvPr id="8" name="TextBox 7">
              <a:extLst>
                <a:ext uri="{FF2B5EF4-FFF2-40B4-BE49-F238E27FC236}">
                  <a16:creationId xmlns:a16="http://schemas.microsoft.com/office/drawing/2014/main" id="{94F8C5C3-D9C4-4E4C-8D0B-BD50A1C962C5}"/>
                </a:ext>
              </a:extLst>
            </p:cNvPr>
            <p:cNvSpPr txBox="1"/>
            <p:nvPr/>
          </p:nvSpPr>
          <p:spPr>
            <a:xfrm>
              <a:off x="4721202" y="4892040"/>
              <a:ext cx="2300630" cy="400110"/>
            </a:xfrm>
            <a:prstGeom prst="rect">
              <a:avLst/>
            </a:prstGeom>
            <a:noFill/>
          </p:spPr>
          <p:txBody>
            <a:bodyPr wrap="none" rtlCol="0">
              <a:spAutoFit/>
            </a:bodyPr>
            <a:lstStyle/>
            <a:p>
              <a:pPr rtl="0"/>
              <a:r>
                <a:rPr lang="pt-BR" sz="2000" b="1" dirty="0">
                  <a:latin typeface="Amazon Ember" panose="020B0603020204020204" pitchFamily="34" charset="0"/>
                  <a:ea typeface="Amazon Ember" panose="020B0603020204020204" pitchFamily="34" charset="0"/>
                  <a:cs typeface="Amazon Ember" panose="020B0603020204020204" pitchFamily="34" charset="0"/>
                </a:rPr>
                <a:t>Teste de conhecimento</a:t>
              </a:r>
            </a:p>
          </p:txBody>
        </p:sp>
        <p:pic>
          <p:nvPicPr>
            <p:cNvPr id="9" name="Picture 8">
              <a:extLst>
                <a:ext uri="{FF2B5EF4-FFF2-40B4-BE49-F238E27FC236}">
                  <a16:creationId xmlns:a16="http://schemas.microsoft.com/office/drawing/2014/main" id="{7C7503A9-F744-2745-8305-1056CF885D90}"/>
                </a:ext>
              </a:extLst>
            </p:cNvPr>
            <p:cNvPicPr>
              <a:picLocks noChangeAspect="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188879" y="4810544"/>
              <a:ext cx="532323" cy="532323"/>
            </a:xfrm>
            <a:prstGeom prst="rect">
              <a:avLst/>
            </a:prstGeom>
          </p:spPr>
        </p:pic>
      </p:grpSp>
      <p:sp>
        <p:nvSpPr>
          <p:cNvPr id="3" name="Footer Placeholder 2">
            <a:extLst>
              <a:ext uri="{FF2B5EF4-FFF2-40B4-BE49-F238E27FC236}">
                <a16:creationId xmlns:a16="http://schemas.microsoft.com/office/drawing/2014/main" id="{5BC9F520-52CE-EC45-9983-670F119868B5}"/>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 name="Slide Number Placeholder 3">
            <a:extLst>
              <a:ext uri="{FF2B5EF4-FFF2-40B4-BE49-F238E27FC236}">
                <a16:creationId xmlns:a16="http://schemas.microsoft.com/office/drawing/2014/main" id="{C17933E2-EE90-C246-AEFF-135CA8848EB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a:t>
            </a:fld>
            <a:endParaRPr lang="en-US" dirty="0"/>
          </a:p>
        </p:txBody>
      </p:sp>
    </p:spTree>
    <p:custDataLst>
      <p:tags r:id="rId1"/>
    </p:custDataLst>
    <p:extLst>
      <p:ext uri="{BB962C8B-B14F-4D97-AF65-F5344CB8AC3E}">
        <p14:creationId xmlns:p14="http://schemas.microsoft.com/office/powerpoint/2010/main" val="2089139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IAM: autorização</a:t>
            </a:r>
          </a:p>
        </p:txBody>
      </p:sp>
      <p:sp>
        <p:nvSpPr>
          <p:cNvPr id="3" name="Content Placeholder 2"/>
          <p:cNvSpPr>
            <a:spLocks noGrp="1"/>
          </p:cNvSpPr>
          <p:nvPr>
            <p:ph idx="1"/>
          </p:nvPr>
        </p:nvSpPr>
        <p:spPr>
          <a:xfrm>
            <a:off x="238538" y="1440305"/>
            <a:ext cx="10105611" cy="4913308"/>
          </a:xfrm>
        </p:spPr>
        <p:txBody>
          <a:bodyPr rtlCol="0">
            <a:normAutofit/>
          </a:bodyPr>
          <a:lstStyle/>
          <a:p>
            <a:pPr marL="228600" lvl="1" rtl="0">
              <a:lnSpc>
                <a:spcPct val="120000"/>
              </a:lnSpc>
              <a:spcBef>
                <a:spcPts val="1800"/>
              </a:spcBef>
              <a:spcAft>
                <a:spcPts val="800"/>
              </a:spcAft>
            </a:pPr>
            <a:r>
              <a:rPr lang="pt-BR" dirty="0"/>
              <a:t>Atribua permissões criando uma política do IAM.</a:t>
            </a:r>
          </a:p>
          <a:p>
            <a:pPr marL="228600" lvl="1" rtl="0">
              <a:lnSpc>
                <a:spcPct val="100000"/>
              </a:lnSpc>
              <a:spcBef>
                <a:spcPts val="1800"/>
              </a:spcBef>
              <a:spcAft>
                <a:spcPts val="800"/>
              </a:spcAft>
            </a:pPr>
            <a:r>
              <a:rPr lang="pt-BR" spc="-30" dirty="0"/>
              <a:t>As permissões determinam </a:t>
            </a:r>
            <a:r>
              <a:rPr lang="pt-BR" b="1" spc="-3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quais recursos e operações </a:t>
            </a:r>
            <a:r>
              <a:rPr lang="pt-BR" spc="-30" dirty="0"/>
              <a:t>são permitidos:</a:t>
            </a:r>
          </a:p>
          <a:p>
            <a:pPr marL="688975" lvl="1" indent="-282575" rtl="0">
              <a:lnSpc>
                <a:spcPct val="120000"/>
              </a:lnSpc>
              <a:spcBef>
                <a:spcPts val="600"/>
              </a:spcBef>
            </a:pPr>
            <a:r>
              <a:rPr lang="pt-BR" sz="2000" dirty="0"/>
              <a:t>Todas as permissões são implicitamente negadas por padrão.</a:t>
            </a:r>
          </a:p>
          <a:p>
            <a:pPr marL="688975" lvl="1" indent="-282575" rtl="0">
              <a:lnSpc>
                <a:spcPct val="120000"/>
              </a:lnSpc>
              <a:spcBef>
                <a:spcPts val="600"/>
              </a:spcBef>
              <a:spcAft>
                <a:spcPts val="1800"/>
              </a:spcAft>
            </a:pPr>
            <a:r>
              <a:rPr lang="pt-BR" sz="2000" dirty="0"/>
              <a:t>Se algo for explicitamente negado, nunca será permitido.</a:t>
            </a:r>
          </a:p>
          <a:p>
            <a:pPr marL="0" indent="0" rtl="0">
              <a:lnSpc>
                <a:spcPct val="120000"/>
              </a:lnSpc>
              <a:spcBef>
                <a:spcPts val="600"/>
              </a:spcBef>
              <a:spcAft>
                <a:spcPts val="600"/>
              </a:spcAft>
              <a:buNone/>
            </a:pPr>
            <a:r>
              <a:rPr lang="pt-BR" sz="2400" dirty="0">
                <a:solidFill>
                  <a:schemeClr val="accent6"/>
                </a:solidFill>
                <a:latin typeface="Amazon Ember" panose="020B0603020204020204" pitchFamily="34" charset="0"/>
                <a:ea typeface="Amazon Ember" panose="020B0603020204020204" pitchFamily="34" charset="0"/>
                <a:cs typeface="Amazon Ember" panose="020B0603020204020204" pitchFamily="34" charset="0"/>
              </a:rPr>
              <a:t>Prática recomendada</a:t>
            </a:r>
            <a:r>
              <a:rPr lang="pt-BR" sz="2400" b="1" dirty="0">
                <a:solidFill>
                  <a:srgbClr val="0070C0"/>
                </a:solidFill>
              </a:rPr>
              <a:t>: </a:t>
            </a:r>
            <a:r>
              <a:rPr lang="pt-BR" sz="2400" dirty="0"/>
              <a:t>siga o </a:t>
            </a:r>
            <a:r>
              <a:rPr lang="pt-BR" sz="2400" b="1" dirty="0">
                <a:solidFill>
                  <a:schemeClr val="accent5"/>
                </a:solidFill>
              </a:rPr>
              <a:t>princípio do privilégio mínimo</a:t>
            </a:r>
            <a:r>
              <a:rPr lang="pt-BR" sz="2400" dirty="0"/>
              <a:t>.</a:t>
            </a:r>
          </a:p>
          <a:p>
            <a:pPr marL="0" indent="0" rtl="0">
              <a:lnSpc>
                <a:spcPct val="120000"/>
              </a:lnSpc>
              <a:spcBef>
                <a:spcPts val="600"/>
              </a:spcBef>
              <a:spcAft>
                <a:spcPts val="600"/>
              </a:spcAft>
              <a:buNone/>
            </a:pPr>
            <a:endParaRPr lang="en-US" sz="2400" b="1" i="1" dirty="0">
              <a:latin typeface="Amazon Ember" panose="020B0603020204020204" pitchFamily="34" charset="0"/>
              <a:ea typeface="Amazon Ember" panose="020B0603020204020204" pitchFamily="34" charset="0"/>
              <a:cs typeface="Amazon Ember" panose="020B0603020204020204" pitchFamily="34" charset="0"/>
            </a:endParaRPr>
          </a:p>
          <a:p>
            <a:pPr marL="0" indent="0" rtl="0">
              <a:lnSpc>
                <a:spcPct val="120000"/>
              </a:lnSpc>
              <a:spcBef>
                <a:spcPts val="600"/>
              </a:spcBef>
              <a:buNone/>
            </a:pPr>
            <a:r>
              <a:rPr lang="pt-BR" sz="1800" spc="-30" dirty="0">
                <a:latin typeface="Amazon Ember" panose="020B0603020204020204" pitchFamily="34" charset="0"/>
                <a:ea typeface="Amazon Ember" panose="020B0603020204020204" pitchFamily="34" charset="0"/>
                <a:cs typeface="Amazon Ember" panose="020B0603020204020204" pitchFamily="34" charset="0"/>
              </a:rPr>
              <a:t>Observação</a:t>
            </a:r>
            <a:r>
              <a:rPr lang="pt-BR" sz="1800" spc="-30" dirty="0"/>
              <a:t>: o escopo das configurações de serviço do IAM é </a:t>
            </a:r>
            <a:r>
              <a:rPr lang="pt-BR" sz="1800" b="1" spc="-3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global</a:t>
            </a:r>
            <a:r>
              <a:rPr lang="pt-BR" sz="1800" spc="-30" dirty="0"/>
              <a:t>. As configurações se aplicam </a:t>
            </a:r>
            <a:br>
              <a:rPr lang="pt-BR" sz="1800" spc="-30" dirty="0"/>
            </a:br>
            <a:r>
              <a:rPr lang="pt-BR" sz="1800" spc="-30" dirty="0"/>
              <a:t>a todas as regiões da AWS.</a:t>
            </a:r>
          </a:p>
        </p:txBody>
      </p:sp>
      <p:sp>
        <p:nvSpPr>
          <p:cNvPr id="4" name="Footer Placeholder 3">
            <a:extLst>
              <a:ext uri="{FF2B5EF4-FFF2-40B4-BE49-F238E27FC236}">
                <a16:creationId xmlns:a16="http://schemas.microsoft.com/office/drawing/2014/main" id="{A4F50E76-5C29-094F-A5A3-DC92B9C20D8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D4EC346B-4FEE-E047-B1E7-AB562145C95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20</a:t>
            </a:fld>
            <a:endParaRPr lang="en-US" dirty="0"/>
          </a:p>
        </p:txBody>
      </p:sp>
      <p:pic>
        <p:nvPicPr>
          <p:cNvPr id="14" name="Graphic 13">
            <a:extLst>
              <a:ext uri="{FF2B5EF4-FFF2-40B4-BE49-F238E27FC236}">
                <a16:creationId xmlns:a16="http://schemas.microsoft.com/office/drawing/2014/main" id="{C56E6CE6-885F-914B-BF4F-B10E19624CE3}"/>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95157" y="2718287"/>
            <a:ext cx="1421425" cy="1421425"/>
          </a:xfrm>
          <a:prstGeom prst="rect">
            <a:avLst/>
          </a:prstGeom>
        </p:spPr>
      </p:pic>
      <p:sp>
        <p:nvSpPr>
          <p:cNvPr id="15" name="TextBox 14">
            <a:extLst>
              <a:ext uri="{FF2B5EF4-FFF2-40B4-BE49-F238E27FC236}">
                <a16:creationId xmlns:a16="http://schemas.microsoft.com/office/drawing/2014/main" id="{EA7829EF-D919-B445-AFD3-F33A35B9D8E8}"/>
              </a:ext>
            </a:extLst>
          </p:cNvPr>
          <p:cNvSpPr txBox="1"/>
          <p:nvPr/>
        </p:nvSpPr>
        <p:spPr>
          <a:xfrm>
            <a:off x="9953113" y="4139712"/>
            <a:ext cx="1905512" cy="338554"/>
          </a:xfrm>
          <a:prstGeom prst="rect">
            <a:avLst/>
          </a:prstGeom>
          <a:noFill/>
        </p:spPr>
        <p:txBody>
          <a:bodyPr wrap="square" rtlCol="0">
            <a:spAutoFit/>
          </a:bodyPr>
          <a:lstStyle/>
          <a:p>
            <a:pPr algn="ctr" rtl="0"/>
            <a:r>
              <a:rPr lang="pt-BR" sz="1600" b="1" dirty="0"/>
              <a:t>Permissões do IAM</a:t>
            </a:r>
          </a:p>
        </p:txBody>
      </p:sp>
    </p:spTree>
    <p:custDataLst>
      <p:tags r:id="rId1"/>
    </p:custDataLst>
    <p:extLst>
      <p:ext uri="{BB962C8B-B14F-4D97-AF65-F5344CB8AC3E}">
        <p14:creationId xmlns:p14="http://schemas.microsoft.com/office/powerpoint/2010/main" val="2283592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7D3DC-11E4-8A4C-9787-78F841E05C08}"/>
              </a:ext>
            </a:extLst>
          </p:cNvPr>
          <p:cNvSpPr>
            <a:spLocks noGrp="1"/>
          </p:cNvSpPr>
          <p:nvPr>
            <p:ph type="title"/>
          </p:nvPr>
        </p:nvSpPr>
        <p:spPr/>
        <p:txBody>
          <a:bodyPr rtlCol="0"/>
          <a:lstStyle/>
          <a:p>
            <a:pPr rtl="0"/>
            <a:r>
              <a:rPr lang="pt-BR"/>
              <a:t>Políticas do IAM</a:t>
            </a:r>
          </a:p>
        </p:txBody>
      </p:sp>
      <p:sp>
        <p:nvSpPr>
          <p:cNvPr id="3" name="Content Placeholder 2">
            <a:extLst>
              <a:ext uri="{FF2B5EF4-FFF2-40B4-BE49-F238E27FC236}">
                <a16:creationId xmlns:a16="http://schemas.microsoft.com/office/drawing/2014/main" id="{DC6658A1-6B6E-6348-9FDB-35D4B37618A1}"/>
              </a:ext>
            </a:extLst>
          </p:cNvPr>
          <p:cNvSpPr>
            <a:spLocks noGrp="1"/>
          </p:cNvSpPr>
          <p:nvPr>
            <p:ph idx="1"/>
          </p:nvPr>
        </p:nvSpPr>
        <p:spPr>
          <a:xfrm>
            <a:off x="419100" y="1528175"/>
            <a:ext cx="8672944" cy="4648788"/>
          </a:xfrm>
        </p:spPr>
        <p:txBody>
          <a:bodyPr rtlCol="0"/>
          <a:lstStyle/>
          <a:p>
            <a:pPr rtl="0"/>
            <a:r>
              <a:rPr lang="pt-BR" sz="2400" b="1" dirty="0">
                <a:solidFill>
                  <a:schemeClr val="accent5"/>
                </a:solidFill>
              </a:rPr>
              <a:t>Uma</a:t>
            </a:r>
            <a:r>
              <a:rPr lang="pt-BR" sz="2400" dirty="0"/>
              <a:t> </a:t>
            </a:r>
            <a:r>
              <a:rPr lang="pt-BR" sz="2400" b="1" dirty="0">
                <a:solidFill>
                  <a:schemeClr val="accent5"/>
                </a:solidFill>
              </a:rPr>
              <a:t>política do IAM é um documento que define permissões</a:t>
            </a:r>
          </a:p>
          <a:p>
            <a:pPr lvl="1" rtl="0"/>
            <a:r>
              <a:rPr lang="pt-BR" sz="2000" dirty="0"/>
              <a:t>Habilita um controle de acesso refinado</a:t>
            </a:r>
          </a:p>
          <a:p>
            <a:pPr rtl="0"/>
            <a:r>
              <a:rPr lang="pt-BR" sz="2400" dirty="0"/>
              <a:t>Dois tipos de políticas: </a:t>
            </a:r>
            <a:r>
              <a:rPr lang="pt-BR" sz="2400" i="1" dirty="0"/>
              <a:t>baseadas em identidade</a:t>
            </a:r>
            <a:r>
              <a:rPr lang="pt-BR" sz="2400" dirty="0"/>
              <a:t> e </a:t>
            </a:r>
            <a:r>
              <a:rPr lang="pt-BR" sz="2400" i="1" dirty="0"/>
              <a:t>em recurso</a:t>
            </a:r>
            <a:endParaRPr lang="en-US" sz="2400" dirty="0"/>
          </a:p>
          <a:p>
            <a:pPr rtl="0"/>
            <a:r>
              <a:rPr lang="pt-BR" sz="2400" dirty="0"/>
              <a:t>Políticas </a:t>
            </a:r>
            <a:r>
              <a:rPr lang="pt-BR" sz="2400" b="1" dirty="0">
                <a:solidFill>
                  <a:schemeClr val="accent5"/>
                </a:solidFill>
              </a:rPr>
              <a:t>baseadas em identidade</a:t>
            </a:r>
            <a:r>
              <a:rPr lang="pt-BR" sz="2400" dirty="0"/>
              <a:t> – </a:t>
            </a:r>
          </a:p>
          <a:p>
            <a:pPr lvl="1" rtl="0"/>
            <a:r>
              <a:rPr lang="pt-BR" sz="2000" dirty="0"/>
              <a:t>Anexe uma política a qualquer entidade do IAM</a:t>
            </a:r>
          </a:p>
          <a:p>
            <a:pPr lvl="2" rtl="0"/>
            <a:r>
              <a:rPr lang="pt-BR" sz="1600" dirty="0"/>
              <a:t>Um </a:t>
            </a:r>
            <a:r>
              <a:rPr lang="pt-BR" sz="1600" dirty="0">
                <a:solidFill>
                  <a:schemeClr val="accent6"/>
                </a:solidFill>
              </a:rPr>
              <a:t>usuário do IAM</a:t>
            </a:r>
            <a:r>
              <a:rPr lang="pt-BR" sz="1600" dirty="0"/>
              <a:t>, um </a:t>
            </a:r>
            <a:r>
              <a:rPr lang="pt-BR" sz="1600" dirty="0">
                <a:solidFill>
                  <a:schemeClr val="accent6"/>
                </a:solidFill>
              </a:rPr>
              <a:t>grupo do IAM</a:t>
            </a:r>
            <a:r>
              <a:rPr lang="pt-BR" sz="1600" dirty="0"/>
              <a:t> ou uma </a:t>
            </a:r>
            <a:r>
              <a:rPr lang="pt-BR" sz="1600" dirty="0">
                <a:solidFill>
                  <a:schemeClr val="accent6"/>
                </a:solidFill>
              </a:rPr>
              <a:t>função do IAM</a:t>
            </a:r>
          </a:p>
          <a:p>
            <a:pPr lvl="1" rtl="0"/>
            <a:r>
              <a:rPr lang="pt-BR" sz="2000" dirty="0"/>
              <a:t>As políticas especificam:</a:t>
            </a:r>
          </a:p>
          <a:p>
            <a:pPr lvl="2" rtl="0"/>
            <a:r>
              <a:rPr lang="pt-BR" sz="1600" dirty="0"/>
              <a:t>Ações que </a:t>
            </a:r>
            <a:r>
              <a:rPr lang="pt-BR" sz="1600" b="1" i="1" dirty="0"/>
              <a:t>podem</a:t>
            </a:r>
            <a:r>
              <a:rPr lang="pt-BR" sz="1600" dirty="0"/>
              <a:t> ser executadas pela entidade</a:t>
            </a:r>
          </a:p>
          <a:p>
            <a:pPr lvl="2" rtl="0"/>
            <a:r>
              <a:rPr lang="pt-BR" sz="1600" dirty="0"/>
              <a:t>Ações que </a:t>
            </a:r>
            <a:r>
              <a:rPr lang="pt-BR" sz="1600" b="1" i="1" dirty="0"/>
              <a:t>não podem</a:t>
            </a:r>
            <a:r>
              <a:rPr lang="pt-BR" sz="1600" i="1" dirty="0"/>
              <a:t> </a:t>
            </a:r>
            <a:r>
              <a:rPr lang="pt-BR" sz="1600" dirty="0"/>
              <a:t>ser executadas pela entidade</a:t>
            </a:r>
          </a:p>
          <a:p>
            <a:pPr lvl="1" rtl="0"/>
            <a:r>
              <a:rPr lang="pt-BR" sz="2000" dirty="0"/>
              <a:t>Uma única </a:t>
            </a:r>
            <a:r>
              <a:rPr lang="pt-BR" sz="2000" i="1" dirty="0"/>
              <a:t>política</a:t>
            </a:r>
            <a:r>
              <a:rPr lang="pt-BR" sz="2000" dirty="0"/>
              <a:t> pode ser anexada a várias </a:t>
            </a:r>
            <a:r>
              <a:rPr lang="pt-BR" sz="2000" i="1" dirty="0"/>
              <a:t>entidades</a:t>
            </a:r>
            <a:endParaRPr lang="en-US" sz="2000" dirty="0"/>
          </a:p>
          <a:p>
            <a:pPr lvl="1" rtl="0"/>
            <a:r>
              <a:rPr lang="pt-BR" sz="2000" dirty="0"/>
              <a:t>Uma única </a:t>
            </a:r>
            <a:r>
              <a:rPr lang="pt-BR" sz="2000" i="1" dirty="0"/>
              <a:t>entidade</a:t>
            </a:r>
            <a:r>
              <a:rPr lang="pt-BR" sz="2000" dirty="0"/>
              <a:t> pode ter várias </a:t>
            </a:r>
            <a:r>
              <a:rPr lang="pt-BR" sz="2000" i="1" dirty="0"/>
              <a:t>políticas</a:t>
            </a:r>
            <a:r>
              <a:rPr lang="pt-BR" sz="2000" dirty="0"/>
              <a:t> anexadas a ela</a:t>
            </a:r>
            <a:endParaRPr lang="en-US" sz="2400" dirty="0"/>
          </a:p>
          <a:p>
            <a:pPr rtl="0"/>
            <a:r>
              <a:rPr lang="pt-BR" sz="2400" dirty="0"/>
              <a:t>Políticas</a:t>
            </a:r>
            <a:r>
              <a:rPr lang="pt-BR" sz="2400" b="1" dirty="0"/>
              <a:t> </a:t>
            </a:r>
            <a:r>
              <a:rPr lang="pt-BR" sz="2400" b="1" dirty="0">
                <a:solidFill>
                  <a:schemeClr val="accent5"/>
                </a:solidFill>
              </a:rPr>
              <a:t>baseadas em recursos</a:t>
            </a:r>
          </a:p>
          <a:p>
            <a:pPr lvl="1" rtl="0"/>
            <a:r>
              <a:rPr lang="pt-BR" sz="2000" dirty="0"/>
              <a:t>Anexadas a um recurso (como um </a:t>
            </a:r>
            <a:r>
              <a:rPr lang="pt-BR" sz="2000" dirty="0" err="1"/>
              <a:t>bucket</a:t>
            </a:r>
            <a:r>
              <a:rPr lang="pt-BR" sz="2000" dirty="0"/>
              <a:t> do S3)</a:t>
            </a:r>
          </a:p>
          <a:p>
            <a:pPr marL="0" indent="0" rtl="0">
              <a:buNone/>
            </a:pPr>
            <a:endParaRPr lang="en-US" sz="2000" dirty="0">
              <a:solidFill>
                <a:schemeClr val="accent6"/>
              </a:solidFill>
            </a:endParaRPr>
          </a:p>
        </p:txBody>
      </p:sp>
      <p:sp>
        <p:nvSpPr>
          <p:cNvPr id="4" name="Slide Number Placeholder 3">
            <a:extLst>
              <a:ext uri="{FF2B5EF4-FFF2-40B4-BE49-F238E27FC236}">
                <a16:creationId xmlns:a16="http://schemas.microsoft.com/office/drawing/2014/main" id="{6AE60C15-1E57-FE4B-BEFF-8F92598592F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21</a:t>
            </a:fld>
            <a:endParaRPr lang="en-US" dirty="0"/>
          </a:p>
        </p:txBody>
      </p:sp>
      <p:sp>
        <p:nvSpPr>
          <p:cNvPr id="5" name="Footer Placeholder 4">
            <a:extLst>
              <a:ext uri="{FF2B5EF4-FFF2-40B4-BE49-F238E27FC236}">
                <a16:creationId xmlns:a16="http://schemas.microsoft.com/office/drawing/2014/main" id="{F7525F8F-7F5E-A044-A432-3878715D5415}"/>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40" name="Group 39" descr="diagram shows an IAM policy document icon on the left with an arrow labeled &quot;attach to one of&quot; pointing to a grouping on the right that contains the following IAM Entities: IAM User, IAM Group, and IAM Role.">
            <a:extLst>
              <a:ext uri="{FF2B5EF4-FFF2-40B4-BE49-F238E27FC236}">
                <a16:creationId xmlns:a16="http://schemas.microsoft.com/office/drawing/2014/main" id="{6E8061B4-AB54-5F43-9ED5-22F725E97052}"/>
              </a:ext>
            </a:extLst>
          </p:cNvPr>
          <p:cNvGrpSpPr/>
          <p:nvPr/>
        </p:nvGrpSpPr>
        <p:grpSpPr>
          <a:xfrm>
            <a:off x="7748570" y="2413877"/>
            <a:ext cx="3881454" cy="3072523"/>
            <a:chOff x="8069846" y="1623045"/>
            <a:chExt cx="3881454" cy="3072523"/>
          </a:xfrm>
        </p:grpSpPr>
        <p:pic>
          <p:nvPicPr>
            <p:cNvPr id="6" name="Graphic 5">
              <a:extLst>
                <a:ext uri="{FF2B5EF4-FFF2-40B4-BE49-F238E27FC236}">
                  <a16:creationId xmlns:a16="http://schemas.microsoft.com/office/drawing/2014/main" id="{B701223D-6ADE-FA49-A2CE-1E91E41FD8C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02854" y="2578133"/>
              <a:ext cx="869659" cy="869659"/>
            </a:xfrm>
            <a:prstGeom prst="rect">
              <a:avLst/>
            </a:prstGeom>
          </p:spPr>
        </p:pic>
        <p:pic>
          <p:nvPicPr>
            <p:cNvPr id="7" name="Graphic 6">
              <a:extLst>
                <a:ext uri="{FF2B5EF4-FFF2-40B4-BE49-F238E27FC236}">
                  <a16:creationId xmlns:a16="http://schemas.microsoft.com/office/drawing/2014/main" id="{E4F19BDC-AE21-AF4D-B934-5FE7475C855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680854" y="3813833"/>
              <a:ext cx="597191" cy="597191"/>
            </a:xfrm>
            <a:prstGeom prst="rect">
              <a:avLst/>
            </a:prstGeom>
          </p:spPr>
        </p:pic>
        <p:sp>
          <p:nvSpPr>
            <p:cNvPr id="8" name="TextBox 7">
              <a:extLst>
                <a:ext uri="{FF2B5EF4-FFF2-40B4-BE49-F238E27FC236}">
                  <a16:creationId xmlns:a16="http://schemas.microsoft.com/office/drawing/2014/main" id="{C81D5F05-89E0-0B4F-96D1-91A227457B83}"/>
                </a:ext>
              </a:extLst>
            </p:cNvPr>
            <p:cNvSpPr txBox="1"/>
            <p:nvPr/>
          </p:nvSpPr>
          <p:spPr>
            <a:xfrm>
              <a:off x="8069846" y="3444095"/>
              <a:ext cx="1097653" cy="338554"/>
            </a:xfrm>
            <a:prstGeom prst="rect">
              <a:avLst/>
            </a:prstGeom>
            <a:noFill/>
          </p:spPr>
          <p:txBody>
            <a:bodyPr wrap="square" rtlCol="0">
              <a:spAutoFit/>
            </a:bodyPr>
            <a:lstStyle/>
            <a:p>
              <a:pPr algn="ctr" rtl="0"/>
              <a:r>
                <a:rPr lang="pt-BR" sz="1600" dirty="0"/>
                <a:t>Política do IAM</a:t>
              </a:r>
            </a:p>
          </p:txBody>
        </p:sp>
        <p:pic>
          <p:nvPicPr>
            <p:cNvPr id="9" name="Graphic 8">
              <a:extLst>
                <a:ext uri="{FF2B5EF4-FFF2-40B4-BE49-F238E27FC236}">
                  <a16:creationId xmlns:a16="http://schemas.microsoft.com/office/drawing/2014/main" id="{EDC8FE6A-A9EC-9945-93B8-2541097AFA0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744499" y="2104623"/>
              <a:ext cx="469900" cy="469900"/>
            </a:xfrm>
            <a:prstGeom prst="rect">
              <a:avLst/>
            </a:prstGeom>
          </p:spPr>
        </p:pic>
        <p:pic>
          <p:nvPicPr>
            <p:cNvPr id="10" name="Graphic 9">
              <a:extLst>
                <a:ext uri="{FF2B5EF4-FFF2-40B4-BE49-F238E27FC236}">
                  <a16:creationId xmlns:a16="http://schemas.microsoft.com/office/drawing/2014/main" id="{7AAB7FF7-3751-DA45-BB96-4CA731F9098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H="1">
              <a:off x="10737656" y="2934182"/>
              <a:ext cx="483586" cy="469900"/>
            </a:xfrm>
            <a:prstGeom prst="rect">
              <a:avLst/>
            </a:prstGeom>
          </p:spPr>
        </p:pic>
        <p:sp>
          <p:nvSpPr>
            <p:cNvPr id="11" name="TextBox 10">
              <a:extLst>
                <a:ext uri="{FF2B5EF4-FFF2-40B4-BE49-F238E27FC236}">
                  <a16:creationId xmlns:a16="http://schemas.microsoft.com/office/drawing/2014/main" id="{DB94A672-50F9-9B4E-B23F-9E56AD14AE43}"/>
                </a:ext>
              </a:extLst>
            </p:cNvPr>
            <p:cNvSpPr txBox="1"/>
            <p:nvPr/>
          </p:nvSpPr>
          <p:spPr>
            <a:xfrm>
              <a:off x="10204199" y="2569516"/>
              <a:ext cx="1550501" cy="338554"/>
            </a:xfrm>
            <a:prstGeom prst="rect">
              <a:avLst/>
            </a:prstGeom>
            <a:noFill/>
          </p:spPr>
          <p:txBody>
            <a:bodyPr wrap="square" rtlCol="0">
              <a:spAutoFit/>
            </a:bodyPr>
            <a:lstStyle/>
            <a:p>
              <a:pPr algn="ctr" rtl="0"/>
              <a:r>
                <a:rPr lang="pt-BR" sz="1600" dirty="0">
                  <a:solidFill>
                    <a:srgbClr val="232F3E"/>
                  </a:solidFill>
                </a:rPr>
                <a:t>Usuário do IAM</a:t>
              </a:r>
            </a:p>
          </p:txBody>
        </p:sp>
        <p:sp>
          <p:nvSpPr>
            <p:cNvPr id="12" name="TextBox 11">
              <a:extLst>
                <a:ext uri="{FF2B5EF4-FFF2-40B4-BE49-F238E27FC236}">
                  <a16:creationId xmlns:a16="http://schemas.microsoft.com/office/drawing/2014/main" id="{140CF7AE-DD0D-4D4F-99AB-2E06E3C9839D}"/>
                </a:ext>
              </a:extLst>
            </p:cNvPr>
            <p:cNvSpPr txBox="1"/>
            <p:nvPr/>
          </p:nvSpPr>
          <p:spPr>
            <a:xfrm>
              <a:off x="10204199" y="3460971"/>
              <a:ext cx="1550500" cy="338554"/>
            </a:xfrm>
            <a:prstGeom prst="rect">
              <a:avLst/>
            </a:prstGeom>
            <a:noFill/>
          </p:spPr>
          <p:txBody>
            <a:bodyPr wrap="square" rtlCol="0">
              <a:spAutoFit/>
            </a:bodyPr>
            <a:lstStyle/>
            <a:p>
              <a:pPr algn="ctr" rtl="0"/>
              <a:r>
                <a:rPr lang="pt-BR" sz="1600" dirty="0">
                  <a:solidFill>
                    <a:srgbClr val="232F3E"/>
                  </a:solidFill>
                </a:rPr>
                <a:t>Grupo do IAM</a:t>
              </a:r>
            </a:p>
          </p:txBody>
        </p:sp>
        <p:sp>
          <p:nvSpPr>
            <p:cNvPr id="13" name="TextBox 12">
              <a:extLst>
                <a:ext uri="{FF2B5EF4-FFF2-40B4-BE49-F238E27FC236}">
                  <a16:creationId xmlns:a16="http://schemas.microsoft.com/office/drawing/2014/main" id="{845FAAEE-C4A0-714C-992F-C591EB4A2DB0}"/>
                </a:ext>
              </a:extLst>
            </p:cNvPr>
            <p:cNvSpPr txBox="1"/>
            <p:nvPr/>
          </p:nvSpPr>
          <p:spPr>
            <a:xfrm>
              <a:off x="10209312" y="4275128"/>
              <a:ext cx="1540275" cy="338554"/>
            </a:xfrm>
            <a:prstGeom prst="rect">
              <a:avLst/>
            </a:prstGeom>
            <a:noFill/>
          </p:spPr>
          <p:txBody>
            <a:bodyPr wrap="square" rtlCol="0">
              <a:spAutoFit/>
            </a:bodyPr>
            <a:lstStyle/>
            <a:p>
              <a:pPr algn="ctr" rtl="0"/>
              <a:r>
                <a:rPr lang="pt-BR" sz="1600" dirty="0">
                  <a:solidFill>
                    <a:srgbClr val="232F3E"/>
                  </a:solidFill>
                </a:rPr>
                <a:t>Função do IAM</a:t>
              </a:r>
            </a:p>
          </p:txBody>
        </p:sp>
        <p:cxnSp>
          <p:nvCxnSpPr>
            <p:cNvPr id="15" name="Straight Arrow Connector 14">
              <a:extLst>
                <a:ext uri="{FF2B5EF4-FFF2-40B4-BE49-F238E27FC236}">
                  <a16:creationId xmlns:a16="http://schemas.microsoft.com/office/drawing/2014/main" id="{599E7B5B-82C5-B84A-AF83-DB63280D4CFC}"/>
                </a:ext>
              </a:extLst>
            </p:cNvPr>
            <p:cNvCxnSpPr>
              <a:cxnSpLocks/>
              <a:stCxn id="6" idx="3"/>
            </p:cNvCxnSpPr>
            <p:nvPr/>
          </p:nvCxnSpPr>
          <p:spPr>
            <a:xfrm>
              <a:off x="9072513" y="3012963"/>
              <a:ext cx="935087"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74F684AA-E969-1946-86A3-A057E0067436}"/>
                </a:ext>
              </a:extLst>
            </p:cNvPr>
            <p:cNvSpPr txBox="1"/>
            <p:nvPr/>
          </p:nvSpPr>
          <p:spPr>
            <a:xfrm>
              <a:off x="8982360" y="2433879"/>
              <a:ext cx="1117632" cy="584775"/>
            </a:xfrm>
            <a:prstGeom prst="rect">
              <a:avLst/>
            </a:prstGeom>
            <a:noFill/>
          </p:spPr>
          <p:txBody>
            <a:bodyPr wrap="square" rtlCol="0">
              <a:spAutoFit/>
            </a:bodyPr>
            <a:lstStyle/>
            <a:p>
              <a:pPr algn="ctr" rtl="0"/>
              <a:r>
                <a:rPr lang="pt-BR" sz="1600" dirty="0"/>
                <a:t>Anexar a um entre</a:t>
              </a:r>
            </a:p>
          </p:txBody>
        </p:sp>
        <p:sp>
          <p:nvSpPr>
            <p:cNvPr id="32" name="Rectangle 31">
              <a:extLst>
                <a:ext uri="{FF2B5EF4-FFF2-40B4-BE49-F238E27FC236}">
                  <a16:creationId xmlns:a16="http://schemas.microsoft.com/office/drawing/2014/main" id="{866303FF-156F-024E-B09F-1435E22EAC5D}"/>
                </a:ext>
              </a:extLst>
            </p:cNvPr>
            <p:cNvSpPr/>
            <p:nvPr/>
          </p:nvSpPr>
          <p:spPr>
            <a:xfrm>
              <a:off x="10007599" y="1623045"/>
              <a:ext cx="1943701" cy="3072523"/>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r>
                <a:rPr lang="pt-BR" b="1" spc="-30" dirty="0">
                  <a:solidFill>
                    <a:schemeClr val="accent5"/>
                  </a:solidFill>
                </a:rPr>
                <a:t>Entidades do IAM</a:t>
              </a:r>
            </a:p>
          </p:txBody>
        </p:sp>
      </p:grpSp>
    </p:spTree>
    <p:custDataLst>
      <p:tags r:id="rId1"/>
    </p:custDataLst>
    <p:extLst>
      <p:ext uri="{BB962C8B-B14F-4D97-AF65-F5344CB8AC3E}">
        <p14:creationId xmlns:p14="http://schemas.microsoft.com/office/powerpoint/2010/main" val="15449991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217659" y="1450169"/>
            <a:ext cx="10940405" cy="4918729"/>
          </a:xfrm>
          <a:prstGeom prst="rect">
            <a:avLst/>
          </a:prstGeom>
        </p:spPr>
        <p:txBody>
          <a:bodyPr>
            <a:noAutofit/>
          </a:bodyPr>
          <a:lstStyle>
            <a:lvl1pPr marL="342900" indent="-342900" algn="l" defTabSz="457200" rtl="0" eaLnBrk="1" latinLnBrk="0" hangingPunct="1">
              <a:spcBef>
                <a:spcPct val="20000"/>
              </a:spcBef>
              <a:buFontTx/>
              <a:buBlip>
                <a:blip r:embed="rId4"/>
              </a:buBlip>
              <a:defRPr sz="2400" b="0" i="0" kern="1200">
                <a:solidFill>
                  <a:schemeClr val="tx1"/>
                </a:solidFill>
                <a:latin typeface="Arial"/>
                <a:ea typeface="+mn-ea"/>
                <a:cs typeface="Arial"/>
              </a:defRPr>
            </a:lvl1pPr>
            <a:lvl2pPr marL="742950" indent="-285750" algn="l" defTabSz="457200" rtl="0" eaLnBrk="1" latinLnBrk="0" hangingPunct="1">
              <a:spcBef>
                <a:spcPct val="20000"/>
              </a:spcBef>
              <a:buClr>
                <a:schemeClr val="accent1"/>
              </a:buClr>
              <a:buFont typeface="Wingdings" panose="05000000000000000000" pitchFamily="2" charset="2"/>
              <a:buChar char="Ø"/>
              <a:defRPr sz="2000" b="0" i="0" kern="1200">
                <a:solidFill>
                  <a:schemeClr val="tx1"/>
                </a:solidFill>
                <a:latin typeface="Arial"/>
                <a:ea typeface="+mn-ea"/>
                <a:cs typeface="Arial"/>
              </a:defRPr>
            </a:lvl2pPr>
            <a:lvl3pPr marL="1143000" indent="-228600" algn="l" defTabSz="457200" rtl="0" eaLnBrk="1" latinLnBrk="0" hangingPunct="1">
              <a:spcBef>
                <a:spcPct val="20000"/>
              </a:spcBef>
              <a:buClr>
                <a:schemeClr val="accent1"/>
              </a:buClr>
              <a:buFont typeface="Arial"/>
              <a:buChar char="•"/>
              <a:defRPr sz="1800" b="0" i="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1600" b="0" i="0" kern="1200">
                <a:solidFill>
                  <a:srgbClr val="595A5D"/>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"Version": "2012-10-17",</a:t>
            </a:r>
          </a:p>
          <a:p>
            <a:pPr marL="0" indent="0">
              <a:buNone/>
            </a:pPr>
            <a:r>
              <a:rPr lang="en-US" sz="1450" dirty="0">
                <a:latin typeface="Lucida Console" panose="020B0609040504020204" pitchFamily="49" charset="0"/>
                <a:cs typeface="Courier New" panose="02070309020205020404" pitchFamily="49" charset="0"/>
              </a:rPr>
              <a:t>  "Statement":[{</a:t>
            </a:r>
          </a:p>
          <a:p>
            <a:pPr marL="0" indent="0">
              <a:buNone/>
            </a:pPr>
            <a:r>
              <a:rPr lang="en-US" sz="1450" dirty="0">
                <a:latin typeface="Lucida Console" panose="020B0609040504020204" pitchFamily="49" charset="0"/>
                <a:cs typeface="Courier New" panose="02070309020205020404" pitchFamily="49" charset="0"/>
              </a:rPr>
              <a:t>    "Effect":"</a:t>
            </a:r>
            <a:r>
              <a:rPr lang="en-US" sz="1450" dirty="0">
                <a:solidFill>
                  <a:srgbClr val="00B050"/>
                </a:solidFill>
                <a:latin typeface="Lucida Console" panose="020B0609040504020204" pitchFamily="49" charset="0"/>
                <a:cs typeface="Courier New" panose="02070309020205020404" pitchFamily="49" charset="0"/>
              </a:rPr>
              <a:t>Allow</a:t>
            </a: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"Action":["</a:t>
            </a:r>
            <a:r>
              <a:rPr lang="en-US" sz="1450" b="1" dirty="0">
                <a:solidFill>
                  <a:schemeClr val="accent5"/>
                </a:solidFill>
                <a:latin typeface="Lucida Console" panose="020B0609040504020204" pitchFamily="49" charset="0"/>
                <a:cs typeface="Courier New" panose="02070309020205020404" pitchFamily="49" charset="0"/>
              </a:rPr>
              <a:t>DynamoDB:*</a:t>
            </a:r>
            <a:r>
              <a:rPr lang="en-US" sz="1450" dirty="0">
                <a:latin typeface="Lucida Console" panose="020B0609040504020204" pitchFamily="49" charset="0"/>
                <a:cs typeface="Courier New" panose="02070309020205020404" pitchFamily="49" charset="0"/>
              </a:rPr>
              <a:t>","</a:t>
            </a:r>
            <a:r>
              <a:rPr lang="en-US" sz="1450" b="1" dirty="0">
                <a:solidFill>
                  <a:schemeClr val="accent5"/>
                </a:solidFill>
                <a:latin typeface="Lucida Console" panose="020B0609040504020204" pitchFamily="49" charset="0"/>
                <a:cs typeface="Courier New" panose="02070309020205020404" pitchFamily="49" charset="0"/>
              </a:rPr>
              <a:t>s3:*</a:t>
            </a: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"Resource":[</a:t>
            </a:r>
            <a:br>
              <a:rPr lang="en-US" sz="1450" dirty="0">
                <a:latin typeface="Lucida Console" panose="020B0609040504020204" pitchFamily="49" charset="0"/>
                <a:cs typeface="Courier New" panose="02070309020205020404" pitchFamily="49" charset="0"/>
              </a:rPr>
            </a:br>
            <a:r>
              <a:rPr lang="en-US" sz="1450" dirty="0">
                <a:latin typeface="Lucida Console" panose="020B0609040504020204" pitchFamily="49" charset="0"/>
                <a:cs typeface="Courier New" panose="02070309020205020404" pitchFamily="49" charset="0"/>
              </a:rPr>
              <a:t>	  "arn:aws:</a:t>
            </a:r>
            <a:r>
              <a:rPr lang="en-US" sz="1450" b="1" dirty="0">
                <a:solidFill>
                  <a:schemeClr val="accent5"/>
                </a:solidFill>
                <a:latin typeface="Lucida Console" panose="020B0609040504020204" pitchFamily="49" charset="0"/>
                <a:cs typeface="Courier New" panose="02070309020205020404" pitchFamily="49" charset="0"/>
              </a:rPr>
              <a:t>dynamodb</a:t>
            </a:r>
            <a:r>
              <a:rPr lang="en-US" sz="1450" dirty="0">
                <a:latin typeface="Lucida Console" panose="020B0609040504020204" pitchFamily="49" charset="0"/>
                <a:cs typeface="Courier New" panose="02070309020205020404" pitchFamily="49" charset="0"/>
              </a:rPr>
              <a:t>:region:account-number-without-hyphens:table</a:t>
            </a:r>
            <a:r>
              <a:rPr lang="en-US" sz="1450" dirty="0">
                <a:solidFill>
                  <a:srgbClr val="0000CC"/>
                </a:solidFill>
                <a:latin typeface="Lucida Console" panose="020B0609040504020204" pitchFamily="49" charset="0"/>
                <a:cs typeface="Courier New" panose="02070309020205020404" pitchFamily="49" charset="0"/>
              </a:rPr>
              <a:t>/table-name</a:t>
            </a: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"arn:aws:</a:t>
            </a:r>
            <a:r>
              <a:rPr lang="en-US" sz="1450" b="1" dirty="0">
                <a:solidFill>
                  <a:schemeClr val="accent5"/>
                </a:solidFill>
                <a:latin typeface="Lucida Console" panose="020B0609040504020204" pitchFamily="49" charset="0"/>
                <a:cs typeface="Courier New" panose="02070309020205020404" pitchFamily="49" charset="0"/>
              </a:rPr>
              <a:t>s3</a:t>
            </a:r>
            <a:r>
              <a:rPr lang="en-US" sz="1450" dirty="0">
                <a:latin typeface="Lucida Console" panose="020B0609040504020204" pitchFamily="49" charset="0"/>
                <a:cs typeface="Courier New" panose="02070309020205020404" pitchFamily="49" charset="0"/>
              </a:rPr>
              <a:t>:::</a:t>
            </a:r>
            <a:r>
              <a:rPr lang="en-US" sz="1450" dirty="0">
                <a:solidFill>
                  <a:srgbClr val="0000CC"/>
                </a:solidFill>
                <a:latin typeface="Lucida Console" panose="020B0609040504020204" pitchFamily="49" charset="0"/>
                <a:cs typeface="Courier New" panose="02070309020205020404" pitchFamily="49" charset="0"/>
              </a:rPr>
              <a:t>bucket-name</a:t>
            </a: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"arn:aws:</a:t>
            </a:r>
            <a:r>
              <a:rPr lang="en-US" sz="1450" b="1" dirty="0">
                <a:solidFill>
                  <a:schemeClr val="accent5"/>
                </a:solidFill>
                <a:latin typeface="Lucida Console" panose="020B0609040504020204" pitchFamily="49" charset="0"/>
                <a:cs typeface="Courier New" panose="02070309020205020404" pitchFamily="49" charset="0"/>
              </a:rPr>
              <a:t>s3</a:t>
            </a:r>
            <a:r>
              <a:rPr lang="en-US" sz="1450" dirty="0">
                <a:latin typeface="Lucida Console" panose="020B0609040504020204" pitchFamily="49" charset="0"/>
                <a:cs typeface="Courier New" panose="02070309020205020404" pitchFamily="49" charset="0"/>
              </a:rPr>
              <a:t>:::</a:t>
            </a:r>
            <a:r>
              <a:rPr lang="en-US" sz="1450" dirty="0">
                <a:solidFill>
                  <a:srgbClr val="0000CC"/>
                </a:solidFill>
                <a:latin typeface="Lucida Console" panose="020B0609040504020204" pitchFamily="49" charset="0"/>
                <a:cs typeface="Courier New" panose="02070309020205020404" pitchFamily="49" charset="0"/>
              </a:rPr>
              <a:t>bucket-name</a:t>
            </a:r>
            <a:r>
              <a:rPr lang="en-US" sz="1450" dirty="0">
                <a:latin typeface="Lucida Console" panose="020B0609040504020204" pitchFamily="49" charset="0"/>
                <a:cs typeface="Courier New" panose="02070309020205020404" pitchFamily="49" charset="0"/>
              </a:rPr>
              <a:t>/*"] </a:t>
            </a:r>
          </a:p>
          <a:p>
            <a:pPr marL="0" indent="0">
              <a:buNone/>
            </a:pPr>
            <a:r>
              <a:rPr lang="en-US" sz="1450" dirty="0">
                <a:latin typeface="Lucida Console" panose="020B0609040504020204" pitchFamily="49" charset="0"/>
                <a:cs typeface="Courier New" panose="02070309020205020404" pitchFamily="49" charset="0"/>
              </a:rPr>
              <a:t>    },</a:t>
            </a:r>
          </a:p>
          <a:p>
            <a:pPr marL="0" indent="0">
              <a:buNone/>
            </a:pPr>
            <a:r>
              <a:rPr lang="en-US" sz="1450" dirty="0">
                <a:latin typeface="Lucida Console" panose="020B0609040504020204" pitchFamily="49" charset="0"/>
                <a:cs typeface="Courier New" panose="02070309020205020404" pitchFamily="49" charset="0"/>
              </a:rPr>
              <a:t>    {</a:t>
            </a:r>
          </a:p>
          <a:p>
            <a:pPr marL="0" indent="0">
              <a:buNone/>
            </a:pPr>
            <a:r>
              <a:rPr lang="en-US" sz="1450" dirty="0">
                <a:latin typeface="Lucida Console" panose="020B0609040504020204" pitchFamily="49" charset="0"/>
                <a:cs typeface="Courier New" panose="02070309020205020404" pitchFamily="49" charset="0"/>
              </a:rPr>
              <a:t>    "Effect":"</a:t>
            </a:r>
            <a:r>
              <a:rPr lang="en-US" sz="1450" dirty="0">
                <a:solidFill>
                  <a:srgbClr val="FF0000"/>
                </a:solidFill>
                <a:latin typeface="Lucida Console" panose="020B0609040504020204" pitchFamily="49" charset="0"/>
                <a:cs typeface="Courier New" panose="02070309020205020404" pitchFamily="49" charset="0"/>
              </a:rPr>
              <a:t>Deny</a:t>
            </a:r>
            <a:r>
              <a:rPr lang="en-US" sz="1450" dirty="0">
                <a:latin typeface="Lucida Console" panose="020B0609040504020204" pitchFamily="49" charset="0"/>
                <a:cs typeface="Courier New" panose="02070309020205020404" pitchFamily="49" charset="0"/>
              </a:rPr>
              <a:t>",</a:t>
            </a:r>
          </a:p>
          <a:p>
            <a:pPr marL="0" indent="0">
              <a:buNone/>
            </a:pPr>
            <a:r>
              <a:rPr lang="en-US" sz="1450" dirty="0">
                <a:latin typeface="Lucida Console" panose="020B0609040504020204" pitchFamily="49" charset="0"/>
                <a:cs typeface="Courier New" panose="02070309020205020404" pitchFamily="49" charset="0"/>
              </a:rPr>
              <a:t>    "Action":["dynamodb:*","s3:*"],</a:t>
            </a:r>
          </a:p>
          <a:p>
            <a:pPr marL="0" indent="0">
              <a:buNone/>
            </a:pPr>
            <a:r>
              <a:rPr lang="en-US" sz="1450" dirty="0">
                <a:latin typeface="Lucida Console" panose="020B0609040504020204" pitchFamily="49" charset="0"/>
                <a:cs typeface="Courier New" panose="02070309020205020404" pitchFamily="49" charset="0"/>
              </a:rPr>
              <a:t>    "</a:t>
            </a:r>
            <a:r>
              <a:rPr lang="en-US" sz="1450" dirty="0">
                <a:solidFill>
                  <a:srgbClr val="FF0000"/>
                </a:solidFill>
                <a:latin typeface="Lucida Console" panose="020B0609040504020204" pitchFamily="49" charset="0"/>
                <a:cs typeface="Courier New" panose="02070309020205020404" pitchFamily="49" charset="0"/>
              </a:rPr>
              <a:t>NotResource</a:t>
            </a:r>
            <a:r>
              <a:rPr lang="en-US" sz="1450" dirty="0">
                <a:latin typeface="Lucida Console" panose="020B0609040504020204" pitchFamily="49" charset="0"/>
                <a:cs typeface="Courier New" panose="02070309020205020404" pitchFamily="49" charset="0"/>
              </a:rPr>
              <a:t>":["arn:aws:dynamodb:region:account-number-without-hyphens:table/table-name”,</a:t>
            </a:r>
          </a:p>
          <a:p>
            <a:pPr marL="0" indent="0">
              <a:buNone/>
            </a:pPr>
            <a:r>
              <a:rPr lang="en-US" sz="1450" dirty="0">
                <a:latin typeface="Lucida Console" panose="020B0609040504020204" pitchFamily="49" charset="0"/>
                <a:cs typeface="Courier New" panose="02070309020205020404" pitchFamily="49" charset="0"/>
              </a:rPr>
              <a:t>      "arn:aws:s3:::bucket-name",</a:t>
            </a:r>
          </a:p>
          <a:p>
            <a:pPr marL="0" indent="0">
              <a:buNone/>
            </a:pPr>
            <a:r>
              <a:rPr lang="en-US" sz="1450" dirty="0">
                <a:latin typeface="Lucida Console" panose="020B0609040504020204" pitchFamily="49" charset="0"/>
                <a:cs typeface="Courier New" panose="02070309020205020404" pitchFamily="49" charset="0"/>
              </a:rPr>
              <a:t>      "arn:aws:s3:::bucket-name/*"] </a:t>
            </a:r>
          </a:p>
          <a:p>
            <a:pPr marL="0" indent="0">
              <a:buNone/>
            </a:pPr>
            <a:r>
              <a:rPr lang="en-US" sz="1450" dirty="0">
                <a:latin typeface="Lucida Console" panose="020B0609040504020204" pitchFamily="49" charset="0"/>
                <a:cs typeface="Courier New" panose="02070309020205020404" pitchFamily="49" charset="0"/>
              </a:rPr>
              <a:t>    }</a:t>
            </a:r>
          </a:p>
          <a:p>
            <a:pPr marL="0" indent="0">
              <a:buNone/>
            </a:pPr>
            <a:r>
              <a:rPr lang="en-US" sz="1450" dirty="0">
                <a:latin typeface="Lucida Console" panose="020B0609040504020204" pitchFamily="49" charset="0"/>
                <a:cs typeface="Courier New" panose="02070309020205020404" pitchFamily="49" charset="0"/>
              </a:rPr>
              <a:t>  ]</a:t>
            </a:r>
          </a:p>
          <a:p>
            <a:pPr marL="0" indent="0">
              <a:buNone/>
            </a:pPr>
            <a:r>
              <a:rPr lang="en-US" sz="1450" dirty="0">
                <a:latin typeface="Lucida Console" panose="020B0609040504020204" pitchFamily="49" charset="0"/>
                <a:cs typeface="Courier New" panose="02070309020205020404" pitchFamily="49" charset="0"/>
              </a:rPr>
              <a:t>}</a:t>
            </a:r>
          </a:p>
        </p:txBody>
      </p:sp>
      <p:sp>
        <p:nvSpPr>
          <p:cNvPr id="2" name="Title 1"/>
          <p:cNvSpPr>
            <a:spLocks noGrp="1"/>
          </p:cNvSpPr>
          <p:nvPr>
            <p:ph type="title"/>
          </p:nvPr>
        </p:nvSpPr>
        <p:spPr/>
        <p:txBody>
          <a:bodyPr rtlCol="0"/>
          <a:lstStyle/>
          <a:p>
            <a:pPr rtl="0"/>
            <a:r>
              <a:rPr lang="pt-BR"/>
              <a:t>Exemplo de política do IAM</a:t>
            </a:r>
          </a:p>
        </p:txBody>
      </p:sp>
      <p:grpSp>
        <p:nvGrpSpPr>
          <p:cNvPr id="16" name="Group 15" descr="Entire slide shows a labeld JSON-formatted IAM policy document.  Arrows point to key lines in the policy, including the &quot;Allow&quot; and &quot;Deny&quot; statements.">
            <a:extLst>
              <a:ext uri="{FF2B5EF4-FFF2-40B4-BE49-F238E27FC236}">
                <a16:creationId xmlns:a16="http://schemas.microsoft.com/office/drawing/2014/main" id="{0B8DFC2A-660E-2A43-B8F7-2A8CA04D50D4}"/>
              </a:ext>
            </a:extLst>
          </p:cNvPr>
          <p:cNvGrpSpPr/>
          <p:nvPr/>
        </p:nvGrpSpPr>
        <p:grpSpPr>
          <a:xfrm>
            <a:off x="265284" y="1497794"/>
            <a:ext cx="11253728" cy="4918729"/>
            <a:chOff x="265284" y="1497794"/>
            <a:chExt cx="11253728" cy="4918729"/>
          </a:xfrm>
        </p:grpSpPr>
        <p:sp>
          <p:nvSpPr>
            <p:cNvPr id="5" name="Content Placeholder 2"/>
            <p:cNvSpPr txBox="1">
              <a:spLocks/>
            </p:cNvSpPr>
            <p:nvPr/>
          </p:nvSpPr>
          <p:spPr>
            <a:xfrm>
              <a:off x="265284" y="1497794"/>
              <a:ext cx="10940405" cy="4918729"/>
            </a:xfrm>
            <a:prstGeom prst="rect">
              <a:avLst/>
            </a:prstGeom>
          </p:spPr>
          <p:txBody>
            <a:bodyPr rtlCol="0">
              <a:noAutofit/>
            </a:bodyPr>
            <a:lstStyle>
              <a:lvl1pPr marL="342900" indent="-342900" algn="l" defTabSz="457200" rtl="0" eaLnBrk="1" latinLnBrk="0" hangingPunct="1">
                <a:spcBef>
                  <a:spcPct val="20000"/>
                </a:spcBef>
                <a:buFontTx/>
                <a:buBlip>
                  <a:blip r:embed="rId4"/>
                </a:buBlip>
                <a:defRPr sz="2400" b="0" i="0" kern="1200">
                  <a:solidFill>
                    <a:schemeClr val="tx1"/>
                  </a:solidFill>
                  <a:latin typeface="Arial"/>
                  <a:ea typeface="+mn-ea"/>
                  <a:cs typeface="Arial"/>
                </a:defRPr>
              </a:lvl1pPr>
              <a:lvl2pPr marL="742950" indent="-285750" algn="l" defTabSz="457200" rtl="0" eaLnBrk="1" latinLnBrk="0" hangingPunct="1">
                <a:spcBef>
                  <a:spcPct val="20000"/>
                </a:spcBef>
                <a:buClr>
                  <a:schemeClr val="accent1"/>
                </a:buClr>
                <a:buFont typeface="Wingdings" panose="05000000000000000000" pitchFamily="2" charset="2"/>
                <a:buChar char="Ø"/>
                <a:defRPr sz="2000" b="0" i="0" kern="1200">
                  <a:solidFill>
                    <a:schemeClr val="tx1"/>
                  </a:solidFill>
                  <a:latin typeface="Arial"/>
                  <a:ea typeface="+mn-ea"/>
                  <a:cs typeface="Arial"/>
                </a:defRPr>
              </a:lvl2pPr>
              <a:lvl3pPr marL="1143000" indent="-228600" algn="l" defTabSz="457200" rtl="0" eaLnBrk="1" latinLnBrk="0" hangingPunct="1">
                <a:spcBef>
                  <a:spcPct val="20000"/>
                </a:spcBef>
                <a:buClr>
                  <a:schemeClr val="accent1"/>
                </a:buClr>
                <a:buFont typeface="Arial"/>
                <a:buChar char="•"/>
                <a:defRPr sz="1800" b="0" i="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1600" b="0" i="0" kern="1200">
                  <a:solidFill>
                    <a:srgbClr val="595A5D"/>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rtl="0">
                <a:buNone/>
              </a:pPr>
              <a:endParaRPr lang="en-US" sz="1450" dirty="0">
                <a:latin typeface="Lucida Console" panose="020B0609040504020204" pitchFamily="49" charset="0"/>
                <a:cs typeface="Courier New" panose="02070309020205020404" pitchFamily="49" charset="0"/>
              </a:endParaRPr>
            </a:p>
          </p:txBody>
        </p:sp>
        <p:sp>
          <p:nvSpPr>
            <p:cNvPr id="6" name="TextBox 5"/>
            <p:cNvSpPr txBox="1"/>
            <p:nvPr/>
          </p:nvSpPr>
          <p:spPr>
            <a:xfrm>
              <a:off x="5556086" y="1632769"/>
              <a:ext cx="5121439" cy="625684"/>
            </a:xfrm>
            <a:prstGeom prst="rect">
              <a:avLst/>
            </a:prstGeom>
            <a:solidFill>
              <a:schemeClr val="accent3">
                <a:lumMod val="20000"/>
                <a:lumOff val="80000"/>
              </a:schemeClr>
            </a:solidFill>
            <a:ln>
              <a:solidFill>
                <a:schemeClr val="accent1"/>
              </a:solidFill>
            </a:ln>
          </p:spPr>
          <p:txBody>
            <a:bodyPr wrap="square" rtlCol="0">
              <a:spAutoFit/>
            </a:bodyPr>
            <a:lstStyle/>
            <a:p>
              <a:pPr rtl="0"/>
              <a:r>
                <a:rPr lang="pt-BR" sz="1733" dirty="0">
                  <a:latin typeface="Amazon Ember" panose="020B0603020204020204" pitchFamily="34" charset="0"/>
                  <a:ea typeface="Amazon Ember" panose="020B0603020204020204" pitchFamily="34" charset="0"/>
                  <a:cs typeface="Amazon Ember" panose="020B0603020204020204" pitchFamily="34" charset="0"/>
                </a:rPr>
                <a:t>Uma </a:t>
              </a:r>
              <a:r>
                <a:rPr lang="pt-BR" sz="1733" b="1" dirty="0">
                  <a:latin typeface="Amazon Ember" panose="020B0603020204020204" pitchFamily="34" charset="0"/>
                  <a:ea typeface="Amazon Ember" panose="020B0603020204020204" pitchFamily="34" charset="0"/>
                  <a:cs typeface="Amazon Ember" panose="020B0603020204020204" pitchFamily="34" charset="0"/>
                </a:rPr>
                <a:t>permissão</a:t>
              </a:r>
              <a:r>
                <a:rPr lang="pt-BR" sz="1733" dirty="0">
                  <a:latin typeface="Amazon Ember" panose="020B0603020204020204" pitchFamily="34" charset="0"/>
                  <a:ea typeface="Amazon Ember" panose="020B0603020204020204" pitchFamily="34" charset="0"/>
                  <a:cs typeface="Amazon Ember" panose="020B0603020204020204" pitchFamily="34" charset="0"/>
                </a:rPr>
                <a:t> </a:t>
              </a:r>
              <a:r>
                <a:rPr lang="pt-BR" sz="1733" b="1" dirty="0">
                  <a:latin typeface="Amazon Ember" panose="020B0603020204020204" pitchFamily="34" charset="0"/>
                  <a:ea typeface="Amazon Ember" panose="020B0603020204020204" pitchFamily="34" charset="0"/>
                  <a:cs typeface="Amazon Ember" panose="020B0603020204020204" pitchFamily="34" charset="0"/>
                </a:rPr>
                <a:t>explícita</a:t>
              </a:r>
              <a:r>
                <a:rPr lang="pt-BR" sz="1733" dirty="0">
                  <a:latin typeface="Amazon Ember" panose="020B0603020204020204" pitchFamily="34" charset="0"/>
                  <a:ea typeface="Amazon Ember" panose="020B0603020204020204" pitchFamily="34" charset="0"/>
                  <a:cs typeface="Amazon Ember" panose="020B0603020204020204" pitchFamily="34" charset="0"/>
                </a:rPr>
                <a:t> oferece aos usuários acesso a uma tabela específica do </a:t>
              </a:r>
              <a:r>
                <a:rPr lang="pt-BR" sz="1733" dirty="0" err="1">
                  <a:latin typeface="Amazon Ember" panose="020B0603020204020204" pitchFamily="34" charset="0"/>
                  <a:ea typeface="Amazon Ember" panose="020B0603020204020204" pitchFamily="34" charset="0"/>
                  <a:cs typeface="Amazon Ember" panose="020B0603020204020204" pitchFamily="34" charset="0"/>
                </a:rPr>
                <a:t>DynamoDB</a:t>
              </a:r>
              <a:r>
                <a:rPr lang="pt-BR" sz="1733" dirty="0">
                  <a:latin typeface="Amazon Ember" panose="020B0603020204020204" pitchFamily="34" charset="0"/>
                  <a:ea typeface="Amazon Ember" panose="020B0603020204020204" pitchFamily="34" charset="0"/>
                  <a:cs typeface="Amazon Ember" panose="020B0603020204020204" pitchFamily="34" charset="0"/>
                </a:rPr>
                <a:t> e...</a:t>
              </a:r>
            </a:p>
          </p:txBody>
        </p:sp>
        <p:cxnSp>
          <p:nvCxnSpPr>
            <p:cNvPr id="7" name="Curved Connector 6"/>
            <p:cNvCxnSpPr>
              <a:stCxn id="6" idx="1"/>
            </p:cNvCxnSpPr>
            <p:nvPr/>
          </p:nvCxnSpPr>
          <p:spPr>
            <a:xfrm rot="10800000" flipV="1">
              <a:off x="2705380" y="1945611"/>
              <a:ext cx="2850706" cy="534600"/>
            </a:xfrm>
            <a:prstGeom prst="curvedConnector3">
              <a:avLst/>
            </a:prstGeom>
            <a:ln w="28575">
              <a:solidFill>
                <a:srgbClr val="0070C0"/>
              </a:solidFill>
              <a:tailEnd type="triangle"/>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a:cxnSpLocks/>
            </p:cNvCxnSpPr>
            <p:nvPr/>
          </p:nvCxnSpPr>
          <p:spPr>
            <a:xfrm>
              <a:off x="8145381" y="2258453"/>
              <a:ext cx="0" cy="804087"/>
            </a:xfrm>
            <a:prstGeom prst="straightConnector1">
              <a:avLst/>
            </a:prstGeom>
            <a:ln w="28575">
              <a:solidFill>
                <a:srgbClr val="0070C0"/>
              </a:solidFill>
              <a:tailEnd type="triangle"/>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9" idx="1"/>
            </p:cNvCxnSpPr>
            <p:nvPr/>
          </p:nvCxnSpPr>
          <p:spPr>
            <a:xfrm flipH="1">
              <a:off x="4261545" y="3496114"/>
              <a:ext cx="575350" cy="25681"/>
            </a:xfrm>
            <a:prstGeom prst="straightConnector1">
              <a:avLst/>
            </a:prstGeom>
            <a:ln w="28575">
              <a:solidFill>
                <a:srgbClr val="0070C0"/>
              </a:solidFill>
              <a:tailEnd type="triangle"/>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a:off x="2549184" y="4184531"/>
              <a:ext cx="2287712" cy="140499"/>
            </a:xfrm>
            <a:prstGeom prst="straightConnector1">
              <a:avLst/>
            </a:prstGeom>
            <a:ln w="28575">
              <a:solidFill>
                <a:srgbClr val="0070C0"/>
              </a:solidFill>
              <a:tailEnd type="triangle"/>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2439592" y="4214347"/>
              <a:ext cx="2397304" cy="644939"/>
            </a:xfrm>
            <a:prstGeom prst="straightConnector1">
              <a:avLst/>
            </a:prstGeom>
            <a:ln w="28575">
              <a:solidFill>
                <a:srgbClr val="0070C0"/>
              </a:solidFill>
              <a:tailEnd type="triangle"/>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5618401" y="5574830"/>
              <a:ext cx="5900611" cy="666977"/>
            </a:xfrm>
            <a:prstGeom prst="rect">
              <a:avLst/>
            </a:prstGeom>
            <a:solidFill>
              <a:schemeClr val="accent2"/>
            </a:solidFill>
            <a:ln>
              <a:solidFill>
                <a:schemeClr val="accent1"/>
              </a:solidFill>
            </a:ln>
          </p:spPr>
          <p:txBody>
            <a:bodyPr wrap="square" rtlCol="0">
              <a:spAutoFit/>
            </a:bodyPr>
            <a:lstStyle/>
            <a:p>
              <a:pPr algn="ctr" rtl="0"/>
              <a:r>
                <a:rPr lang="pt-BR" sz="1867" dirty="0">
                  <a:latin typeface="Amazon Ember" panose="020B0603020204020204" pitchFamily="34" charset="0"/>
                  <a:ea typeface="Amazon Ember" panose="020B0603020204020204" pitchFamily="34" charset="0"/>
                  <a:cs typeface="Amazon Ember" panose="020B0603020204020204" pitchFamily="34" charset="0"/>
                </a:rPr>
                <a:t>Uma instrução de negação explícita</a:t>
              </a:r>
              <a:br>
                <a:rPr lang="pt-BR" sz="1867" dirty="0">
                  <a:latin typeface="Amazon Ember" panose="020B0603020204020204" pitchFamily="34" charset="0"/>
                  <a:ea typeface="Amazon Ember" panose="020B0603020204020204" pitchFamily="34" charset="0"/>
                  <a:cs typeface="Amazon Ember" panose="020B0603020204020204" pitchFamily="34" charset="0"/>
                </a:rPr>
              </a:br>
              <a:r>
                <a:rPr lang="pt-BR" sz="1867" dirty="0">
                  <a:latin typeface="Amazon Ember" panose="020B0603020204020204" pitchFamily="34" charset="0"/>
                  <a:ea typeface="Amazon Ember" panose="020B0603020204020204" pitchFamily="34" charset="0"/>
                  <a:cs typeface="Amazon Ember" panose="020B0603020204020204" pitchFamily="34" charset="0"/>
                </a:rPr>
                <a:t> </a:t>
              </a:r>
              <a:r>
                <a:rPr lang="pt-BR" sz="1867" b="1" dirty="0">
                  <a:latin typeface="Amazon Ember" panose="020B0603020204020204" pitchFamily="34" charset="0"/>
                  <a:ea typeface="Amazon Ember" panose="020B0603020204020204" pitchFamily="34" charset="0"/>
                  <a:cs typeface="Amazon Ember" panose="020B0603020204020204" pitchFamily="34" charset="0"/>
                </a:rPr>
                <a:t>tem</a:t>
              </a:r>
              <a:r>
                <a:rPr lang="pt-BR" sz="1867" dirty="0">
                  <a:latin typeface="Amazon Ember" panose="020B0603020204020204" pitchFamily="34" charset="0"/>
                  <a:ea typeface="Amazon Ember" panose="020B0603020204020204" pitchFamily="34" charset="0"/>
                  <a:cs typeface="Amazon Ember" panose="020B0603020204020204" pitchFamily="34" charset="0"/>
                </a:rPr>
                <a:t> </a:t>
              </a:r>
              <a:r>
                <a:rPr lang="pt-BR" sz="1867" b="1" dirty="0">
                  <a:latin typeface="Amazon Ember" panose="020B0603020204020204" pitchFamily="34" charset="0"/>
                  <a:ea typeface="Amazon Ember" panose="020B0603020204020204" pitchFamily="34" charset="0"/>
                  <a:cs typeface="Amazon Ember" panose="020B0603020204020204" pitchFamily="34" charset="0"/>
                </a:rPr>
                <a:t>precedência</a:t>
              </a:r>
              <a:r>
                <a:rPr lang="pt-BR" sz="1867" dirty="0">
                  <a:latin typeface="Amazon Ember" panose="020B0603020204020204" pitchFamily="34" charset="0"/>
                  <a:ea typeface="Amazon Ember" panose="020B0603020204020204" pitchFamily="34" charset="0"/>
                  <a:cs typeface="Amazon Ember" panose="020B0603020204020204" pitchFamily="34" charset="0"/>
                </a:rPr>
                <a:t> sobre uma instrução de permissão.</a:t>
              </a:r>
            </a:p>
          </p:txBody>
        </p:sp>
        <p:sp>
          <p:nvSpPr>
            <p:cNvPr id="9" name="TextBox 8"/>
            <p:cNvSpPr txBox="1"/>
            <p:nvPr/>
          </p:nvSpPr>
          <p:spPr>
            <a:xfrm>
              <a:off x="4836895" y="3316609"/>
              <a:ext cx="2868830" cy="359009"/>
            </a:xfrm>
            <a:prstGeom prst="rect">
              <a:avLst/>
            </a:prstGeom>
            <a:solidFill>
              <a:schemeClr val="accent5">
                <a:lumMod val="20000"/>
                <a:lumOff val="80000"/>
              </a:schemeClr>
            </a:solidFill>
            <a:ln>
              <a:solidFill>
                <a:schemeClr val="accent1"/>
              </a:solidFill>
            </a:ln>
          </p:spPr>
          <p:txBody>
            <a:bodyPr wrap="square" rtlCol="0">
              <a:spAutoFit/>
            </a:bodyPr>
            <a:lstStyle/>
            <a:p>
              <a:pPr rtl="0"/>
              <a:r>
                <a:rPr lang="pt-BR" sz="1733" dirty="0">
                  <a:latin typeface="Amazon Ember" panose="020B0603020204020204" pitchFamily="34" charset="0"/>
                  <a:ea typeface="Amazon Ember" panose="020B0603020204020204" pitchFamily="34" charset="0"/>
                  <a:cs typeface="Amazon Ember" panose="020B0603020204020204" pitchFamily="34" charset="0"/>
                </a:rPr>
                <a:t> ...</a:t>
              </a:r>
              <a:r>
                <a:rPr lang="pt-BR" sz="1733" dirty="0" err="1">
                  <a:latin typeface="Amazon Ember" panose="020B0603020204020204" pitchFamily="34" charset="0"/>
                  <a:ea typeface="Amazon Ember" panose="020B0603020204020204" pitchFamily="34" charset="0"/>
                  <a:cs typeface="Amazon Ember" panose="020B0603020204020204" pitchFamily="34" charset="0"/>
                </a:rPr>
                <a:t>buckets</a:t>
              </a:r>
              <a:r>
                <a:rPr lang="pt-BR" sz="1733" dirty="0">
                  <a:latin typeface="Amazon Ember" panose="020B0603020204020204" pitchFamily="34" charset="0"/>
                  <a:ea typeface="Amazon Ember" panose="020B0603020204020204" pitchFamily="34" charset="0"/>
                  <a:cs typeface="Amazon Ember" panose="020B0603020204020204" pitchFamily="34" charset="0"/>
                </a:rPr>
                <a:t> do </a:t>
              </a:r>
              <a:r>
                <a:rPr lang="pt-BR" sz="1733" dirty="0" err="1">
                  <a:latin typeface="Amazon Ember" panose="020B0603020204020204" pitchFamily="34" charset="0"/>
                  <a:ea typeface="Amazon Ember" panose="020B0603020204020204" pitchFamily="34" charset="0"/>
                  <a:cs typeface="Amazon Ember" panose="020B0603020204020204" pitchFamily="34" charset="0"/>
                </a:rPr>
                <a:t>Amazon</a:t>
              </a:r>
              <a:r>
                <a:rPr lang="pt-BR" sz="1733" dirty="0">
                  <a:latin typeface="Amazon Ember" panose="020B0603020204020204" pitchFamily="34" charset="0"/>
                  <a:ea typeface="Amazon Ember" panose="020B0603020204020204" pitchFamily="34" charset="0"/>
                  <a:cs typeface="Amazon Ember" panose="020B0603020204020204" pitchFamily="34" charset="0"/>
                </a:rPr>
                <a:t> S3.</a:t>
              </a:r>
            </a:p>
          </p:txBody>
        </p:sp>
        <p:sp>
          <p:nvSpPr>
            <p:cNvPr id="11" name="TextBox 10"/>
            <p:cNvSpPr txBox="1"/>
            <p:nvPr/>
          </p:nvSpPr>
          <p:spPr>
            <a:xfrm>
              <a:off x="4836896" y="3871689"/>
              <a:ext cx="6682116" cy="892360"/>
            </a:xfrm>
            <a:prstGeom prst="rect">
              <a:avLst/>
            </a:prstGeom>
            <a:solidFill>
              <a:schemeClr val="accent6">
                <a:lumMod val="20000"/>
                <a:lumOff val="80000"/>
              </a:schemeClr>
            </a:solidFill>
            <a:ln>
              <a:solidFill>
                <a:schemeClr val="accent1"/>
              </a:solidFill>
            </a:ln>
          </p:spPr>
          <p:txBody>
            <a:bodyPr wrap="square" rtlCol="0">
              <a:spAutoFit/>
            </a:bodyPr>
            <a:lstStyle/>
            <a:p>
              <a:pPr rtl="0"/>
              <a:r>
                <a:rPr lang="pt-BR" sz="1733" spc="-30" dirty="0">
                  <a:latin typeface="Amazon Ember" panose="020B0603020204020204" pitchFamily="34" charset="0"/>
                  <a:ea typeface="Amazon Ember" panose="020B0603020204020204" pitchFamily="34" charset="0"/>
                  <a:cs typeface="Amazon Ember" panose="020B0603020204020204" pitchFamily="34" charset="0"/>
                </a:rPr>
                <a:t>Uma </a:t>
              </a:r>
              <a:r>
                <a:rPr lang="pt-BR" sz="1733" b="1" spc="-30" dirty="0">
                  <a:latin typeface="Amazon Ember" panose="020B0603020204020204" pitchFamily="34" charset="0"/>
                  <a:ea typeface="Amazon Ember" panose="020B0603020204020204" pitchFamily="34" charset="0"/>
                  <a:cs typeface="Amazon Ember" panose="020B0603020204020204" pitchFamily="34" charset="0"/>
                </a:rPr>
                <a:t>negação</a:t>
              </a:r>
              <a:r>
                <a:rPr lang="pt-BR" sz="1733" spc="-30" dirty="0">
                  <a:latin typeface="Amazon Ember" panose="020B0603020204020204" pitchFamily="34" charset="0"/>
                  <a:ea typeface="Amazon Ember" panose="020B0603020204020204" pitchFamily="34" charset="0"/>
                  <a:cs typeface="Amazon Ember" panose="020B0603020204020204" pitchFamily="34" charset="0"/>
                </a:rPr>
                <a:t> </a:t>
              </a:r>
              <a:r>
                <a:rPr lang="pt-BR" sz="1733" b="1" spc="-30" dirty="0">
                  <a:latin typeface="Amazon Ember" panose="020B0603020204020204" pitchFamily="34" charset="0"/>
                  <a:ea typeface="Amazon Ember" panose="020B0603020204020204" pitchFamily="34" charset="0"/>
                  <a:cs typeface="Amazon Ember" panose="020B0603020204020204" pitchFamily="34" charset="0"/>
                </a:rPr>
                <a:t>explícita</a:t>
              </a:r>
              <a:r>
                <a:rPr lang="pt-BR" sz="1733" spc="-30" dirty="0">
                  <a:latin typeface="Amazon Ember" panose="020B0603020204020204" pitchFamily="34" charset="0"/>
                  <a:ea typeface="Amazon Ember" panose="020B0603020204020204" pitchFamily="34" charset="0"/>
                  <a:cs typeface="Amazon Ember" panose="020B0603020204020204" pitchFamily="34" charset="0"/>
                </a:rPr>
                <a:t> garante que os usuários não possam usar nenhuma outra ação ou recurso da AWS que não seja essa tabela </a:t>
              </a:r>
              <a:br>
                <a:rPr lang="pt-BR" sz="1733" spc="-30" dirty="0">
                  <a:latin typeface="Amazon Ember" panose="020B0603020204020204" pitchFamily="34" charset="0"/>
                  <a:ea typeface="Amazon Ember" panose="020B0603020204020204" pitchFamily="34" charset="0"/>
                  <a:cs typeface="Amazon Ember" panose="020B0603020204020204" pitchFamily="34" charset="0"/>
                </a:rPr>
              </a:br>
              <a:r>
                <a:rPr lang="pt-BR" sz="1733" spc="-30" dirty="0">
                  <a:latin typeface="Amazon Ember" panose="020B0603020204020204" pitchFamily="34" charset="0"/>
                  <a:ea typeface="Amazon Ember" panose="020B0603020204020204" pitchFamily="34" charset="0"/>
                  <a:cs typeface="Amazon Ember" panose="020B0603020204020204" pitchFamily="34" charset="0"/>
                </a:rPr>
                <a:t>e esses </a:t>
              </a:r>
              <a:r>
                <a:rPr lang="pt-BR" sz="1733" spc="-30" dirty="0" err="1">
                  <a:latin typeface="Amazon Ember" panose="020B0603020204020204" pitchFamily="34" charset="0"/>
                  <a:ea typeface="Amazon Ember" panose="020B0603020204020204" pitchFamily="34" charset="0"/>
                  <a:cs typeface="Amazon Ember" panose="020B0603020204020204" pitchFamily="34" charset="0"/>
                </a:rPr>
                <a:t>buckets</a:t>
              </a:r>
              <a:r>
                <a:rPr lang="pt-BR" sz="1733" spc="-30" dirty="0">
                  <a:latin typeface="Amazon Ember" panose="020B0603020204020204" pitchFamily="34" charset="0"/>
                  <a:ea typeface="Amazon Ember" panose="020B0603020204020204" pitchFamily="34" charset="0"/>
                  <a:cs typeface="Amazon Ember" panose="020B0603020204020204" pitchFamily="34" charset="0"/>
                </a:rPr>
                <a:t>.</a:t>
              </a:r>
            </a:p>
          </p:txBody>
        </p:sp>
      </p:grpSp>
      <p:sp>
        <p:nvSpPr>
          <p:cNvPr id="3" name="Footer Placeholder 2">
            <a:extLst>
              <a:ext uri="{FF2B5EF4-FFF2-40B4-BE49-F238E27FC236}">
                <a16:creationId xmlns:a16="http://schemas.microsoft.com/office/drawing/2014/main" id="{E00C54B5-397E-F74A-9EA6-27F3D90DE987}"/>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 name="Slide Number Placeholder 3">
            <a:extLst>
              <a:ext uri="{FF2B5EF4-FFF2-40B4-BE49-F238E27FC236}">
                <a16:creationId xmlns:a16="http://schemas.microsoft.com/office/drawing/2014/main" id="{A4D4F35A-434F-354C-B8E8-CA008FD1F2F5}"/>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22</a:t>
            </a:fld>
            <a:endParaRPr lang="en-US" dirty="0"/>
          </a:p>
        </p:txBody>
      </p:sp>
    </p:spTree>
    <p:custDataLst>
      <p:tags r:id="rId1"/>
    </p:custDataLst>
    <p:extLst>
      <p:ext uri="{BB962C8B-B14F-4D97-AF65-F5344CB8AC3E}">
        <p14:creationId xmlns:p14="http://schemas.microsoft.com/office/powerpoint/2010/main" val="19730067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36057-57B5-4F41-BD76-4E8CAA5045D8}"/>
              </a:ext>
            </a:extLst>
          </p:cNvPr>
          <p:cNvSpPr>
            <a:spLocks noGrp="1"/>
          </p:cNvSpPr>
          <p:nvPr>
            <p:ph type="title"/>
          </p:nvPr>
        </p:nvSpPr>
        <p:spPr/>
        <p:txBody>
          <a:bodyPr rtlCol="0"/>
          <a:lstStyle/>
          <a:p>
            <a:pPr rtl="0"/>
            <a:r>
              <a:rPr lang="pt-BR"/>
              <a:t>Políticas baseadas em recursos</a:t>
            </a:r>
          </a:p>
        </p:txBody>
      </p:sp>
      <p:sp>
        <p:nvSpPr>
          <p:cNvPr id="3" name="Content Placeholder 2">
            <a:extLst>
              <a:ext uri="{FF2B5EF4-FFF2-40B4-BE49-F238E27FC236}">
                <a16:creationId xmlns:a16="http://schemas.microsoft.com/office/drawing/2014/main" id="{3195FD5A-3999-1F41-AED7-72A8C6350DD6}"/>
              </a:ext>
            </a:extLst>
          </p:cNvPr>
          <p:cNvSpPr>
            <a:spLocks noGrp="1"/>
          </p:cNvSpPr>
          <p:nvPr>
            <p:ph idx="1"/>
          </p:nvPr>
        </p:nvSpPr>
        <p:spPr>
          <a:xfrm>
            <a:off x="285749" y="1528175"/>
            <a:ext cx="5707630" cy="4648788"/>
          </a:xfrm>
        </p:spPr>
        <p:txBody>
          <a:bodyPr rtlCol="0"/>
          <a:lstStyle/>
          <a:p>
            <a:pPr rtl="0"/>
            <a:r>
              <a:rPr lang="pt-BR" sz="2200" spc="-40" dirty="0"/>
              <a:t>As </a:t>
            </a:r>
            <a:r>
              <a:rPr lang="pt-BR" sz="2200" i="1" spc="-40" dirty="0"/>
              <a:t>políticas baseadas em identidade</a:t>
            </a:r>
            <a:r>
              <a:rPr lang="pt-BR" sz="2200" spc="-40" dirty="0"/>
              <a:t> são anexadas a um usuário, um grupo </a:t>
            </a:r>
            <a:br>
              <a:rPr lang="pt-BR" sz="2200" spc="-40" dirty="0"/>
            </a:br>
            <a:r>
              <a:rPr lang="pt-BR" sz="2200" spc="-40" dirty="0"/>
              <a:t>ou uma função</a:t>
            </a:r>
            <a:endParaRPr lang="en-US" sz="2200" spc="-40" dirty="0"/>
          </a:p>
          <a:p>
            <a:pPr rtl="0"/>
            <a:r>
              <a:rPr lang="pt-BR" sz="2200" b="1" spc="-40" dirty="0">
                <a:solidFill>
                  <a:schemeClr val="accent5"/>
                </a:solidFill>
              </a:rPr>
              <a:t>As políticas baseadas em recursos</a:t>
            </a:r>
            <a:r>
              <a:rPr lang="pt-BR" sz="2200" spc="-40" dirty="0">
                <a:solidFill>
                  <a:schemeClr val="accent5"/>
                </a:solidFill>
              </a:rPr>
              <a:t> </a:t>
            </a:r>
            <a:br>
              <a:rPr lang="pt-BR" sz="2200" spc="-40" dirty="0">
                <a:solidFill>
                  <a:schemeClr val="accent5"/>
                </a:solidFill>
              </a:rPr>
            </a:br>
            <a:r>
              <a:rPr lang="pt-BR" sz="2200" spc="-40" dirty="0"/>
              <a:t>são anexadas a um recurso </a:t>
            </a:r>
            <a:br>
              <a:rPr lang="pt-BR" sz="2200" spc="-40" dirty="0"/>
            </a:br>
            <a:r>
              <a:rPr lang="pt-BR" sz="2200" spc="-40" dirty="0"/>
              <a:t>(</a:t>
            </a:r>
            <a:r>
              <a:rPr lang="pt-BR" sz="2200" i="1" spc="-40" dirty="0"/>
              <a:t>não</a:t>
            </a:r>
            <a:r>
              <a:rPr lang="pt-BR" sz="2200" spc="-40" dirty="0"/>
              <a:t> a um usuário, um grupo ou uma função)</a:t>
            </a:r>
          </a:p>
          <a:p>
            <a:pPr rtl="0"/>
            <a:r>
              <a:rPr lang="pt-BR" sz="2200" spc="-40" dirty="0"/>
              <a:t>Características das políticas baseadas </a:t>
            </a:r>
            <a:br>
              <a:rPr lang="pt-BR" sz="2200" spc="-40" dirty="0"/>
            </a:br>
            <a:r>
              <a:rPr lang="pt-BR" sz="2200" spc="-40" dirty="0"/>
              <a:t>em recursos – </a:t>
            </a:r>
          </a:p>
          <a:p>
            <a:pPr lvl="1" rtl="0"/>
            <a:r>
              <a:rPr lang="pt-BR" sz="1800" spc="-40" dirty="0"/>
              <a:t>Especificam quem tem acesso ao recurso e quais ações podem ser executadas nele</a:t>
            </a:r>
          </a:p>
          <a:p>
            <a:pPr lvl="1" rtl="0"/>
            <a:r>
              <a:rPr lang="pt-BR" sz="1800" spc="-40" dirty="0"/>
              <a:t>As políticas são apenas </a:t>
            </a:r>
            <a:r>
              <a:rPr lang="pt-BR" sz="1800" i="1" spc="-40" dirty="0"/>
              <a:t>em linha,</a:t>
            </a:r>
            <a:r>
              <a:rPr lang="pt-BR" sz="1800" spc="-40" dirty="0"/>
              <a:t> não gerenciadas</a:t>
            </a:r>
          </a:p>
          <a:p>
            <a:pPr rtl="0"/>
            <a:r>
              <a:rPr lang="pt-BR" sz="2200" spc="-40" dirty="0"/>
              <a:t>As políticas baseadas em recursos são compatíveis apenas com alguns serviços </a:t>
            </a:r>
            <a:br>
              <a:rPr lang="pt-BR" sz="2200" spc="-40" dirty="0"/>
            </a:br>
            <a:r>
              <a:rPr lang="pt-BR" sz="2200" spc="-40" dirty="0"/>
              <a:t>da AWS</a:t>
            </a:r>
          </a:p>
          <a:p>
            <a:pPr marL="0" indent="0" rtl="0">
              <a:buNone/>
            </a:pPr>
            <a:endParaRPr lang="en-US" sz="2400" spc="-30" dirty="0"/>
          </a:p>
        </p:txBody>
      </p:sp>
      <p:sp>
        <p:nvSpPr>
          <p:cNvPr id="4" name="Slide Number Placeholder 3">
            <a:extLst>
              <a:ext uri="{FF2B5EF4-FFF2-40B4-BE49-F238E27FC236}">
                <a16:creationId xmlns:a16="http://schemas.microsoft.com/office/drawing/2014/main" id="{BB17009D-87BF-E54E-9737-09A69FC1CA5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23</a:t>
            </a:fld>
            <a:endParaRPr lang="en-US" dirty="0"/>
          </a:p>
        </p:txBody>
      </p:sp>
      <p:sp>
        <p:nvSpPr>
          <p:cNvPr id="5" name="Footer Placeholder 4">
            <a:extLst>
              <a:ext uri="{FF2B5EF4-FFF2-40B4-BE49-F238E27FC236}">
                <a16:creationId xmlns:a16="http://schemas.microsoft.com/office/drawing/2014/main" id="{9CE5D4FE-7883-3B47-B801-D1EA4C5D93C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dirty="0"/>
              <a:t>© 2019 </a:t>
            </a:r>
            <a:r>
              <a:rPr lang="pt-BR" dirty="0" err="1"/>
              <a:t>Amazon</a:t>
            </a:r>
            <a:r>
              <a:rPr lang="pt-BR" dirty="0"/>
              <a:t> Web Services, Inc. ou suas afiliadas. Todos os direitos reservados.</a:t>
            </a:r>
          </a:p>
        </p:txBody>
      </p:sp>
      <p:grpSp>
        <p:nvGrpSpPr>
          <p:cNvPr id="30" name="Group 29" descr="Diagram shows an AWS account with an S3 bucket named photos in it. The bucket has a resource-based policy defined inline on the bucket. There is also a separate identity-based policy attached to an IAM user named MaryMajors.">
            <a:extLst>
              <a:ext uri="{FF2B5EF4-FFF2-40B4-BE49-F238E27FC236}">
                <a16:creationId xmlns:a16="http://schemas.microsoft.com/office/drawing/2014/main" id="{BA0BDAB4-C322-1A44-948B-52FFEC4326C0}"/>
              </a:ext>
            </a:extLst>
          </p:cNvPr>
          <p:cNvGrpSpPr/>
          <p:nvPr/>
        </p:nvGrpSpPr>
        <p:grpSpPr>
          <a:xfrm>
            <a:off x="5993378" y="1841496"/>
            <a:ext cx="6198621" cy="4178809"/>
            <a:chOff x="6356249" y="1470010"/>
            <a:chExt cx="6245340" cy="4178809"/>
          </a:xfrm>
        </p:grpSpPr>
        <p:pic>
          <p:nvPicPr>
            <p:cNvPr id="9" name="Graphic 8">
              <a:extLst>
                <a:ext uri="{FF2B5EF4-FFF2-40B4-BE49-F238E27FC236}">
                  <a16:creationId xmlns:a16="http://schemas.microsoft.com/office/drawing/2014/main" id="{0625163C-A94C-0843-AFB8-32AB1E3DCF2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48804" y="1470010"/>
              <a:ext cx="469900" cy="469900"/>
            </a:xfrm>
            <a:prstGeom prst="rect">
              <a:avLst/>
            </a:prstGeom>
          </p:spPr>
        </p:pic>
        <p:sp>
          <p:nvSpPr>
            <p:cNvPr id="10" name="TextBox 9">
              <a:extLst>
                <a:ext uri="{FF2B5EF4-FFF2-40B4-BE49-F238E27FC236}">
                  <a16:creationId xmlns:a16="http://schemas.microsoft.com/office/drawing/2014/main" id="{1853B595-7431-CC41-A477-15620FF98604}"/>
                </a:ext>
              </a:extLst>
            </p:cNvPr>
            <p:cNvSpPr txBox="1"/>
            <p:nvPr/>
          </p:nvSpPr>
          <p:spPr>
            <a:xfrm>
              <a:off x="8556694" y="1956913"/>
              <a:ext cx="1654120" cy="369332"/>
            </a:xfrm>
            <a:prstGeom prst="rect">
              <a:avLst/>
            </a:prstGeom>
            <a:noFill/>
          </p:spPr>
          <p:txBody>
            <a:bodyPr wrap="square" rtlCol="0">
              <a:spAutoFit/>
            </a:bodyPr>
            <a:lstStyle/>
            <a:p>
              <a:pPr algn="ctr" rtl="0"/>
              <a:r>
                <a:rPr lang="pt-BR" dirty="0"/>
                <a:t>Conta da AWS</a:t>
              </a:r>
            </a:p>
          </p:txBody>
        </p:sp>
        <p:sp>
          <p:nvSpPr>
            <p:cNvPr id="11" name="TextBox 10">
              <a:extLst>
                <a:ext uri="{FF2B5EF4-FFF2-40B4-BE49-F238E27FC236}">
                  <a16:creationId xmlns:a16="http://schemas.microsoft.com/office/drawing/2014/main" id="{839D9B91-679F-A546-825C-169BBB3A5AFB}"/>
                </a:ext>
              </a:extLst>
            </p:cNvPr>
            <p:cNvSpPr txBox="1"/>
            <p:nvPr/>
          </p:nvSpPr>
          <p:spPr>
            <a:xfrm>
              <a:off x="7375032" y="4213772"/>
              <a:ext cx="1673499" cy="584775"/>
            </a:xfrm>
            <a:prstGeom prst="rect">
              <a:avLst/>
            </a:prstGeom>
            <a:noFill/>
          </p:spPr>
          <p:txBody>
            <a:bodyPr wrap="square" rtlCol="0">
              <a:spAutoFit/>
            </a:bodyPr>
            <a:lstStyle/>
            <a:p>
              <a:pPr algn="ctr" rtl="0"/>
              <a:r>
                <a:rPr lang="pt-BR" sz="1600" b="1" dirty="0"/>
                <a:t>Política </a:t>
              </a:r>
              <a:r>
                <a:rPr lang="pt-BR" sz="1600" b="1" dirty="0">
                  <a:solidFill>
                    <a:schemeClr val="accent5"/>
                  </a:solidFill>
                </a:rPr>
                <a:t>baseada em identidade</a:t>
              </a:r>
            </a:p>
          </p:txBody>
        </p:sp>
        <p:pic>
          <p:nvPicPr>
            <p:cNvPr id="12" name="Graphic 11">
              <a:extLst>
                <a:ext uri="{FF2B5EF4-FFF2-40B4-BE49-F238E27FC236}">
                  <a16:creationId xmlns:a16="http://schemas.microsoft.com/office/drawing/2014/main" id="{D1C8A681-E344-6C4B-8D09-1BE63F8F335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76831" y="3772882"/>
              <a:ext cx="469900" cy="469900"/>
            </a:xfrm>
            <a:prstGeom prst="rect">
              <a:avLst/>
            </a:prstGeom>
          </p:spPr>
        </p:pic>
        <p:sp>
          <p:nvSpPr>
            <p:cNvPr id="13" name="TextBox 12">
              <a:extLst>
                <a:ext uri="{FF2B5EF4-FFF2-40B4-BE49-F238E27FC236}">
                  <a16:creationId xmlns:a16="http://schemas.microsoft.com/office/drawing/2014/main" id="{78F59DDB-8AD6-BF46-8D8F-D31072E14C12}"/>
                </a:ext>
              </a:extLst>
            </p:cNvPr>
            <p:cNvSpPr txBox="1"/>
            <p:nvPr/>
          </p:nvSpPr>
          <p:spPr>
            <a:xfrm>
              <a:off x="9749995" y="4211160"/>
              <a:ext cx="1863309" cy="584775"/>
            </a:xfrm>
            <a:prstGeom prst="rect">
              <a:avLst/>
            </a:prstGeom>
            <a:noFill/>
          </p:spPr>
          <p:txBody>
            <a:bodyPr wrap="square" rtlCol="0">
              <a:spAutoFit/>
            </a:bodyPr>
            <a:lstStyle/>
            <a:p>
              <a:pPr algn="ctr" rtl="0"/>
              <a:r>
                <a:rPr lang="pt-BR" sz="1600" b="1" dirty="0"/>
                <a:t>Política </a:t>
              </a:r>
              <a:r>
                <a:rPr lang="pt-BR" sz="1600" b="1" dirty="0">
                  <a:solidFill>
                    <a:schemeClr val="accent6"/>
                  </a:solidFill>
                </a:rPr>
                <a:t>baseada em recurso</a:t>
              </a:r>
            </a:p>
          </p:txBody>
        </p:sp>
        <p:pic>
          <p:nvPicPr>
            <p:cNvPr id="14" name="Graphic 13">
              <a:extLst>
                <a:ext uri="{FF2B5EF4-FFF2-40B4-BE49-F238E27FC236}">
                  <a16:creationId xmlns:a16="http://schemas.microsoft.com/office/drawing/2014/main" id="{374ADB8A-2978-3A49-BD9D-1F5913FD0F8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46699" y="3770270"/>
              <a:ext cx="469900" cy="469900"/>
            </a:xfrm>
            <a:prstGeom prst="rect">
              <a:avLst/>
            </a:prstGeom>
          </p:spPr>
        </p:pic>
        <p:sp>
          <p:nvSpPr>
            <p:cNvPr id="16" name="Rectangle 15">
              <a:extLst>
                <a:ext uri="{FF2B5EF4-FFF2-40B4-BE49-F238E27FC236}">
                  <a16:creationId xmlns:a16="http://schemas.microsoft.com/office/drawing/2014/main" id="{BD3CDBA7-1EC1-5041-AD35-69EA0720724D}"/>
                </a:ext>
              </a:extLst>
            </p:cNvPr>
            <p:cNvSpPr/>
            <p:nvPr/>
          </p:nvSpPr>
          <p:spPr>
            <a:xfrm>
              <a:off x="9576458" y="4743466"/>
              <a:ext cx="2539356" cy="9053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rtl="0"/>
              <a:r>
                <a:rPr lang="pt-BR" i="1" dirty="0">
                  <a:solidFill>
                    <a:schemeClr val="tx1"/>
                  </a:solidFill>
                </a:rPr>
                <a:t>A política concede </a:t>
              </a:r>
              <a:br>
                <a:rPr lang="pt-BR" i="1" dirty="0">
                  <a:solidFill>
                    <a:schemeClr val="tx1"/>
                  </a:solidFill>
                </a:rPr>
              </a:br>
              <a:r>
                <a:rPr lang="pt-BR" i="1" dirty="0">
                  <a:solidFill>
                    <a:schemeClr val="tx1"/>
                  </a:solidFill>
                </a:rPr>
                <a:t>ao usuário </a:t>
              </a:r>
              <a:r>
                <a:rPr lang="pt-BR" i="1" dirty="0" err="1">
                  <a:solidFill>
                    <a:schemeClr val="tx1"/>
                  </a:solidFill>
                </a:rPr>
                <a:t>MaryMajor</a:t>
              </a:r>
              <a:r>
                <a:rPr lang="pt-BR" i="1" dirty="0">
                  <a:solidFill>
                    <a:schemeClr val="tx1"/>
                  </a:solidFill>
                </a:rPr>
                <a:t> lista e leitura de objetos</a:t>
              </a:r>
              <a:endParaRPr lang="en-US" i="1" dirty="0">
                <a:solidFill>
                  <a:schemeClr val="tx1"/>
                </a:solidFill>
              </a:endParaRPr>
            </a:p>
            <a:p>
              <a:pPr algn="ctr" rtl="0"/>
              <a:endParaRPr lang="en-US" i="1" dirty="0">
                <a:solidFill>
                  <a:schemeClr val="tx1"/>
                </a:solidFill>
              </a:endParaRPr>
            </a:p>
          </p:txBody>
        </p:sp>
        <p:sp>
          <p:nvSpPr>
            <p:cNvPr id="17" name="Rectangle 16">
              <a:extLst>
                <a:ext uri="{FF2B5EF4-FFF2-40B4-BE49-F238E27FC236}">
                  <a16:creationId xmlns:a16="http://schemas.microsoft.com/office/drawing/2014/main" id="{2C020818-744D-2C45-9339-58C18DDB0B4E}"/>
                </a:ext>
              </a:extLst>
            </p:cNvPr>
            <p:cNvSpPr/>
            <p:nvPr/>
          </p:nvSpPr>
          <p:spPr>
            <a:xfrm>
              <a:off x="6991618" y="4743466"/>
              <a:ext cx="2440326" cy="9053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pt-BR" i="1" dirty="0">
                  <a:solidFill>
                    <a:schemeClr val="tx1"/>
                  </a:solidFill>
                </a:rPr>
                <a:t>A política concede lista e leitura de objetos </a:t>
              </a:r>
              <a:br>
                <a:rPr lang="pt-BR" i="1" dirty="0">
                  <a:solidFill>
                    <a:schemeClr val="tx1"/>
                  </a:solidFill>
                </a:rPr>
              </a:br>
              <a:r>
                <a:rPr lang="pt-BR" i="1" dirty="0">
                  <a:solidFill>
                    <a:schemeClr val="tx1"/>
                  </a:solidFill>
                </a:rPr>
                <a:t>ao </a:t>
              </a:r>
              <a:r>
                <a:rPr lang="pt-BR" i="1" dirty="0" err="1">
                  <a:solidFill>
                    <a:schemeClr val="tx1"/>
                  </a:solidFill>
                </a:rPr>
                <a:t>bucket</a:t>
              </a:r>
              <a:r>
                <a:rPr lang="pt-BR" i="1" dirty="0">
                  <a:solidFill>
                    <a:schemeClr val="tx1"/>
                  </a:solidFill>
                </a:rPr>
                <a:t> de fotos</a:t>
              </a:r>
              <a:endParaRPr lang="en-US" i="1" dirty="0">
                <a:solidFill>
                  <a:schemeClr val="tx1"/>
                </a:solidFill>
              </a:endParaRPr>
            </a:p>
          </p:txBody>
        </p:sp>
        <p:pic>
          <p:nvPicPr>
            <p:cNvPr id="18" name="Graphic 17">
              <a:extLst>
                <a:ext uri="{FF2B5EF4-FFF2-40B4-BE49-F238E27FC236}">
                  <a16:creationId xmlns:a16="http://schemas.microsoft.com/office/drawing/2014/main" id="{2A57C84A-C026-3B4F-92CC-DC69A417422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446699" y="2463814"/>
              <a:ext cx="469900" cy="469900"/>
            </a:xfrm>
            <a:prstGeom prst="rect">
              <a:avLst/>
            </a:prstGeom>
          </p:spPr>
        </p:pic>
        <p:sp>
          <p:nvSpPr>
            <p:cNvPr id="19" name="TextBox 18">
              <a:extLst>
                <a:ext uri="{FF2B5EF4-FFF2-40B4-BE49-F238E27FC236}">
                  <a16:creationId xmlns:a16="http://schemas.microsoft.com/office/drawing/2014/main" id="{24EF7843-70BC-FA4D-B06E-0B6F6335C92E}"/>
                </a:ext>
              </a:extLst>
            </p:cNvPr>
            <p:cNvSpPr txBox="1"/>
            <p:nvPr/>
          </p:nvSpPr>
          <p:spPr>
            <a:xfrm>
              <a:off x="10806800" y="2406377"/>
              <a:ext cx="1518563" cy="646331"/>
            </a:xfrm>
            <a:prstGeom prst="rect">
              <a:avLst/>
            </a:prstGeom>
            <a:noFill/>
          </p:spPr>
          <p:txBody>
            <a:bodyPr wrap="square" rtlCol="0">
              <a:spAutoFit/>
            </a:bodyPr>
            <a:lstStyle/>
            <a:p>
              <a:pPr algn="ctr" rtl="0"/>
              <a:r>
                <a:rPr lang="pt-BR" i="1" dirty="0"/>
                <a:t>Fotos </a:t>
              </a:r>
              <a:r>
                <a:rPr lang="pt-BR" dirty="0"/>
                <a:t>do </a:t>
              </a:r>
              <a:r>
                <a:rPr lang="pt-BR" dirty="0" err="1"/>
                <a:t>bucket</a:t>
              </a:r>
              <a:r>
                <a:rPr lang="pt-BR" dirty="0"/>
                <a:t> do S3</a:t>
              </a:r>
            </a:p>
          </p:txBody>
        </p:sp>
        <p:pic>
          <p:nvPicPr>
            <p:cNvPr id="20" name="Graphic 19">
              <a:extLst>
                <a:ext uri="{FF2B5EF4-FFF2-40B4-BE49-F238E27FC236}">
                  <a16:creationId xmlns:a16="http://schemas.microsoft.com/office/drawing/2014/main" id="{256F7C87-540A-9D46-A0C9-89C86870A03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76831" y="2463814"/>
              <a:ext cx="469900" cy="469900"/>
            </a:xfrm>
            <a:prstGeom prst="rect">
              <a:avLst/>
            </a:prstGeom>
          </p:spPr>
        </p:pic>
        <p:sp>
          <p:nvSpPr>
            <p:cNvPr id="21" name="TextBox 20">
              <a:extLst>
                <a:ext uri="{FF2B5EF4-FFF2-40B4-BE49-F238E27FC236}">
                  <a16:creationId xmlns:a16="http://schemas.microsoft.com/office/drawing/2014/main" id="{353EFE2F-3C1F-8748-949E-647066066C47}"/>
                </a:ext>
              </a:extLst>
            </p:cNvPr>
            <p:cNvSpPr txBox="1"/>
            <p:nvPr/>
          </p:nvSpPr>
          <p:spPr>
            <a:xfrm>
              <a:off x="6356249" y="2438267"/>
              <a:ext cx="1729740" cy="646331"/>
            </a:xfrm>
            <a:prstGeom prst="rect">
              <a:avLst/>
            </a:prstGeom>
            <a:noFill/>
          </p:spPr>
          <p:txBody>
            <a:bodyPr wrap="square" rtlCol="0">
              <a:spAutoFit/>
            </a:bodyPr>
            <a:lstStyle/>
            <a:p>
              <a:pPr algn="ctr" rtl="0"/>
              <a:r>
                <a:rPr lang="pt-BR" spc="-40" dirty="0"/>
                <a:t>Usuário do IAM </a:t>
              </a:r>
              <a:r>
                <a:rPr lang="pt-BR" i="1" spc="-40" dirty="0" err="1"/>
                <a:t>MaryMajor</a:t>
              </a:r>
              <a:endParaRPr lang="pt-BR" i="1" spc="-40" dirty="0"/>
            </a:p>
          </p:txBody>
        </p:sp>
        <p:cxnSp>
          <p:nvCxnSpPr>
            <p:cNvPr id="23" name="Straight Arrow Connector 22">
              <a:extLst>
                <a:ext uri="{FF2B5EF4-FFF2-40B4-BE49-F238E27FC236}">
                  <a16:creationId xmlns:a16="http://schemas.microsoft.com/office/drawing/2014/main" id="{2C4E23F6-7FB8-1744-829E-4F5CA8A8DE77}"/>
                </a:ext>
              </a:extLst>
            </p:cNvPr>
            <p:cNvCxnSpPr/>
            <p:nvPr/>
          </p:nvCxnSpPr>
          <p:spPr>
            <a:xfrm flipV="1">
              <a:off x="8210842" y="2933714"/>
              <a:ext cx="1879" cy="7104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71EF548-D5DB-2A4D-A148-A43A946C7DEE}"/>
                </a:ext>
              </a:extLst>
            </p:cNvPr>
            <p:cNvCxnSpPr/>
            <p:nvPr/>
          </p:nvCxnSpPr>
          <p:spPr>
            <a:xfrm flipV="1">
              <a:off x="10680710" y="2919086"/>
              <a:ext cx="1879" cy="7104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5D59DA2-5570-9448-954A-E9DF4E316CF1}"/>
                </a:ext>
              </a:extLst>
            </p:cNvPr>
            <p:cNvSpPr txBox="1"/>
            <p:nvPr/>
          </p:nvSpPr>
          <p:spPr>
            <a:xfrm>
              <a:off x="7111870" y="3206079"/>
              <a:ext cx="1053494" cy="369332"/>
            </a:xfrm>
            <a:prstGeom prst="rect">
              <a:avLst/>
            </a:prstGeom>
            <a:noFill/>
          </p:spPr>
          <p:txBody>
            <a:bodyPr wrap="none" rtlCol="0">
              <a:spAutoFit/>
            </a:bodyPr>
            <a:lstStyle/>
            <a:p>
              <a:pPr rtl="0"/>
              <a:r>
                <a:rPr lang="pt-BR" i="1" dirty="0">
                  <a:latin typeface="Amazon Ember Light" panose="020B0403020204020204" pitchFamily="34" charset="0"/>
                  <a:ea typeface="Amazon Ember Light" panose="020B0403020204020204" pitchFamily="34" charset="0"/>
                  <a:cs typeface="Amazon Ember Light" panose="020B0403020204020204" pitchFamily="34" charset="0"/>
                </a:rPr>
                <a:t>anexado</a:t>
              </a:r>
            </a:p>
          </p:txBody>
        </p:sp>
        <p:sp>
          <p:nvSpPr>
            <p:cNvPr id="26" name="TextBox 25">
              <a:extLst>
                <a:ext uri="{FF2B5EF4-FFF2-40B4-BE49-F238E27FC236}">
                  <a16:creationId xmlns:a16="http://schemas.microsoft.com/office/drawing/2014/main" id="{8494FDD5-EC37-B744-AE43-06C777E46C07}"/>
                </a:ext>
              </a:extLst>
            </p:cNvPr>
            <p:cNvSpPr txBox="1"/>
            <p:nvPr/>
          </p:nvSpPr>
          <p:spPr>
            <a:xfrm>
              <a:off x="10618917" y="3106305"/>
              <a:ext cx="1982672" cy="646331"/>
            </a:xfrm>
            <a:prstGeom prst="rect">
              <a:avLst/>
            </a:prstGeom>
            <a:noFill/>
          </p:spPr>
          <p:txBody>
            <a:bodyPr wrap="square" rtlCol="0">
              <a:spAutoFit/>
            </a:bodyPr>
            <a:lstStyle/>
            <a:p>
              <a:pPr algn="ctr" rtl="0"/>
              <a:r>
                <a:rPr lang="pt-BR" i="1" spc="-40" dirty="0">
                  <a:latin typeface="Amazon Ember Light" panose="020B0403020204020204" pitchFamily="34" charset="0"/>
                  <a:ea typeface="Amazon Ember Light" panose="020B0403020204020204" pitchFamily="34" charset="0"/>
                  <a:cs typeface="Amazon Ember Light" panose="020B0403020204020204" pitchFamily="34" charset="0"/>
                </a:rPr>
                <a:t>Em linha </a:t>
              </a:r>
              <a:r>
                <a:rPr lang="pt-BR" spc="-40" dirty="0">
                  <a:latin typeface="Amazon Ember Light" panose="020B0403020204020204" pitchFamily="34" charset="0"/>
                  <a:ea typeface="Amazon Ember Light" panose="020B0403020204020204" pitchFamily="34" charset="0"/>
                  <a:cs typeface="Amazon Ember Light" panose="020B0403020204020204" pitchFamily="34" charset="0"/>
                </a:rPr>
                <a:t>definido</a:t>
              </a:r>
              <a:br>
                <a:rPr lang="en-US" i="1" spc="-4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pc="-40" dirty="0">
                  <a:latin typeface="Amazon Ember Light" panose="020B0403020204020204" pitchFamily="34" charset="0"/>
                  <a:ea typeface="Amazon Ember Light" panose="020B0403020204020204" pitchFamily="34" charset="0"/>
                  <a:cs typeface="Amazon Ember Light" panose="020B0403020204020204" pitchFamily="34" charset="0"/>
                </a:rPr>
                <a:t>no </a:t>
              </a:r>
              <a:r>
                <a:rPr lang="pt-BR" spc="-40" dirty="0" err="1">
                  <a:latin typeface="Amazon Ember Light" panose="020B0403020204020204" pitchFamily="34" charset="0"/>
                  <a:ea typeface="Amazon Ember Light" panose="020B0403020204020204" pitchFamily="34" charset="0"/>
                  <a:cs typeface="Amazon Ember Light" panose="020B0403020204020204" pitchFamily="34" charset="0"/>
                </a:rPr>
                <a:t>bucket</a:t>
              </a:r>
              <a:endParaRPr lang="en-US" spc="-4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Tree>
    <p:custDataLst>
      <p:tags r:id="rId1"/>
    </p:custDataLst>
    <p:extLst>
      <p:ext uri="{BB962C8B-B14F-4D97-AF65-F5344CB8AC3E}">
        <p14:creationId xmlns:p14="http://schemas.microsoft.com/office/powerpoint/2010/main" val="2930029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rtlCol="0"/>
          <a:lstStyle/>
          <a:p>
            <a:pPr rtl="0"/>
            <a:r>
              <a:rPr lang="pt-BR"/>
              <a:t>Permissões do IAM</a:t>
            </a:r>
          </a:p>
        </p:txBody>
      </p:sp>
      <p:sp>
        <p:nvSpPr>
          <p:cNvPr id="3" name="Content Placeholder 2"/>
          <p:cNvSpPr>
            <a:spLocks noGrp="1"/>
          </p:cNvSpPr>
          <p:nvPr>
            <p:ph idx="1"/>
          </p:nvPr>
        </p:nvSpPr>
        <p:spPr>
          <a:xfrm>
            <a:off x="419100" y="1543337"/>
            <a:ext cx="6589644" cy="920569"/>
          </a:xfrm>
        </p:spPr>
        <p:txBody>
          <a:bodyPr rtlCol="0">
            <a:normAutofit/>
          </a:bodyPr>
          <a:lstStyle/>
          <a:p>
            <a:pPr marL="0" indent="0" rtl="0">
              <a:buNone/>
            </a:pPr>
            <a:r>
              <a:rPr lang="pt-BR" dirty="0">
                <a:latin typeface="+mn-lt"/>
              </a:rPr>
              <a:t>Como o IAM determina permissões:</a:t>
            </a:r>
          </a:p>
        </p:txBody>
      </p:sp>
      <p:grpSp>
        <p:nvGrpSpPr>
          <p:cNvPr id="6" name="Group 5" descr="a flow chart that starts with the question &quot;is the permissions explictly denied?&quot; The question has yes and no paths out of it. If No, it goes to the question &quot;Is the permission explicitly allowed?&quot;. Ony of the permission is both not explicitly denied and is explicitly allowed is the permission allowed.">
            <a:extLst>
              <a:ext uri="{FF2B5EF4-FFF2-40B4-BE49-F238E27FC236}">
                <a16:creationId xmlns:a16="http://schemas.microsoft.com/office/drawing/2014/main" id="{1FC87B26-3DE7-164A-80EA-0BAADBDE70D5}"/>
              </a:ext>
            </a:extLst>
          </p:cNvPr>
          <p:cNvGrpSpPr/>
          <p:nvPr/>
        </p:nvGrpSpPr>
        <p:grpSpPr>
          <a:xfrm>
            <a:off x="1434191" y="2359577"/>
            <a:ext cx="9523349" cy="2717468"/>
            <a:chOff x="1434191" y="2359577"/>
            <a:chExt cx="9523349" cy="2717468"/>
          </a:xfrm>
        </p:grpSpPr>
        <p:sp>
          <p:nvSpPr>
            <p:cNvPr id="40" name="Freeform 39"/>
            <p:cNvSpPr/>
            <p:nvPr/>
          </p:nvSpPr>
          <p:spPr>
            <a:xfrm>
              <a:off x="1434192" y="2359577"/>
              <a:ext cx="2476856" cy="1383634"/>
            </a:xfrm>
            <a:custGeom>
              <a:avLst/>
              <a:gdLst>
                <a:gd name="connsiteX0" fmla="*/ 0 w 1601390"/>
                <a:gd name="connsiteY0" fmla="*/ 96083 h 960834"/>
                <a:gd name="connsiteX1" fmla="*/ 96083 w 1601390"/>
                <a:gd name="connsiteY1" fmla="*/ 0 h 960834"/>
                <a:gd name="connsiteX2" fmla="*/ 1505307 w 1601390"/>
                <a:gd name="connsiteY2" fmla="*/ 0 h 960834"/>
                <a:gd name="connsiteX3" fmla="*/ 1601390 w 1601390"/>
                <a:gd name="connsiteY3" fmla="*/ 96083 h 960834"/>
                <a:gd name="connsiteX4" fmla="*/ 1601390 w 1601390"/>
                <a:gd name="connsiteY4" fmla="*/ 864751 h 960834"/>
                <a:gd name="connsiteX5" fmla="*/ 1505307 w 1601390"/>
                <a:gd name="connsiteY5" fmla="*/ 960834 h 960834"/>
                <a:gd name="connsiteX6" fmla="*/ 96083 w 1601390"/>
                <a:gd name="connsiteY6" fmla="*/ 960834 h 960834"/>
                <a:gd name="connsiteX7" fmla="*/ 0 w 1601390"/>
                <a:gd name="connsiteY7" fmla="*/ 864751 h 960834"/>
                <a:gd name="connsiteX8" fmla="*/ 0 w 1601390"/>
                <a:gd name="connsiteY8" fmla="*/ 96083 h 96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390" h="960834">
                  <a:moveTo>
                    <a:pt x="0" y="96083"/>
                  </a:moveTo>
                  <a:cubicBezTo>
                    <a:pt x="0" y="43018"/>
                    <a:pt x="43018" y="0"/>
                    <a:pt x="96083" y="0"/>
                  </a:cubicBezTo>
                  <a:lnTo>
                    <a:pt x="1505307" y="0"/>
                  </a:lnTo>
                  <a:cubicBezTo>
                    <a:pt x="1558372" y="0"/>
                    <a:pt x="1601390" y="43018"/>
                    <a:pt x="1601390" y="96083"/>
                  </a:cubicBezTo>
                  <a:lnTo>
                    <a:pt x="1601390" y="864751"/>
                  </a:lnTo>
                  <a:cubicBezTo>
                    <a:pt x="1601390" y="917816"/>
                    <a:pt x="1558372" y="960834"/>
                    <a:pt x="1505307" y="960834"/>
                  </a:cubicBezTo>
                  <a:lnTo>
                    <a:pt x="96083" y="960834"/>
                  </a:lnTo>
                  <a:cubicBezTo>
                    <a:pt x="43018" y="960834"/>
                    <a:pt x="0" y="917816"/>
                    <a:pt x="0" y="864751"/>
                  </a:cubicBezTo>
                  <a:lnTo>
                    <a:pt x="0" y="96083"/>
                  </a:lnTo>
                  <a:close/>
                </a:path>
              </a:pathLst>
            </a:custGeom>
            <a:noFill/>
            <a:ln w="19050" cap="flat" cmpd="sng" algn="ctr">
              <a:solidFill>
                <a:srgbClr val="474746"/>
              </a:solidFill>
              <a:prstDash val="solid"/>
            </a:ln>
            <a:effectLst>
              <a:outerShdw blurRad="40000" dist="20000" dir="5400000" rotWithShape="0">
                <a:srgbClr val="000000">
                  <a:alpha val="38000"/>
                </a:srgbClr>
              </a:outerShdw>
            </a:effectLst>
          </p:spPr>
          <p:txBody>
            <a:bodyPr spcFirstLastPara="0" vert="horz" wrap="square" lIns="85292" tIns="85292" rIns="85292" bIns="85292" numCol="1" spcCol="1270" rtlCol="0" anchor="ctr" anchorCtr="0">
              <a:noAutofit/>
            </a:bodyPr>
            <a:lstStyle/>
            <a:p>
              <a:pPr lvl="0" algn="ctr" defTabSz="666750" rtl="0">
                <a:lnSpc>
                  <a:spcPct val="90000"/>
                </a:lnSpc>
                <a:spcBef>
                  <a:spcPct val="0"/>
                </a:spcBef>
                <a:spcAft>
                  <a:spcPct val="35000"/>
                </a:spcAft>
                <a:defRPr/>
              </a:pPr>
              <a:r>
                <a:rPr lang="pt-BR" i="0" u="none"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A </a:t>
              </a:r>
              <a:r>
                <a:rPr lang="pt-BR" kern="0" dirty="0">
                  <a:solidFill>
                    <a:srgbClr val="474746"/>
                  </a:solidFill>
                  <a:ea typeface="Amazon Ember" panose="020B0603020204020204" pitchFamily="34" charset="0"/>
                  <a:cs typeface="Amazon Ember" panose="020B0603020204020204" pitchFamily="34" charset="0"/>
                </a:rPr>
                <a:t>permissão é explicitamente </a:t>
              </a:r>
              <a:r>
                <a:rPr lang="pt-BR" i="1"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negada</a:t>
              </a:r>
              <a:r>
                <a:rPr lang="pt-BR" i="0" u="none"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a:t>
              </a:r>
              <a:endParaRPr kumimoji="0" lang="en-US" sz="1600" i="0" u="none" strike="noStrike" kern="0" cap="none" spc="0" normalizeH="0" baseline="0" noProof="0" dirty="0">
                <a:ln>
                  <a:noFill/>
                </a:ln>
                <a:solidFill>
                  <a:srgbClr val="474746"/>
                </a:solidFill>
                <a:effectLst/>
                <a:uLnTx/>
                <a:uFillTx/>
                <a:ea typeface="Amazon Ember" panose="020B0603020204020204" pitchFamily="34" charset="0"/>
                <a:cs typeface="Amazon Ember" panose="020B0603020204020204" pitchFamily="34" charset="0"/>
              </a:endParaRPr>
            </a:p>
          </p:txBody>
        </p:sp>
        <p:sp>
          <p:nvSpPr>
            <p:cNvPr id="41" name="Freeform 40"/>
            <p:cNvSpPr/>
            <p:nvPr/>
          </p:nvSpPr>
          <p:spPr>
            <a:xfrm>
              <a:off x="3974378" y="2645543"/>
              <a:ext cx="919730" cy="1001716"/>
            </a:xfrm>
            <a:custGeom>
              <a:avLst/>
              <a:gdLst>
                <a:gd name="connsiteX0" fmla="*/ 0 w 339494"/>
                <a:gd name="connsiteY0" fmla="*/ 79429 h 397144"/>
                <a:gd name="connsiteX1" fmla="*/ 169747 w 339494"/>
                <a:gd name="connsiteY1" fmla="*/ 79429 h 397144"/>
                <a:gd name="connsiteX2" fmla="*/ 169747 w 339494"/>
                <a:gd name="connsiteY2" fmla="*/ 0 h 397144"/>
                <a:gd name="connsiteX3" fmla="*/ 339494 w 339494"/>
                <a:gd name="connsiteY3" fmla="*/ 198572 h 397144"/>
                <a:gd name="connsiteX4" fmla="*/ 169747 w 339494"/>
                <a:gd name="connsiteY4" fmla="*/ 397144 h 397144"/>
                <a:gd name="connsiteX5" fmla="*/ 169747 w 339494"/>
                <a:gd name="connsiteY5" fmla="*/ 317715 h 397144"/>
                <a:gd name="connsiteX6" fmla="*/ 0 w 339494"/>
                <a:gd name="connsiteY6" fmla="*/ 317715 h 397144"/>
                <a:gd name="connsiteX7" fmla="*/ 0 w 339494"/>
                <a:gd name="connsiteY7" fmla="*/ 79429 h 39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494" h="397144">
                  <a:moveTo>
                    <a:pt x="0" y="79429"/>
                  </a:moveTo>
                  <a:lnTo>
                    <a:pt x="169747" y="79429"/>
                  </a:lnTo>
                  <a:lnTo>
                    <a:pt x="169747" y="0"/>
                  </a:lnTo>
                  <a:lnTo>
                    <a:pt x="339494" y="198572"/>
                  </a:lnTo>
                  <a:lnTo>
                    <a:pt x="169747" y="397144"/>
                  </a:lnTo>
                  <a:lnTo>
                    <a:pt x="169747" y="317715"/>
                  </a:lnTo>
                  <a:lnTo>
                    <a:pt x="0" y="317715"/>
                  </a:lnTo>
                  <a:lnTo>
                    <a:pt x="0" y="79429"/>
                  </a:lnTo>
                  <a:close/>
                </a:path>
              </a:pathLst>
            </a:custGeom>
            <a:solidFill>
              <a:sysClr val="window" lastClr="FFFFFF"/>
            </a:solidFill>
            <a:ln w="25400" cap="flat" cmpd="sng" algn="ctr">
              <a:solidFill>
                <a:srgbClr val="474746"/>
              </a:solidFill>
              <a:prstDash val="solid"/>
            </a:ln>
            <a:effectLst/>
          </p:spPr>
          <p:txBody>
            <a:bodyPr spcFirstLastPara="0" vert="horz" wrap="square" lIns="0" tIns="79429" rIns="101848" bIns="79429" numCol="1" spcCol="1270" rtlCol="0" anchor="ctr" anchorCtr="0">
              <a:noAutofit/>
            </a:bodyPr>
            <a:lstStyle/>
            <a:p>
              <a:pPr marL="0" marR="0" lvl="0" indent="0" algn="ctr" defTabSz="533400" rtl="0" eaLnBrk="1" fontAlgn="auto" latinLnBrk="0" hangingPunct="1">
                <a:lnSpc>
                  <a:spcPct val="90000"/>
                </a:lnSpc>
                <a:spcBef>
                  <a:spcPct val="0"/>
                </a:spcBef>
                <a:spcAft>
                  <a:spcPct val="35000"/>
                </a:spcAft>
                <a:buClrTx/>
                <a:buSzTx/>
                <a:buFontTx/>
                <a:buNone/>
                <a:tabLst/>
                <a:defRPr/>
              </a:pPr>
              <a:r>
                <a:rPr lang="pt-BR" sz="1800" b="0" i="0" u="none" strike="noStrike" kern="0" cap="none" spc="0" normalizeH="0" noProof="0" dirty="0">
                  <a:ln>
                    <a:noFill/>
                  </a:ln>
                  <a:effectLst/>
                  <a:uLnTx/>
                  <a:uFillTx/>
                  <a:latin typeface="Amazon Ember" panose="020B0603020204020204" pitchFamily="34" charset="0"/>
                  <a:ea typeface="Amazon Ember" panose="020B0603020204020204" pitchFamily="34" charset="0"/>
                  <a:cs typeface="Amazon Ember" panose="020B0603020204020204" pitchFamily="34" charset="0"/>
                </a:rPr>
                <a:t>Não</a:t>
              </a:r>
              <a:endParaRPr kumimoji="0" lang="en-US" sz="1200" b="0" i="0" u="none" strike="noStrike" kern="0" cap="none" spc="0" normalizeH="0" baseline="0" noProof="0" dirty="0">
                <a:ln>
                  <a:noFill/>
                </a:ln>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2" name="Freeform 41"/>
            <p:cNvSpPr/>
            <p:nvPr/>
          </p:nvSpPr>
          <p:spPr>
            <a:xfrm>
              <a:off x="1434191" y="4499657"/>
              <a:ext cx="2476856" cy="577388"/>
            </a:xfrm>
            <a:custGeom>
              <a:avLst/>
              <a:gdLst>
                <a:gd name="connsiteX0" fmla="*/ 0 w 1601390"/>
                <a:gd name="connsiteY0" fmla="*/ 96083 h 960834"/>
                <a:gd name="connsiteX1" fmla="*/ 96083 w 1601390"/>
                <a:gd name="connsiteY1" fmla="*/ 0 h 960834"/>
                <a:gd name="connsiteX2" fmla="*/ 1505307 w 1601390"/>
                <a:gd name="connsiteY2" fmla="*/ 0 h 960834"/>
                <a:gd name="connsiteX3" fmla="*/ 1601390 w 1601390"/>
                <a:gd name="connsiteY3" fmla="*/ 96083 h 960834"/>
                <a:gd name="connsiteX4" fmla="*/ 1601390 w 1601390"/>
                <a:gd name="connsiteY4" fmla="*/ 864751 h 960834"/>
                <a:gd name="connsiteX5" fmla="*/ 1505307 w 1601390"/>
                <a:gd name="connsiteY5" fmla="*/ 960834 h 960834"/>
                <a:gd name="connsiteX6" fmla="*/ 96083 w 1601390"/>
                <a:gd name="connsiteY6" fmla="*/ 960834 h 960834"/>
                <a:gd name="connsiteX7" fmla="*/ 0 w 1601390"/>
                <a:gd name="connsiteY7" fmla="*/ 864751 h 960834"/>
                <a:gd name="connsiteX8" fmla="*/ 0 w 1601390"/>
                <a:gd name="connsiteY8" fmla="*/ 96083 h 96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390" h="960834">
                  <a:moveTo>
                    <a:pt x="0" y="96083"/>
                  </a:moveTo>
                  <a:cubicBezTo>
                    <a:pt x="0" y="43018"/>
                    <a:pt x="43018" y="0"/>
                    <a:pt x="96083" y="0"/>
                  </a:cubicBezTo>
                  <a:lnTo>
                    <a:pt x="1505307" y="0"/>
                  </a:lnTo>
                  <a:cubicBezTo>
                    <a:pt x="1558372" y="0"/>
                    <a:pt x="1601390" y="43018"/>
                    <a:pt x="1601390" y="96083"/>
                  </a:cubicBezTo>
                  <a:lnTo>
                    <a:pt x="1601390" y="864751"/>
                  </a:lnTo>
                  <a:cubicBezTo>
                    <a:pt x="1601390" y="917816"/>
                    <a:pt x="1558372" y="960834"/>
                    <a:pt x="1505307" y="960834"/>
                  </a:cubicBezTo>
                  <a:lnTo>
                    <a:pt x="96083" y="960834"/>
                  </a:lnTo>
                  <a:cubicBezTo>
                    <a:pt x="43018" y="960834"/>
                    <a:pt x="0" y="917816"/>
                    <a:pt x="0" y="864751"/>
                  </a:cubicBezTo>
                  <a:lnTo>
                    <a:pt x="0" y="96083"/>
                  </a:lnTo>
                  <a:close/>
                </a:path>
              </a:pathLst>
            </a:custGeom>
            <a:noFill/>
            <a:ln w="25400" cap="flat" cmpd="sng" algn="ctr">
              <a:solidFill>
                <a:srgbClr val="474746"/>
              </a:solidFill>
              <a:prstDash val="solid"/>
            </a:ln>
            <a:effectLst/>
          </p:spPr>
          <p:txBody>
            <a:bodyPr spcFirstLastPara="0" vert="horz" wrap="square" lIns="85292" tIns="85292" rIns="85292" bIns="85292" numCol="1" spcCol="1270" rtlCol="0" anchor="ctr" anchorCtr="0">
              <a:noAutofit/>
            </a:bodyPr>
            <a:lstStyle/>
            <a:p>
              <a:pPr marL="0" marR="0" lvl="0" indent="0" algn="ctr" defTabSz="666750" rtl="0" eaLnBrk="1" fontAlgn="auto" latinLnBrk="0" hangingPunct="1">
                <a:lnSpc>
                  <a:spcPct val="90000"/>
                </a:lnSpc>
                <a:spcBef>
                  <a:spcPct val="0"/>
                </a:spcBef>
                <a:spcAft>
                  <a:spcPct val="35000"/>
                </a:spcAft>
                <a:buClrTx/>
                <a:buSzTx/>
                <a:buFontTx/>
                <a:buNone/>
                <a:tabLst/>
                <a:defRPr/>
              </a:pPr>
              <a:r>
                <a:rPr lang="pt-BR" i="0" u="none" strike="noStrike" kern="0" cap="none" spc="0" normalizeH="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rPr>
                <a:t>Negação</a:t>
              </a:r>
            </a:p>
          </p:txBody>
        </p:sp>
        <p:sp>
          <p:nvSpPr>
            <p:cNvPr id="43" name="Freeform 42"/>
            <p:cNvSpPr/>
            <p:nvPr/>
          </p:nvSpPr>
          <p:spPr>
            <a:xfrm>
              <a:off x="4957438" y="2377430"/>
              <a:ext cx="2476856" cy="1383634"/>
            </a:xfrm>
            <a:custGeom>
              <a:avLst/>
              <a:gdLst>
                <a:gd name="connsiteX0" fmla="*/ 0 w 1601390"/>
                <a:gd name="connsiteY0" fmla="*/ 96083 h 960834"/>
                <a:gd name="connsiteX1" fmla="*/ 96083 w 1601390"/>
                <a:gd name="connsiteY1" fmla="*/ 0 h 960834"/>
                <a:gd name="connsiteX2" fmla="*/ 1505307 w 1601390"/>
                <a:gd name="connsiteY2" fmla="*/ 0 h 960834"/>
                <a:gd name="connsiteX3" fmla="*/ 1601390 w 1601390"/>
                <a:gd name="connsiteY3" fmla="*/ 96083 h 960834"/>
                <a:gd name="connsiteX4" fmla="*/ 1601390 w 1601390"/>
                <a:gd name="connsiteY4" fmla="*/ 864751 h 960834"/>
                <a:gd name="connsiteX5" fmla="*/ 1505307 w 1601390"/>
                <a:gd name="connsiteY5" fmla="*/ 960834 h 960834"/>
                <a:gd name="connsiteX6" fmla="*/ 96083 w 1601390"/>
                <a:gd name="connsiteY6" fmla="*/ 960834 h 960834"/>
                <a:gd name="connsiteX7" fmla="*/ 0 w 1601390"/>
                <a:gd name="connsiteY7" fmla="*/ 864751 h 960834"/>
                <a:gd name="connsiteX8" fmla="*/ 0 w 1601390"/>
                <a:gd name="connsiteY8" fmla="*/ 96083 h 96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390" h="960834">
                  <a:moveTo>
                    <a:pt x="0" y="96083"/>
                  </a:moveTo>
                  <a:cubicBezTo>
                    <a:pt x="0" y="43018"/>
                    <a:pt x="43018" y="0"/>
                    <a:pt x="96083" y="0"/>
                  </a:cubicBezTo>
                  <a:lnTo>
                    <a:pt x="1505307" y="0"/>
                  </a:lnTo>
                  <a:cubicBezTo>
                    <a:pt x="1558372" y="0"/>
                    <a:pt x="1601390" y="43018"/>
                    <a:pt x="1601390" y="96083"/>
                  </a:cubicBezTo>
                  <a:lnTo>
                    <a:pt x="1601390" y="864751"/>
                  </a:lnTo>
                  <a:cubicBezTo>
                    <a:pt x="1601390" y="917816"/>
                    <a:pt x="1558372" y="960834"/>
                    <a:pt x="1505307" y="960834"/>
                  </a:cubicBezTo>
                  <a:lnTo>
                    <a:pt x="96083" y="960834"/>
                  </a:lnTo>
                  <a:cubicBezTo>
                    <a:pt x="43018" y="960834"/>
                    <a:pt x="0" y="917816"/>
                    <a:pt x="0" y="864751"/>
                  </a:cubicBezTo>
                  <a:lnTo>
                    <a:pt x="0" y="96083"/>
                  </a:lnTo>
                  <a:close/>
                </a:path>
              </a:pathLst>
            </a:custGeom>
            <a:noFill/>
            <a:ln w="19050" cap="flat" cmpd="sng" algn="ctr">
              <a:solidFill>
                <a:srgbClr val="474746"/>
              </a:solidFill>
              <a:prstDash val="solid"/>
            </a:ln>
            <a:effectLst>
              <a:outerShdw blurRad="40000" dist="20000" dir="5400000" rotWithShape="0">
                <a:srgbClr val="000000">
                  <a:alpha val="38000"/>
                </a:srgbClr>
              </a:outerShdw>
            </a:effectLst>
          </p:spPr>
          <p:txBody>
            <a:bodyPr spcFirstLastPara="0" vert="horz" wrap="square" lIns="85292" tIns="85292" rIns="85292" bIns="85292" numCol="1" spcCol="1270" rtlCol="0" anchor="ctr" anchorCtr="0">
              <a:noAutofit/>
            </a:bodyPr>
            <a:lstStyle/>
            <a:p>
              <a:pPr lvl="0" algn="ctr" defTabSz="666750" rtl="0">
                <a:lnSpc>
                  <a:spcPct val="90000"/>
                </a:lnSpc>
                <a:spcBef>
                  <a:spcPct val="0"/>
                </a:spcBef>
                <a:spcAft>
                  <a:spcPct val="35000"/>
                </a:spcAft>
                <a:defRPr/>
              </a:pPr>
              <a:r>
                <a:rPr lang="pt-BR" i="0" u="none"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A </a:t>
              </a:r>
              <a:r>
                <a:rPr lang="pt-BR" kern="0" dirty="0">
                  <a:solidFill>
                    <a:srgbClr val="474746"/>
                  </a:solidFill>
                  <a:ea typeface="Amazon Ember" panose="020B0603020204020204" pitchFamily="34" charset="0"/>
                  <a:cs typeface="Amazon Ember" panose="020B0603020204020204" pitchFamily="34" charset="0"/>
                </a:rPr>
                <a:t>permissão é explicitamente </a:t>
              </a:r>
              <a:r>
                <a:rPr lang="pt-BR" i="1" u="none"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permitida</a:t>
              </a:r>
              <a:r>
                <a:rPr lang="pt-BR" sz="1600" i="0" u="none" strike="noStrike" kern="0" cap="none" spc="0" normalizeH="0" noProof="0" dirty="0">
                  <a:ln>
                    <a:noFill/>
                  </a:ln>
                  <a:solidFill>
                    <a:srgbClr val="474746"/>
                  </a:solidFill>
                  <a:effectLst/>
                  <a:uLnTx/>
                  <a:uFillTx/>
                  <a:ea typeface="Amazon Ember" panose="020B0603020204020204" pitchFamily="34" charset="0"/>
                  <a:cs typeface="Amazon Ember" panose="020B0603020204020204" pitchFamily="34" charset="0"/>
                </a:rPr>
                <a:t>?</a:t>
              </a:r>
            </a:p>
          </p:txBody>
        </p:sp>
        <p:sp>
          <p:nvSpPr>
            <p:cNvPr id="44" name="Freeform 43"/>
            <p:cNvSpPr/>
            <p:nvPr/>
          </p:nvSpPr>
          <p:spPr>
            <a:xfrm>
              <a:off x="4922525" y="4499657"/>
              <a:ext cx="2511769" cy="577388"/>
            </a:xfrm>
            <a:custGeom>
              <a:avLst/>
              <a:gdLst>
                <a:gd name="connsiteX0" fmla="*/ 0 w 1601390"/>
                <a:gd name="connsiteY0" fmla="*/ 96083 h 960834"/>
                <a:gd name="connsiteX1" fmla="*/ 96083 w 1601390"/>
                <a:gd name="connsiteY1" fmla="*/ 0 h 960834"/>
                <a:gd name="connsiteX2" fmla="*/ 1505307 w 1601390"/>
                <a:gd name="connsiteY2" fmla="*/ 0 h 960834"/>
                <a:gd name="connsiteX3" fmla="*/ 1601390 w 1601390"/>
                <a:gd name="connsiteY3" fmla="*/ 96083 h 960834"/>
                <a:gd name="connsiteX4" fmla="*/ 1601390 w 1601390"/>
                <a:gd name="connsiteY4" fmla="*/ 864751 h 960834"/>
                <a:gd name="connsiteX5" fmla="*/ 1505307 w 1601390"/>
                <a:gd name="connsiteY5" fmla="*/ 960834 h 960834"/>
                <a:gd name="connsiteX6" fmla="*/ 96083 w 1601390"/>
                <a:gd name="connsiteY6" fmla="*/ 960834 h 960834"/>
                <a:gd name="connsiteX7" fmla="*/ 0 w 1601390"/>
                <a:gd name="connsiteY7" fmla="*/ 864751 h 960834"/>
                <a:gd name="connsiteX8" fmla="*/ 0 w 1601390"/>
                <a:gd name="connsiteY8" fmla="*/ 96083 h 96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390" h="960834">
                  <a:moveTo>
                    <a:pt x="0" y="96083"/>
                  </a:moveTo>
                  <a:cubicBezTo>
                    <a:pt x="0" y="43018"/>
                    <a:pt x="43018" y="0"/>
                    <a:pt x="96083" y="0"/>
                  </a:cubicBezTo>
                  <a:lnTo>
                    <a:pt x="1505307" y="0"/>
                  </a:lnTo>
                  <a:cubicBezTo>
                    <a:pt x="1558372" y="0"/>
                    <a:pt x="1601390" y="43018"/>
                    <a:pt x="1601390" y="96083"/>
                  </a:cubicBezTo>
                  <a:lnTo>
                    <a:pt x="1601390" y="864751"/>
                  </a:lnTo>
                  <a:cubicBezTo>
                    <a:pt x="1601390" y="917816"/>
                    <a:pt x="1558372" y="960834"/>
                    <a:pt x="1505307" y="960834"/>
                  </a:cubicBezTo>
                  <a:lnTo>
                    <a:pt x="96083" y="960834"/>
                  </a:lnTo>
                  <a:cubicBezTo>
                    <a:pt x="43018" y="960834"/>
                    <a:pt x="0" y="917816"/>
                    <a:pt x="0" y="864751"/>
                  </a:cubicBezTo>
                  <a:lnTo>
                    <a:pt x="0" y="96083"/>
                  </a:lnTo>
                  <a:close/>
                </a:path>
              </a:pathLst>
            </a:custGeom>
            <a:noFill/>
            <a:ln w="25400" cap="flat" cmpd="sng" algn="ctr">
              <a:solidFill>
                <a:srgbClr val="474746"/>
              </a:solidFill>
              <a:prstDash val="solid"/>
            </a:ln>
            <a:effectLst/>
          </p:spPr>
          <p:txBody>
            <a:bodyPr spcFirstLastPara="0" vert="horz" wrap="square" lIns="85292" tIns="85292" rIns="85292" bIns="85292" numCol="1" spcCol="1270" rtlCol="0" anchor="ctr" anchorCtr="0">
              <a:noAutofit/>
            </a:bodyPr>
            <a:lstStyle/>
            <a:p>
              <a:pPr marL="0" marR="0" lvl="0" indent="0" algn="ctr" defTabSz="666750" rtl="0" eaLnBrk="1" fontAlgn="auto" latinLnBrk="0" hangingPunct="1">
                <a:lnSpc>
                  <a:spcPct val="90000"/>
                </a:lnSpc>
                <a:spcBef>
                  <a:spcPct val="0"/>
                </a:spcBef>
                <a:spcAft>
                  <a:spcPct val="35000"/>
                </a:spcAft>
                <a:buClrTx/>
                <a:buSzTx/>
                <a:buFontTx/>
                <a:buNone/>
                <a:tabLst/>
                <a:defRPr/>
              </a:pPr>
              <a:r>
                <a:rPr lang="pt-BR" i="0" u="none" strike="noStrike" kern="0" cap="none" spc="0" normalizeH="0" noProof="0" dirty="0">
                  <a:ln>
                    <a:noFill/>
                  </a:ln>
                  <a:solidFill>
                    <a:schemeClr val="accent3"/>
                  </a:solidFill>
                  <a:effectLst/>
                  <a:uLnTx/>
                  <a:uFillTx/>
                  <a:latin typeface="Amazon Ember" panose="020B0603020204020204" pitchFamily="34" charset="0"/>
                  <a:ea typeface="Amazon Ember" panose="020B0603020204020204" pitchFamily="34" charset="0"/>
                  <a:cs typeface="Amazon Ember" panose="020B0603020204020204" pitchFamily="34" charset="0"/>
                </a:rPr>
                <a:t>Permissão</a:t>
              </a:r>
            </a:p>
          </p:txBody>
        </p:sp>
        <p:sp>
          <p:nvSpPr>
            <p:cNvPr id="45" name="Freeform 44"/>
            <p:cNvSpPr/>
            <p:nvPr/>
          </p:nvSpPr>
          <p:spPr>
            <a:xfrm>
              <a:off x="8480684" y="2821315"/>
              <a:ext cx="2476856" cy="607685"/>
            </a:xfrm>
            <a:custGeom>
              <a:avLst/>
              <a:gdLst>
                <a:gd name="connsiteX0" fmla="*/ 0 w 1601390"/>
                <a:gd name="connsiteY0" fmla="*/ 96083 h 960834"/>
                <a:gd name="connsiteX1" fmla="*/ 96083 w 1601390"/>
                <a:gd name="connsiteY1" fmla="*/ 0 h 960834"/>
                <a:gd name="connsiteX2" fmla="*/ 1505307 w 1601390"/>
                <a:gd name="connsiteY2" fmla="*/ 0 h 960834"/>
                <a:gd name="connsiteX3" fmla="*/ 1601390 w 1601390"/>
                <a:gd name="connsiteY3" fmla="*/ 96083 h 960834"/>
                <a:gd name="connsiteX4" fmla="*/ 1601390 w 1601390"/>
                <a:gd name="connsiteY4" fmla="*/ 864751 h 960834"/>
                <a:gd name="connsiteX5" fmla="*/ 1505307 w 1601390"/>
                <a:gd name="connsiteY5" fmla="*/ 960834 h 960834"/>
                <a:gd name="connsiteX6" fmla="*/ 96083 w 1601390"/>
                <a:gd name="connsiteY6" fmla="*/ 960834 h 960834"/>
                <a:gd name="connsiteX7" fmla="*/ 0 w 1601390"/>
                <a:gd name="connsiteY7" fmla="*/ 864751 h 960834"/>
                <a:gd name="connsiteX8" fmla="*/ 0 w 1601390"/>
                <a:gd name="connsiteY8" fmla="*/ 96083 h 96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390" h="960834">
                  <a:moveTo>
                    <a:pt x="0" y="96083"/>
                  </a:moveTo>
                  <a:cubicBezTo>
                    <a:pt x="0" y="43018"/>
                    <a:pt x="43018" y="0"/>
                    <a:pt x="96083" y="0"/>
                  </a:cubicBezTo>
                  <a:lnTo>
                    <a:pt x="1505307" y="0"/>
                  </a:lnTo>
                  <a:cubicBezTo>
                    <a:pt x="1558372" y="0"/>
                    <a:pt x="1601390" y="43018"/>
                    <a:pt x="1601390" y="96083"/>
                  </a:cubicBezTo>
                  <a:lnTo>
                    <a:pt x="1601390" y="864751"/>
                  </a:lnTo>
                  <a:cubicBezTo>
                    <a:pt x="1601390" y="917816"/>
                    <a:pt x="1558372" y="960834"/>
                    <a:pt x="1505307" y="960834"/>
                  </a:cubicBezTo>
                  <a:lnTo>
                    <a:pt x="96083" y="960834"/>
                  </a:lnTo>
                  <a:cubicBezTo>
                    <a:pt x="43018" y="960834"/>
                    <a:pt x="0" y="917816"/>
                    <a:pt x="0" y="864751"/>
                  </a:cubicBezTo>
                  <a:lnTo>
                    <a:pt x="0" y="96083"/>
                  </a:lnTo>
                  <a:close/>
                </a:path>
              </a:pathLst>
            </a:custGeom>
            <a:noFill/>
            <a:ln w="25400" cap="flat" cmpd="sng" algn="ctr">
              <a:solidFill>
                <a:srgbClr val="474746"/>
              </a:solidFill>
              <a:prstDash val="solid"/>
            </a:ln>
            <a:effectLst/>
          </p:spPr>
          <p:txBody>
            <a:bodyPr spcFirstLastPara="0" vert="horz" wrap="square" lIns="85292" tIns="85292" rIns="85292" bIns="85292" numCol="1" spcCol="1270" rtlCol="0" anchor="ctr" anchorCtr="0">
              <a:noAutofit/>
            </a:bodyPr>
            <a:lstStyle/>
            <a:p>
              <a:pPr marL="0" marR="0" lvl="0" indent="0" algn="ctr" defTabSz="666750" rtl="0" eaLnBrk="1" fontAlgn="auto" latinLnBrk="0" hangingPunct="1">
                <a:lnSpc>
                  <a:spcPct val="90000"/>
                </a:lnSpc>
                <a:spcBef>
                  <a:spcPct val="0"/>
                </a:spcBef>
                <a:spcAft>
                  <a:spcPct val="35000"/>
                </a:spcAft>
                <a:buClrTx/>
                <a:buSzTx/>
                <a:buFontTx/>
                <a:buNone/>
                <a:tabLst/>
                <a:defRPr/>
              </a:pPr>
              <a:r>
                <a:rPr lang="pt-BR" i="0" u="none" strike="noStrike" kern="0" cap="none" spc="0" normalizeH="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rPr>
                <a:t>Negação</a:t>
              </a:r>
            </a:p>
          </p:txBody>
        </p:sp>
        <p:sp>
          <p:nvSpPr>
            <p:cNvPr id="46" name="Down Arrow 45"/>
            <p:cNvSpPr/>
            <p:nvPr/>
          </p:nvSpPr>
          <p:spPr>
            <a:xfrm>
              <a:off x="2075366" y="3807762"/>
              <a:ext cx="1194507" cy="636471"/>
            </a:xfrm>
            <a:prstGeom prst="downArrow">
              <a:avLst>
                <a:gd name="adj1" fmla="val 65625"/>
                <a:gd name="adj2" fmla="val 50000"/>
              </a:avLst>
            </a:prstGeom>
            <a:solidFill>
              <a:sysClr val="window" lastClr="FFFFFF"/>
            </a:solidFill>
            <a:ln w="25400" cap="flat" cmpd="sng" algn="ctr">
              <a:solidFill>
                <a:srgbClr val="474746"/>
              </a:solidFill>
              <a:prstDash val="solid"/>
            </a:ln>
            <a:effectLst/>
          </p:spPr>
          <p:txBody>
            <a:bodyPr spcFirstLastPara="0" vert="horz" wrap="square" lIns="0" tIns="91440" rIns="0" bIns="0" numCol="1" spcCol="1270" rtlCol="0" anchor="ctr" anchorCtr="0">
              <a:noAutofit/>
            </a:bodyPr>
            <a:lstStyle/>
            <a:p>
              <a:pPr marL="0" marR="0" lvl="0" indent="0" algn="ctr" defTabSz="533400" rtl="0" eaLnBrk="1" fontAlgn="auto" latinLnBrk="0" hangingPunct="1">
                <a:lnSpc>
                  <a:spcPct val="90000"/>
                </a:lnSpc>
                <a:spcBef>
                  <a:spcPct val="0"/>
                </a:spcBef>
                <a:spcAft>
                  <a:spcPct val="35000"/>
                </a:spcAft>
                <a:buClrTx/>
                <a:buSzTx/>
                <a:buFontTx/>
                <a:buNone/>
                <a:tabLst/>
                <a:defRPr/>
              </a:pPr>
              <a:r>
                <a:rPr lang="pt-BR" sz="1800" b="0" i="0" u="none" strike="noStrike" kern="0" cap="none" spc="0" normalizeH="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rPr>
                <a:t>Sim</a:t>
              </a:r>
              <a:endParaRPr kumimoji="0" lang="en-US" sz="1200" b="0" i="0" u="none" strike="noStrike" kern="0" cap="none" spc="0" normalizeH="0" baseline="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7" name="Freeform 46"/>
            <p:cNvSpPr/>
            <p:nvPr/>
          </p:nvSpPr>
          <p:spPr>
            <a:xfrm>
              <a:off x="7497624" y="2645543"/>
              <a:ext cx="919730" cy="1001716"/>
            </a:xfrm>
            <a:custGeom>
              <a:avLst/>
              <a:gdLst>
                <a:gd name="connsiteX0" fmla="*/ 0 w 339494"/>
                <a:gd name="connsiteY0" fmla="*/ 79429 h 397144"/>
                <a:gd name="connsiteX1" fmla="*/ 169747 w 339494"/>
                <a:gd name="connsiteY1" fmla="*/ 79429 h 397144"/>
                <a:gd name="connsiteX2" fmla="*/ 169747 w 339494"/>
                <a:gd name="connsiteY2" fmla="*/ 0 h 397144"/>
                <a:gd name="connsiteX3" fmla="*/ 339494 w 339494"/>
                <a:gd name="connsiteY3" fmla="*/ 198572 h 397144"/>
                <a:gd name="connsiteX4" fmla="*/ 169747 w 339494"/>
                <a:gd name="connsiteY4" fmla="*/ 397144 h 397144"/>
                <a:gd name="connsiteX5" fmla="*/ 169747 w 339494"/>
                <a:gd name="connsiteY5" fmla="*/ 317715 h 397144"/>
                <a:gd name="connsiteX6" fmla="*/ 0 w 339494"/>
                <a:gd name="connsiteY6" fmla="*/ 317715 h 397144"/>
                <a:gd name="connsiteX7" fmla="*/ 0 w 339494"/>
                <a:gd name="connsiteY7" fmla="*/ 79429 h 39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494" h="397144">
                  <a:moveTo>
                    <a:pt x="0" y="79429"/>
                  </a:moveTo>
                  <a:lnTo>
                    <a:pt x="169747" y="79429"/>
                  </a:lnTo>
                  <a:lnTo>
                    <a:pt x="169747" y="0"/>
                  </a:lnTo>
                  <a:lnTo>
                    <a:pt x="339494" y="198572"/>
                  </a:lnTo>
                  <a:lnTo>
                    <a:pt x="169747" y="397144"/>
                  </a:lnTo>
                  <a:lnTo>
                    <a:pt x="169747" y="317715"/>
                  </a:lnTo>
                  <a:lnTo>
                    <a:pt x="0" y="317715"/>
                  </a:lnTo>
                  <a:lnTo>
                    <a:pt x="0" y="79429"/>
                  </a:lnTo>
                  <a:close/>
                </a:path>
              </a:pathLst>
            </a:custGeom>
            <a:solidFill>
              <a:sysClr val="window" lastClr="FFFFFF"/>
            </a:solidFill>
            <a:ln w="25400" cap="flat" cmpd="sng" algn="ctr">
              <a:solidFill>
                <a:srgbClr val="474746"/>
              </a:solidFill>
              <a:prstDash val="solid"/>
            </a:ln>
            <a:effectLst/>
          </p:spPr>
          <p:txBody>
            <a:bodyPr spcFirstLastPara="0" vert="horz" wrap="square" lIns="0" tIns="79429" rIns="101848" bIns="79429" numCol="1" spcCol="1270" rtlCol="0" anchor="ctr" anchorCtr="0">
              <a:noAutofit/>
            </a:bodyPr>
            <a:lstStyle/>
            <a:p>
              <a:pPr marL="0" marR="0" lvl="0" indent="0" algn="ctr" defTabSz="533400" rtl="0" eaLnBrk="1" fontAlgn="auto" latinLnBrk="0" hangingPunct="1">
                <a:lnSpc>
                  <a:spcPct val="90000"/>
                </a:lnSpc>
                <a:spcBef>
                  <a:spcPct val="0"/>
                </a:spcBef>
                <a:spcAft>
                  <a:spcPct val="35000"/>
                </a:spcAft>
                <a:buClrTx/>
                <a:buSzTx/>
                <a:buFontTx/>
                <a:buNone/>
                <a:tabLst/>
                <a:defRPr/>
              </a:pPr>
              <a:r>
                <a:rPr lang="pt-BR" sz="1800" b="0" i="0" u="none" strike="noStrike" kern="0" cap="none" spc="0" normalizeH="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rPr>
                <a:t>Não</a:t>
              </a:r>
              <a:endParaRPr kumimoji="0" lang="en-US" sz="1200" b="0" i="0" u="none" strike="noStrike" kern="0" cap="none" spc="0" normalizeH="0" baseline="0" noProof="0" dirty="0">
                <a:ln>
                  <a:noFill/>
                </a:ln>
                <a:solidFill>
                  <a:srgbClr val="FF0000"/>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48" name="Down Arrow 47"/>
            <p:cNvSpPr/>
            <p:nvPr/>
          </p:nvSpPr>
          <p:spPr>
            <a:xfrm>
              <a:off x="5598612" y="3818452"/>
              <a:ext cx="1194507" cy="636471"/>
            </a:xfrm>
            <a:prstGeom prst="downArrow">
              <a:avLst>
                <a:gd name="adj1" fmla="val 65625"/>
                <a:gd name="adj2" fmla="val 50000"/>
              </a:avLst>
            </a:prstGeom>
            <a:solidFill>
              <a:sysClr val="window" lastClr="FFFFFF"/>
            </a:solidFill>
            <a:ln w="25400" cap="flat" cmpd="sng" algn="ctr">
              <a:solidFill>
                <a:srgbClr val="474746"/>
              </a:solidFill>
              <a:prstDash val="solid"/>
            </a:ln>
            <a:effectLst/>
          </p:spPr>
          <p:txBody>
            <a:bodyPr spcFirstLastPara="0" vert="horz" wrap="square" lIns="0" tIns="91440" rIns="0" bIns="0" numCol="1" spcCol="1270" rtlCol="0" anchor="ctr" anchorCtr="0">
              <a:noAutofit/>
            </a:bodyPr>
            <a:lstStyle/>
            <a:p>
              <a:pPr marL="0" marR="0" lvl="0" indent="0" algn="ctr" defTabSz="533400" rtl="0" eaLnBrk="1" fontAlgn="auto" latinLnBrk="0" hangingPunct="1">
                <a:lnSpc>
                  <a:spcPct val="90000"/>
                </a:lnSpc>
                <a:spcBef>
                  <a:spcPct val="0"/>
                </a:spcBef>
                <a:spcAft>
                  <a:spcPct val="35000"/>
                </a:spcAft>
                <a:buClrTx/>
                <a:buSzTx/>
                <a:buFontTx/>
                <a:buNone/>
                <a:tabLst/>
                <a:defRPr/>
              </a:pPr>
              <a:r>
                <a:rPr lang="pt-BR" sz="1800" b="0" i="0" u="none" strike="noStrike" kern="0" cap="none" spc="0" normalizeH="0" noProof="0" dirty="0">
                  <a:ln>
                    <a:noFill/>
                  </a:ln>
                  <a:effectLst/>
                  <a:uLnTx/>
                  <a:uFillTx/>
                  <a:latin typeface="Amazon Ember" panose="020B0603020204020204" pitchFamily="34" charset="0"/>
                  <a:ea typeface="Amazon Ember" panose="020B0603020204020204" pitchFamily="34" charset="0"/>
                  <a:cs typeface="Amazon Ember" panose="020B0603020204020204" pitchFamily="34" charset="0"/>
                </a:rPr>
                <a:t>Sim</a:t>
              </a:r>
              <a:endParaRPr kumimoji="0" lang="en-US" sz="1200" b="0" i="0" u="none" strike="noStrike" kern="0" cap="none" spc="0" normalizeH="0" baseline="0" noProof="0" dirty="0">
                <a:ln>
                  <a:noFill/>
                </a:ln>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16" name="TextBox 15">
              <a:extLst>
                <a:ext uri="{FF2B5EF4-FFF2-40B4-BE49-F238E27FC236}">
                  <a16:creationId xmlns:a16="http://schemas.microsoft.com/office/drawing/2014/main" id="{0221306B-1606-B34A-BFF7-B733BB846CE8}"/>
                </a:ext>
              </a:extLst>
            </p:cNvPr>
            <p:cNvSpPr txBox="1"/>
            <p:nvPr/>
          </p:nvSpPr>
          <p:spPr>
            <a:xfrm>
              <a:off x="8865220" y="3429000"/>
              <a:ext cx="1706136" cy="338554"/>
            </a:xfrm>
            <a:prstGeom prst="rect">
              <a:avLst/>
            </a:prstGeom>
            <a:noFill/>
          </p:spPr>
          <p:txBody>
            <a:bodyPr wrap="square" rtlCol="0">
              <a:spAutoFit/>
            </a:bodyPr>
            <a:lstStyle/>
            <a:p>
              <a:pPr algn="ctr" rtl="0"/>
              <a:r>
                <a:rPr lang="pt-BR" sz="1600" b="1" dirty="0"/>
                <a:t>Negação implícita</a:t>
              </a:r>
              <a:endParaRPr lang="en-US" sz="1400" b="1" dirty="0"/>
            </a:p>
          </p:txBody>
        </p:sp>
      </p:grpSp>
      <p:sp>
        <p:nvSpPr>
          <p:cNvPr id="2" name="Footer Placeholder 1">
            <a:extLst>
              <a:ext uri="{FF2B5EF4-FFF2-40B4-BE49-F238E27FC236}">
                <a16:creationId xmlns:a16="http://schemas.microsoft.com/office/drawing/2014/main" id="{A4E09F2D-CEBE-B747-BE9E-86D0CA499158}"/>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 name="Slide Number Placeholder 3">
            <a:extLst>
              <a:ext uri="{FF2B5EF4-FFF2-40B4-BE49-F238E27FC236}">
                <a16:creationId xmlns:a16="http://schemas.microsoft.com/office/drawing/2014/main" id="{8767DD25-673F-1747-AF72-7EEB20A0B597}"/>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24</a:t>
            </a:fld>
            <a:endParaRPr lang="en-US" dirty="0"/>
          </a:p>
        </p:txBody>
      </p:sp>
    </p:spTree>
    <p:custDataLst>
      <p:tags r:id="rId1"/>
    </p:custDataLst>
    <p:extLst>
      <p:ext uri="{BB962C8B-B14F-4D97-AF65-F5344CB8AC3E}">
        <p14:creationId xmlns:p14="http://schemas.microsoft.com/office/powerpoint/2010/main" val="598034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Grupos do IAM</a:t>
            </a:r>
          </a:p>
        </p:txBody>
      </p:sp>
      <p:sp>
        <p:nvSpPr>
          <p:cNvPr id="3" name="Content Placeholder 2"/>
          <p:cNvSpPr>
            <a:spLocks noGrp="1"/>
          </p:cNvSpPr>
          <p:nvPr>
            <p:ph idx="1"/>
          </p:nvPr>
        </p:nvSpPr>
        <p:spPr>
          <a:xfrm>
            <a:off x="304799" y="1528175"/>
            <a:ext cx="6235189" cy="4648788"/>
          </a:xfrm>
        </p:spPr>
        <p:txBody>
          <a:bodyPr rtlCol="0"/>
          <a:lstStyle/>
          <a:p>
            <a:pPr marL="238125" lvl="1" indent="-225425" rtl="0">
              <a:lnSpc>
                <a:spcPct val="150000"/>
              </a:lnSpc>
            </a:pPr>
            <a:r>
              <a:rPr lang="pt-BR" spc="-30" dirty="0"/>
              <a:t>Um </a:t>
            </a:r>
            <a:r>
              <a:rPr lang="pt-BR" b="1" spc="-30" dirty="0">
                <a:solidFill>
                  <a:schemeClr val="accent5"/>
                </a:solidFill>
              </a:rPr>
              <a:t>grupo do IAM</a:t>
            </a:r>
            <a:r>
              <a:rPr lang="pt-BR" spc="-30" dirty="0"/>
              <a:t> é um conjunto de usuários do IAM</a:t>
            </a:r>
          </a:p>
          <a:p>
            <a:pPr marL="238125" lvl="1" indent="-225425" rtl="0">
              <a:lnSpc>
                <a:spcPct val="100000"/>
              </a:lnSpc>
            </a:pPr>
            <a:r>
              <a:rPr lang="pt-BR" spc="-30" dirty="0"/>
              <a:t>Um grupo é usado para conceder </a:t>
            </a:r>
            <a:br>
              <a:rPr lang="pt-BR" spc="-30" dirty="0"/>
            </a:br>
            <a:r>
              <a:rPr lang="pt-BR" spc="-30" dirty="0"/>
              <a:t>as mesmas permissões a vários usuários</a:t>
            </a:r>
          </a:p>
          <a:p>
            <a:pPr marL="695325" lvl="2" indent="-225425" rtl="0">
              <a:lnSpc>
                <a:spcPct val="100000"/>
              </a:lnSpc>
            </a:pPr>
            <a:r>
              <a:rPr lang="pt-BR" spc="-30" dirty="0"/>
              <a:t>Permissões concedidas ao anexar </a:t>
            </a:r>
            <a:r>
              <a:rPr lang="pt-BR" i="1" spc="-30" dirty="0"/>
              <a:t>política </a:t>
            </a:r>
            <a:br>
              <a:rPr lang="pt-BR" i="1" spc="-30" dirty="0"/>
            </a:br>
            <a:r>
              <a:rPr lang="pt-BR" spc="-30" dirty="0"/>
              <a:t>ou políticas do IAM ao grupo</a:t>
            </a:r>
          </a:p>
          <a:p>
            <a:pPr marL="238125" lvl="1" indent="-225425" rtl="0">
              <a:lnSpc>
                <a:spcPct val="150000"/>
              </a:lnSpc>
            </a:pPr>
            <a:r>
              <a:rPr lang="pt-BR" spc="-30" dirty="0"/>
              <a:t>Um usuário pode pertencer a vários grupos</a:t>
            </a:r>
          </a:p>
          <a:p>
            <a:pPr marL="238125" lvl="1" indent="-225425" rtl="0">
              <a:lnSpc>
                <a:spcPct val="150000"/>
              </a:lnSpc>
            </a:pPr>
            <a:r>
              <a:rPr lang="pt-BR" spc="-30" dirty="0"/>
              <a:t>Não há grupo padrão</a:t>
            </a:r>
          </a:p>
          <a:p>
            <a:pPr marL="238125" lvl="1" indent="-225425" rtl="0">
              <a:lnSpc>
                <a:spcPct val="150000"/>
              </a:lnSpc>
            </a:pPr>
            <a:r>
              <a:rPr lang="pt-BR" spc="-30" dirty="0"/>
              <a:t>Os grupos não podem ser aninhados</a:t>
            </a:r>
          </a:p>
        </p:txBody>
      </p:sp>
      <p:sp>
        <p:nvSpPr>
          <p:cNvPr id="5" name="Slide Number Placeholder 4">
            <a:extLst>
              <a:ext uri="{FF2B5EF4-FFF2-40B4-BE49-F238E27FC236}">
                <a16:creationId xmlns:a16="http://schemas.microsoft.com/office/drawing/2014/main" id="{D2E544D2-0243-9144-B283-CC358799B22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25</a:t>
            </a:fld>
            <a:endParaRPr lang="en-US" dirty="0"/>
          </a:p>
        </p:txBody>
      </p:sp>
      <p:sp>
        <p:nvSpPr>
          <p:cNvPr id="4" name="Footer Placeholder 3">
            <a:extLst>
              <a:ext uri="{FF2B5EF4-FFF2-40B4-BE49-F238E27FC236}">
                <a16:creationId xmlns:a16="http://schemas.microsoft.com/office/drawing/2014/main" id="{68B08A92-B805-A34D-A455-EEB1B2ECC38B}"/>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26" name="Group 25" descr="A diagram showing an AWS Account with three IAM groups defined (Admins, Developers, and Testers). Each group has two or three users as members.">
            <a:extLst>
              <a:ext uri="{FF2B5EF4-FFF2-40B4-BE49-F238E27FC236}">
                <a16:creationId xmlns:a16="http://schemas.microsoft.com/office/drawing/2014/main" id="{A71F8802-A305-C248-8C6A-A7E7F902162C}"/>
              </a:ext>
            </a:extLst>
          </p:cNvPr>
          <p:cNvGrpSpPr/>
          <p:nvPr/>
        </p:nvGrpSpPr>
        <p:grpSpPr>
          <a:xfrm>
            <a:off x="6645275" y="1599188"/>
            <a:ext cx="5108575" cy="3484699"/>
            <a:chOff x="6656520" y="1599188"/>
            <a:chExt cx="5108575" cy="3484699"/>
          </a:xfrm>
        </p:grpSpPr>
        <p:pic>
          <p:nvPicPr>
            <p:cNvPr id="30" name="Graphic 29">
              <a:extLst>
                <a:ext uri="{FF2B5EF4-FFF2-40B4-BE49-F238E27FC236}">
                  <a16:creationId xmlns:a16="http://schemas.microsoft.com/office/drawing/2014/main" id="{066B2145-CAC3-4941-9D02-40AA94A107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36832" y="1599188"/>
              <a:ext cx="740597" cy="740597"/>
            </a:xfrm>
            <a:prstGeom prst="rect">
              <a:avLst/>
            </a:prstGeom>
          </p:spPr>
        </p:pic>
        <p:sp>
          <p:nvSpPr>
            <p:cNvPr id="34" name="TextBox 33">
              <a:extLst>
                <a:ext uri="{FF2B5EF4-FFF2-40B4-BE49-F238E27FC236}">
                  <a16:creationId xmlns:a16="http://schemas.microsoft.com/office/drawing/2014/main" id="{8BEFED3A-4F1B-3242-BA7E-651C715DDC4F}"/>
                </a:ext>
              </a:extLst>
            </p:cNvPr>
            <p:cNvSpPr txBox="1"/>
            <p:nvPr/>
          </p:nvSpPr>
          <p:spPr>
            <a:xfrm>
              <a:off x="8430034" y="1851261"/>
              <a:ext cx="1672944" cy="338554"/>
            </a:xfrm>
            <a:prstGeom prst="rect">
              <a:avLst/>
            </a:prstGeom>
            <a:noFill/>
          </p:spPr>
          <p:txBody>
            <a:bodyPr wrap="square" rtlCol="0">
              <a:spAutoFit/>
            </a:bodyPr>
            <a:lstStyle/>
            <a:p>
              <a:pPr algn="ctr" rtl="0"/>
              <a:r>
                <a:rPr lang="pt-BR" sz="1600" b="1" dirty="0"/>
                <a:t>Conta da AWS</a:t>
              </a:r>
            </a:p>
          </p:txBody>
        </p:sp>
        <p:sp>
          <p:nvSpPr>
            <p:cNvPr id="17" name="TextBox 16">
              <a:extLst>
                <a:ext uri="{FF2B5EF4-FFF2-40B4-BE49-F238E27FC236}">
                  <a16:creationId xmlns:a16="http://schemas.microsoft.com/office/drawing/2014/main" id="{90C9B844-4EA4-1742-A219-EEC21786B82F}"/>
                </a:ext>
              </a:extLst>
            </p:cNvPr>
            <p:cNvSpPr txBox="1"/>
            <p:nvPr/>
          </p:nvSpPr>
          <p:spPr>
            <a:xfrm>
              <a:off x="6670463" y="2750456"/>
              <a:ext cx="1617789" cy="584775"/>
            </a:xfrm>
            <a:prstGeom prst="rect">
              <a:avLst/>
            </a:prstGeom>
            <a:solidFill>
              <a:schemeClr val="accent5">
                <a:lumMod val="20000"/>
                <a:lumOff val="80000"/>
              </a:schemeClr>
            </a:solidFill>
            <a:ln>
              <a:solidFill>
                <a:schemeClr val="accent1">
                  <a:shade val="50000"/>
                </a:schemeClr>
              </a:solidFill>
            </a:ln>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Grupo do IAM: </a:t>
              </a:r>
            </a:p>
            <a:p>
              <a:pPr algn="ctr" rtl="0"/>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administradores</a:t>
              </a:r>
              <a:endParaRPr lang="en-US" sz="1600" b="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5" name="TextBox 84">
              <a:extLst>
                <a:ext uri="{FF2B5EF4-FFF2-40B4-BE49-F238E27FC236}">
                  <a16:creationId xmlns:a16="http://schemas.microsoft.com/office/drawing/2014/main" id="{142E8CF6-04AA-4D49-8F61-D0A17CE3A779}"/>
                </a:ext>
              </a:extLst>
            </p:cNvPr>
            <p:cNvSpPr txBox="1"/>
            <p:nvPr/>
          </p:nvSpPr>
          <p:spPr>
            <a:xfrm>
              <a:off x="6656520" y="3549969"/>
              <a:ext cx="1653134" cy="338554"/>
            </a:xfrm>
            <a:prstGeom prst="rect">
              <a:avLst/>
            </a:prstGeom>
            <a:noFill/>
            <a:ln>
              <a:solidFill>
                <a:schemeClr val="accent1">
                  <a:shade val="50000"/>
                </a:schemeClr>
              </a:solidFill>
            </a:ln>
          </p:spPr>
          <p:txBody>
            <a:bodyPr wrap="none" rtlCol="0">
              <a:noAutofit/>
            </a:bodyPr>
            <a:lstStyle/>
            <a:p>
              <a:pPr algn="ctr" rtl="0"/>
              <a:r>
                <a:rPr lang="pt-BR">
                  <a:latin typeface="Amazon Ember Light" panose="020B0403020204020204" pitchFamily="34" charset="0"/>
                  <a:ea typeface="Amazon Ember Light" panose="020B0403020204020204" pitchFamily="34" charset="0"/>
                  <a:cs typeface="Amazon Ember Light" panose="020B0403020204020204" pitchFamily="34" charset="0"/>
                </a:rPr>
                <a:t>Carlos Salazar</a:t>
              </a:r>
            </a:p>
          </p:txBody>
        </p:sp>
        <p:sp>
          <p:nvSpPr>
            <p:cNvPr id="86" name="TextBox 85">
              <a:extLst>
                <a:ext uri="{FF2B5EF4-FFF2-40B4-BE49-F238E27FC236}">
                  <a16:creationId xmlns:a16="http://schemas.microsoft.com/office/drawing/2014/main" id="{28821B09-4B05-FD41-BE13-CA347103E6F3}"/>
                </a:ext>
              </a:extLst>
            </p:cNvPr>
            <p:cNvSpPr txBox="1"/>
            <p:nvPr/>
          </p:nvSpPr>
          <p:spPr>
            <a:xfrm>
              <a:off x="6656520" y="4131346"/>
              <a:ext cx="1653134" cy="338554"/>
            </a:xfrm>
            <a:prstGeom prst="rect">
              <a:avLst/>
            </a:prstGeom>
            <a:noFill/>
            <a:ln>
              <a:solidFill>
                <a:schemeClr val="accent1">
                  <a:shade val="50000"/>
                </a:schemeClr>
              </a:solidFill>
            </a:ln>
          </p:spPr>
          <p:txBody>
            <a:bodyPr wrap="none" rtlCol="0">
              <a:noAutofit/>
            </a:bodyPr>
            <a:lstStyle/>
            <a:p>
              <a:pPr algn="ctr" rtl="0"/>
              <a:r>
                <a:rPr lang="pt-BR"/>
                <a:t>Márcia Oliveira</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8" name="TextBox 87">
              <a:extLst>
                <a:ext uri="{FF2B5EF4-FFF2-40B4-BE49-F238E27FC236}">
                  <a16:creationId xmlns:a16="http://schemas.microsoft.com/office/drawing/2014/main" id="{F0F13199-A3F2-424B-BA5F-9A4E5AEA6419}"/>
                </a:ext>
              </a:extLst>
            </p:cNvPr>
            <p:cNvSpPr txBox="1"/>
            <p:nvPr/>
          </p:nvSpPr>
          <p:spPr>
            <a:xfrm>
              <a:off x="8583268" y="3549818"/>
              <a:ext cx="1371600" cy="338554"/>
            </a:xfrm>
            <a:prstGeom prst="rect">
              <a:avLst/>
            </a:prstGeom>
            <a:noFill/>
            <a:ln>
              <a:solidFill>
                <a:schemeClr val="accent1">
                  <a:shade val="50000"/>
                </a:schemeClr>
              </a:solidFill>
            </a:ln>
          </p:spPr>
          <p:txBody>
            <a:bodyPr wrap="none" rtlCol="0">
              <a:noAutofit/>
            </a:bodyPr>
            <a:lstStyle/>
            <a:p>
              <a:pPr algn="ctr" rtl="0"/>
              <a:r>
                <a:rPr lang="pt-BR" dirty="0"/>
                <a:t>Li Juan</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9" name="TextBox 88">
              <a:extLst>
                <a:ext uri="{FF2B5EF4-FFF2-40B4-BE49-F238E27FC236}">
                  <a16:creationId xmlns:a16="http://schemas.microsoft.com/office/drawing/2014/main" id="{630A0B66-2323-F64B-835E-27873E3FB6CB}"/>
                </a:ext>
              </a:extLst>
            </p:cNvPr>
            <p:cNvSpPr txBox="1"/>
            <p:nvPr/>
          </p:nvSpPr>
          <p:spPr>
            <a:xfrm>
              <a:off x="8564477" y="4131346"/>
              <a:ext cx="1371600" cy="338554"/>
            </a:xfrm>
            <a:prstGeom prst="rect">
              <a:avLst/>
            </a:prstGeom>
            <a:noFill/>
            <a:ln>
              <a:solidFill>
                <a:schemeClr val="accent1">
                  <a:shade val="50000"/>
                </a:schemeClr>
              </a:solidFill>
            </a:ln>
          </p:spPr>
          <p:txBody>
            <a:bodyPr wrap="none" rtlCol="0">
              <a:noAutofit/>
            </a:bodyPr>
            <a:lstStyle/>
            <a:p>
              <a:pPr algn="ctr" rtl="0"/>
              <a:r>
                <a:rPr lang="pt-BR" dirty="0"/>
                <a:t>Mary Major</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0" name="TextBox 89">
              <a:extLst>
                <a:ext uri="{FF2B5EF4-FFF2-40B4-BE49-F238E27FC236}">
                  <a16:creationId xmlns:a16="http://schemas.microsoft.com/office/drawing/2014/main" id="{B15377B5-5BD5-4243-9C7F-A8CAF31FC406}"/>
                </a:ext>
              </a:extLst>
            </p:cNvPr>
            <p:cNvSpPr txBox="1"/>
            <p:nvPr/>
          </p:nvSpPr>
          <p:spPr>
            <a:xfrm>
              <a:off x="8583268" y="4745333"/>
              <a:ext cx="1371600" cy="338554"/>
            </a:xfrm>
            <a:prstGeom prst="rect">
              <a:avLst/>
            </a:prstGeom>
            <a:noFill/>
            <a:ln>
              <a:solidFill>
                <a:schemeClr val="accent1">
                  <a:shade val="50000"/>
                </a:schemeClr>
              </a:solidFill>
            </a:ln>
          </p:spPr>
          <p:txBody>
            <a:bodyPr wrap="none" rtlCol="0">
              <a:noAutofit/>
            </a:bodyPr>
            <a:lstStyle/>
            <a:p>
              <a:pPr algn="ctr" rtl="0"/>
              <a:r>
                <a:rPr lang="pt-BR" dirty="0"/>
                <a:t>Richard </a:t>
              </a:r>
              <a:r>
                <a:rPr lang="pt-BR" dirty="0" err="1"/>
                <a:t>Roe</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2" name="TextBox 91">
              <a:extLst>
                <a:ext uri="{FF2B5EF4-FFF2-40B4-BE49-F238E27FC236}">
                  <a16:creationId xmlns:a16="http://schemas.microsoft.com/office/drawing/2014/main" id="{1DB72958-4F4B-7C4D-B96D-CC83925EE0A3}"/>
                </a:ext>
              </a:extLst>
            </p:cNvPr>
            <p:cNvSpPr txBox="1"/>
            <p:nvPr/>
          </p:nvSpPr>
          <p:spPr>
            <a:xfrm>
              <a:off x="10322756" y="3549818"/>
              <a:ext cx="1371600" cy="338554"/>
            </a:xfrm>
            <a:prstGeom prst="rect">
              <a:avLst/>
            </a:prstGeom>
            <a:noFill/>
            <a:ln>
              <a:solidFill>
                <a:schemeClr val="accent1">
                  <a:shade val="50000"/>
                </a:schemeClr>
              </a:solidFill>
            </a:ln>
          </p:spPr>
          <p:txBody>
            <a:bodyPr wrap="none" rtlCol="0">
              <a:noAutofit/>
            </a:bodyPr>
            <a:lstStyle/>
            <a:p>
              <a:pPr algn="ctr" rtl="0"/>
              <a:r>
                <a:rPr lang="pt-BR"/>
                <a:t>Zhang Wei</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3" name="TextBox 92">
              <a:extLst>
                <a:ext uri="{FF2B5EF4-FFF2-40B4-BE49-F238E27FC236}">
                  <a16:creationId xmlns:a16="http://schemas.microsoft.com/office/drawing/2014/main" id="{1076B15C-8D15-A743-84AA-4593084C771F}"/>
                </a:ext>
              </a:extLst>
            </p:cNvPr>
            <p:cNvSpPr txBox="1"/>
            <p:nvPr/>
          </p:nvSpPr>
          <p:spPr>
            <a:xfrm>
              <a:off x="10322756" y="4131346"/>
              <a:ext cx="1371600" cy="338554"/>
            </a:xfrm>
            <a:prstGeom prst="rect">
              <a:avLst/>
            </a:prstGeom>
            <a:noFill/>
            <a:ln>
              <a:solidFill>
                <a:schemeClr val="accent1">
                  <a:shade val="50000"/>
                </a:schemeClr>
              </a:solidFill>
            </a:ln>
          </p:spPr>
          <p:txBody>
            <a:bodyPr wrap="none" rtlCol="0">
              <a:noAutofit/>
            </a:bodyPr>
            <a:lstStyle/>
            <a:p>
              <a:pPr algn="ctr" rtl="0"/>
              <a:r>
                <a:rPr lang="pt-BR"/>
                <a:t>John Stiles</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4" name="TextBox 93">
              <a:extLst>
                <a:ext uri="{FF2B5EF4-FFF2-40B4-BE49-F238E27FC236}">
                  <a16:creationId xmlns:a16="http://schemas.microsoft.com/office/drawing/2014/main" id="{CBCE4D4F-85FF-6E41-8AE8-D274F5C5A75D}"/>
                </a:ext>
              </a:extLst>
            </p:cNvPr>
            <p:cNvSpPr txBox="1"/>
            <p:nvPr/>
          </p:nvSpPr>
          <p:spPr>
            <a:xfrm>
              <a:off x="10322756" y="4745333"/>
              <a:ext cx="1371600" cy="338554"/>
            </a:xfrm>
            <a:prstGeom prst="rect">
              <a:avLst/>
            </a:prstGeom>
            <a:noFill/>
            <a:ln>
              <a:solidFill>
                <a:schemeClr val="accent1">
                  <a:shade val="50000"/>
                </a:schemeClr>
              </a:solidFill>
            </a:ln>
          </p:spPr>
          <p:txBody>
            <a:bodyPr wrap="none" rtlCol="0">
              <a:noAutofit/>
            </a:bodyPr>
            <a:lstStyle/>
            <a:p>
              <a:pPr algn="ctr" rtl="0"/>
              <a:r>
                <a:rPr lang="pt-BR"/>
                <a:t>Li Juan</a:t>
              </a:r>
              <a:endParaRPr lang="en-US"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5" name="TextBox 94">
              <a:extLst>
                <a:ext uri="{FF2B5EF4-FFF2-40B4-BE49-F238E27FC236}">
                  <a16:creationId xmlns:a16="http://schemas.microsoft.com/office/drawing/2014/main" id="{41009256-AF7B-3D44-A977-041B3A1ECCFE}"/>
                </a:ext>
              </a:extLst>
            </p:cNvPr>
            <p:cNvSpPr txBox="1"/>
            <p:nvPr/>
          </p:nvSpPr>
          <p:spPr>
            <a:xfrm>
              <a:off x="8392000" y="2750456"/>
              <a:ext cx="1749013" cy="584775"/>
            </a:xfrm>
            <a:prstGeom prst="rect">
              <a:avLst/>
            </a:prstGeom>
            <a:solidFill>
              <a:schemeClr val="accent5">
                <a:lumMod val="20000"/>
                <a:lumOff val="80000"/>
              </a:schemeClr>
            </a:solidFill>
            <a:ln>
              <a:solidFill>
                <a:schemeClr val="accent1">
                  <a:shade val="50000"/>
                </a:schemeClr>
              </a:solidFill>
            </a:ln>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Grupo do IAM: </a:t>
              </a:r>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desenvolvedores</a:t>
              </a:r>
              <a:endParaRPr lang="en-US" sz="1600" b="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6" name="TextBox 95">
              <a:extLst>
                <a:ext uri="{FF2B5EF4-FFF2-40B4-BE49-F238E27FC236}">
                  <a16:creationId xmlns:a16="http://schemas.microsoft.com/office/drawing/2014/main" id="{EF0686A0-B84D-7742-A828-762096AC8EE0}"/>
                </a:ext>
              </a:extLst>
            </p:cNvPr>
            <p:cNvSpPr txBox="1"/>
            <p:nvPr/>
          </p:nvSpPr>
          <p:spPr>
            <a:xfrm>
              <a:off x="10260137" y="2750456"/>
              <a:ext cx="1504958" cy="584775"/>
            </a:xfrm>
            <a:prstGeom prst="rect">
              <a:avLst/>
            </a:prstGeom>
            <a:solidFill>
              <a:schemeClr val="accent5">
                <a:lumMod val="20000"/>
                <a:lumOff val="80000"/>
              </a:schemeClr>
            </a:solidFill>
            <a:ln>
              <a:solidFill>
                <a:schemeClr val="accent1">
                  <a:shade val="50000"/>
                </a:schemeClr>
              </a:solidFill>
            </a:ln>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Grupo do IAM: </a:t>
              </a:r>
              <a:r>
                <a:rPr lang="pt-BR" sz="1600" b="1" dirty="0">
                  <a:latin typeface="Amazon Ember Light" panose="020B0403020204020204" pitchFamily="34" charset="0"/>
                  <a:ea typeface="Amazon Ember Light" panose="020B0403020204020204" pitchFamily="34" charset="0"/>
                  <a:cs typeface="Amazon Ember Light" panose="020B0403020204020204" pitchFamily="34" charset="0"/>
                </a:rPr>
                <a:t>testadores</a:t>
              </a:r>
              <a:endParaRPr lang="en-US" sz="1600" b="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19" name="Straight Connector 18">
              <a:extLst>
                <a:ext uri="{FF2B5EF4-FFF2-40B4-BE49-F238E27FC236}">
                  <a16:creationId xmlns:a16="http://schemas.microsoft.com/office/drawing/2014/main" id="{6B6949D7-98F2-434C-8A28-DED29B9A0562}"/>
                </a:ext>
              </a:extLst>
            </p:cNvPr>
            <p:cNvCxnSpPr>
              <a:stCxn id="17" idx="2"/>
              <a:endCxn id="85" idx="0"/>
            </p:cNvCxnSpPr>
            <p:nvPr/>
          </p:nvCxnSpPr>
          <p:spPr>
            <a:xfrm>
              <a:off x="7479358" y="3335231"/>
              <a:ext cx="3729" cy="21473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8958F31-FD0C-E241-AA1D-ECB3FA86560D}"/>
                </a:ext>
              </a:extLst>
            </p:cNvPr>
            <p:cNvCxnSpPr>
              <a:stCxn id="95" idx="2"/>
              <a:endCxn id="88" idx="0"/>
            </p:cNvCxnSpPr>
            <p:nvPr/>
          </p:nvCxnSpPr>
          <p:spPr>
            <a:xfrm>
              <a:off x="9266507" y="3335231"/>
              <a:ext cx="2561" cy="2145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ACBB058-9A07-884F-A855-21B10309BDE9}"/>
                </a:ext>
              </a:extLst>
            </p:cNvPr>
            <p:cNvCxnSpPr>
              <a:stCxn id="96" idx="2"/>
              <a:endCxn id="92" idx="0"/>
            </p:cNvCxnSpPr>
            <p:nvPr/>
          </p:nvCxnSpPr>
          <p:spPr>
            <a:xfrm flipH="1">
              <a:off x="11008556" y="3335231"/>
              <a:ext cx="4060" cy="214587"/>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940672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F6A01E8-560D-0148-9E8E-78BC8FCAAF43}"/>
              </a:ext>
            </a:extLst>
          </p:cNvPr>
          <p:cNvSpPr>
            <a:spLocks noGrp="1"/>
          </p:cNvSpPr>
          <p:nvPr>
            <p:ph type="title"/>
          </p:nvPr>
        </p:nvSpPr>
        <p:spPr/>
        <p:txBody>
          <a:bodyPr rtlCol="0"/>
          <a:lstStyle/>
          <a:p>
            <a:pPr rtl="0"/>
            <a:r>
              <a:rPr lang="pt-BR" dirty="0"/>
              <a:t>Funções do IAM</a:t>
            </a:r>
          </a:p>
        </p:txBody>
      </p:sp>
      <p:sp>
        <p:nvSpPr>
          <p:cNvPr id="8" name="Content Placeholder 7">
            <a:extLst>
              <a:ext uri="{FF2B5EF4-FFF2-40B4-BE49-F238E27FC236}">
                <a16:creationId xmlns:a16="http://schemas.microsoft.com/office/drawing/2014/main" id="{63B2245D-7705-9A4B-BDC7-EB3E2743BD57}"/>
              </a:ext>
            </a:extLst>
          </p:cNvPr>
          <p:cNvSpPr>
            <a:spLocks noGrp="1"/>
          </p:cNvSpPr>
          <p:nvPr>
            <p:ph idx="1"/>
          </p:nvPr>
        </p:nvSpPr>
        <p:spPr>
          <a:xfrm>
            <a:off x="285750" y="1528175"/>
            <a:ext cx="10614660" cy="4648788"/>
          </a:xfrm>
        </p:spPr>
        <p:txBody>
          <a:bodyPr rtlCol="0"/>
          <a:lstStyle/>
          <a:p>
            <a:pPr rtl="0"/>
            <a:r>
              <a:rPr lang="pt-BR" sz="2500" spc="-30" dirty="0"/>
              <a:t>Uma </a:t>
            </a:r>
            <a:r>
              <a:rPr lang="pt-BR" sz="2500" b="1" spc="-30" dirty="0">
                <a:solidFill>
                  <a:schemeClr val="accent5"/>
                </a:solidFill>
              </a:rPr>
              <a:t>função do IAM </a:t>
            </a:r>
            <a:r>
              <a:rPr lang="pt-BR" sz="2500" spc="-30" dirty="0"/>
              <a:t>é uma identidade do IAM com permissões específicas</a:t>
            </a:r>
          </a:p>
          <a:p>
            <a:pPr rtl="0"/>
            <a:r>
              <a:rPr lang="pt-BR" sz="2500" spc="-30" dirty="0"/>
              <a:t>Semelhante a um usuário do IAM</a:t>
            </a:r>
          </a:p>
          <a:p>
            <a:pPr lvl="1" rtl="0"/>
            <a:r>
              <a:rPr lang="pt-BR" sz="2000" spc="-30" dirty="0"/>
              <a:t>Anexe políticas de permissões a ela</a:t>
            </a:r>
          </a:p>
          <a:p>
            <a:pPr rtl="0"/>
            <a:r>
              <a:rPr lang="pt-BR" sz="2500" spc="-30" dirty="0"/>
              <a:t>Diferente de um usuário do IAM </a:t>
            </a:r>
          </a:p>
          <a:p>
            <a:pPr lvl="1" rtl="0"/>
            <a:r>
              <a:rPr lang="pt-BR" sz="2000" spc="-30" dirty="0"/>
              <a:t>Não associada exclusivamente a uma pessoa</a:t>
            </a:r>
          </a:p>
          <a:p>
            <a:pPr lvl="1" rtl="0"/>
            <a:r>
              <a:rPr lang="pt-BR" sz="2000" spc="-30" dirty="0"/>
              <a:t>Destinada a ser </a:t>
            </a:r>
            <a:r>
              <a:rPr lang="pt-BR" sz="2000" i="1" spc="-30" dirty="0">
                <a:solidFill>
                  <a:schemeClr val="accent6"/>
                </a:solidFill>
              </a:rPr>
              <a:t>assumida</a:t>
            </a:r>
            <a:r>
              <a:rPr lang="pt-BR" sz="2000" spc="-30" dirty="0"/>
              <a:t> por uma </a:t>
            </a:r>
            <a:r>
              <a:rPr lang="pt-BR" sz="2000" b="1" spc="-30" dirty="0">
                <a:solidFill>
                  <a:schemeClr val="accent5"/>
                </a:solidFill>
              </a:rPr>
              <a:t>pessoa</a:t>
            </a:r>
            <a:r>
              <a:rPr lang="pt-BR" sz="2000" spc="-30" dirty="0"/>
              <a:t>, um </a:t>
            </a:r>
            <a:r>
              <a:rPr lang="pt-BR" sz="2000" b="1" spc="-30" dirty="0">
                <a:solidFill>
                  <a:schemeClr val="accent5"/>
                </a:solidFill>
              </a:rPr>
              <a:t>aplicativo</a:t>
            </a:r>
            <a:r>
              <a:rPr lang="pt-BR" sz="2000" spc="-30" dirty="0"/>
              <a:t> ou um </a:t>
            </a:r>
            <a:r>
              <a:rPr lang="pt-BR" sz="2000" b="1" spc="-30" dirty="0">
                <a:solidFill>
                  <a:schemeClr val="accent5"/>
                </a:solidFill>
              </a:rPr>
              <a:t>serviço</a:t>
            </a:r>
            <a:endParaRPr lang="en-US" spc="-30" dirty="0"/>
          </a:p>
          <a:p>
            <a:pPr rtl="0"/>
            <a:r>
              <a:rPr lang="pt-BR" sz="2500" spc="-30" dirty="0"/>
              <a:t>A função fornece credenciais de segurança </a:t>
            </a:r>
            <a:r>
              <a:rPr lang="pt-BR" sz="2500" i="1" spc="-30" dirty="0">
                <a:solidFill>
                  <a:schemeClr val="accent6"/>
                </a:solidFill>
              </a:rPr>
              <a:t>temporárias </a:t>
            </a:r>
          </a:p>
          <a:p>
            <a:pPr rtl="0"/>
            <a:r>
              <a:rPr lang="pt-BR" sz="2500" spc="-30" dirty="0"/>
              <a:t>Exemplos de como as funções do IAM são usadas para </a:t>
            </a:r>
            <a:r>
              <a:rPr lang="pt-BR" sz="2500" b="1" spc="-30" dirty="0">
                <a:solidFill>
                  <a:schemeClr val="accent5"/>
                </a:solidFill>
              </a:rPr>
              <a:t>delegar</a:t>
            </a:r>
            <a:r>
              <a:rPr lang="pt-BR" sz="2500" spc="-30" dirty="0"/>
              <a:t> acesso – </a:t>
            </a:r>
          </a:p>
          <a:p>
            <a:pPr lvl="1" rtl="0"/>
            <a:r>
              <a:rPr lang="pt-BR" sz="2000" spc="-30" dirty="0"/>
              <a:t>Usada por um usuário do IAM na mesma conta da AWS que a função </a:t>
            </a:r>
          </a:p>
          <a:p>
            <a:pPr lvl="1" rtl="0"/>
            <a:r>
              <a:rPr lang="pt-BR" sz="2000" spc="-30" dirty="0"/>
              <a:t>Usada por um serviço da AWS, como o </a:t>
            </a:r>
            <a:r>
              <a:rPr lang="pt-BR" sz="2000" spc="-30" dirty="0" err="1"/>
              <a:t>Amazon</a:t>
            </a:r>
            <a:r>
              <a:rPr lang="pt-BR" sz="2000" spc="-30" dirty="0"/>
              <a:t> EC2, na mesma conta que a função</a:t>
            </a:r>
          </a:p>
          <a:p>
            <a:pPr lvl="1" rtl="0"/>
            <a:r>
              <a:rPr lang="pt-BR" sz="2000" spc="-30" dirty="0"/>
              <a:t>Usada por um usuário do IAM em uma conta da AWS diferente da função</a:t>
            </a:r>
          </a:p>
        </p:txBody>
      </p:sp>
      <p:sp>
        <p:nvSpPr>
          <p:cNvPr id="4" name="Slide Number Placeholder 3">
            <a:extLst>
              <a:ext uri="{FF2B5EF4-FFF2-40B4-BE49-F238E27FC236}">
                <a16:creationId xmlns:a16="http://schemas.microsoft.com/office/drawing/2014/main" id="{7AA5159F-880E-4146-A937-036EDCACD017}"/>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26</a:t>
            </a:fld>
            <a:endParaRPr lang="en-US" dirty="0"/>
          </a:p>
        </p:txBody>
      </p:sp>
      <p:sp>
        <p:nvSpPr>
          <p:cNvPr id="6" name="Footer Placeholder 5">
            <a:extLst>
              <a:ext uri="{FF2B5EF4-FFF2-40B4-BE49-F238E27FC236}">
                <a16:creationId xmlns:a16="http://schemas.microsoft.com/office/drawing/2014/main" id="{364B904C-A3A8-1940-A0C4-FFEE9A2B648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9" name="Graphic 8">
            <a:extLst>
              <a:ext uri="{FF2B5EF4-FFF2-40B4-BE49-F238E27FC236}">
                <a16:creationId xmlns:a16="http://schemas.microsoft.com/office/drawing/2014/main" id="{D465B365-4F51-444B-99E8-8936E75A5F5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77703" y="1821668"/>
            <a:ext cx="994748" cy="994748"/>
          </a:xfrm>
          <a:prstGeom prst="rect">
            <a:avLst/>
          </a:prstGeom>
        </p:spPr>
      </p:pic>
      <p:sp>
        <p:nvSpPr>
          <p:cNvPr id="10" name="TextBox 9">
            <a:extLst>
              <a:ext uri="{FF2B5EF4-FFF2-40B4-BE49-F238E27FC236}">
                <a16:creationId xmlns:a16="http://schemas.microsoft.com/office/drawing/2014/main" id="{39650093-E147-004A-A7E4-AD0571DA1596}"/>
              </a:ext>
            </a:extLst>
          </p:cNvPr>
          <p:cNvSpPr txBox="1"/>
          <p:nvPr/>
        </p:nvSpPr>
        <p:spPr>
          <a:xfrm>
            <a:off x="10306650" y="2688026"/>
            <a:ext cx="1571025" cy="338554"/>
          </a:xfrm>
          <a:prstGeom prst="rect">
            <a:avLst/>
          </a:prstGeom>
          <a:noFill/>
        </p:spPr>
        <p:txBody>
          <a:bodyPr wrap="square" rtlCol="0">
            <a:spAutoFit/>
          </a:bodyPr>
          <a:lstStyle/>
          <a:p>
            <a:pPr algn="ctr" rtl="0"/>
            <a:r>
              <a:rPr lang="pt-BR" sz="1600" b="1" dirty="0"/>
              <a:t>Função do IAM</a:t>
            </a:r>
          </a:p>
        </p:txBody>
      </p:sp>
    </p:spTree>
    <p:custDataLst>
      <p:tags r:id="rId1"/>
    </p:custDataLst>
    <p:extLst>
      <p:ext uri="{BB962C8B-B14F-4D97-AF65-F5344CB8AC3E}">
        <p14:creationId xmlns:p14="http://schemas.microsoft.com/office/powerpoint/2010/main" val="3182786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0B966-2A75-3441-A3F3-744B043BF4AE}"/>
              </a:ext>
            </a:extLst>
          </p:cNvPr>
          <p:cNvSpPr>
            <a:spLocks noGrp="1"/>
          </p:cNvSpPr>
          <p:nvPr>
            <p:ph type="title"/>
          </p:nvPr>
        </p:nvSpPr>
        <p:spPr/>
        <p:txBody>
          <a:bodyPr rtlCol="0"/>
          <a:lstStyle/>
          <a:p>
            <a:pPr rtl="0"/>
            <a:r>
              <a:rPr lang="pt-BR"/>
              <a:t>Exemplo de uso de uma função do IAM</a:t>
            </a:r>
          </a:p>
        </p:txBody>
      </p:sp>
      <p:sp>
        <p:nvSpPr>
          <p:cNvPr id="3" name="Content Placeholder 2">
            <a:extLst>
              <a:ext uri="{FF2B5EF4-FFF2-40B4-BE49-F238E27FC236}">
                <a16:creationId xmlns:a16="http://schemas.microsoft.com/office/drawing/2014/main" id="{C42A5133-5791-384E-8F8A-B3FBDC54F030}"/>
              </a:ext>
            </a:extLst>
          </p:cNvPr>
          <p:cNvSpPr>
            <a:spLocks noGrp="1"/>
          </p:cNvSpPr>
          <p:nvPr>
            <p:ph idx="1"/>
          </p:nvPr>
        </p:nvSpPr>
        <p:spPr>
          <a:xfrm>
            <a:off x="419099" y="1528175"/>
            <a:ext cx="4875205" cy="4648788"/>
          </a:xfrm>
        </p:spPr>
        <p:txBody>
          <a:bodyPr rtlCol="0"/>
          <a:lstStyle/>
          <a:p>
            <a:pPr marL="0" indent="0" rtl="0">
              <a:buNone/>
            </a:pPr>
            <a:r>
              <a:rPr lang="pt-BR" sz="2400" b="1" dirty="0">
                <a:solidFill>
                  <a:schemeClr val="accent5"/>
                </a:solidFill>
              </a:rPr>
              <a:t>Cenário</a:t>
            </a:r>
            <a:r>
              <a:rPr lang="pt-BR" sz="2400" dirty="0"/>
              <a:t>: </a:t>
            </a:r>
          </a:p>
          <a:p>
            <a:pPr rtl="0"/>
            <a:r>
              <a:rPr lang="pt-BR" sz="1800" dirty="0"/>
              <a:t>Um aplicativo executado em uma instância do EC2 precisa de acesso a um </a:t>
            </a:r>
            <a:r>
              <a:rPr lang="pt-BR" sz="1800" dirty="0" err="1"/>
              <a:t>bucket</a:t>
            </a:r>
            <a:r>
              <a:rPr lang="pt-BR" sz="1800" dirty="0"/>
              <a:t> do S3</a:t>
            </a:r>
          </a:p>
          <a:p>
            <a:pPr marL="0" indent="0" rtl="0">
              <a:buNone/>
            </a:pPr>
            <a:endParaRPr lang="en-US" sz="2400" dirty="0"/>
          </a:p>
          <a:p>
            <a:pPr marL="0" indent="0" rtl="0">
              <a:buNone/>
            </a:pPr>
            <a:r>
              <a:rPr lang="pt-BR" sz="2400" b="1" dirty="0">
                <a:solidFill>
                  <a:schemeClr val="accent6"/>
                </a:solidFill>
              </a:rPr>
              <a:t>Solução</a:t>
            </a:r>
            <a:r>
              <a:rPr lang="pt-BR" sz="2400" dirty="0"/>
              <a:t>:</a:t>
            </a:r>
          </a:p>
          <a:p>
            <a:pPr rtl="0"/>
            <a:r>
              <a:rPr lang="pt-BR" sz="1800" dirty="0"/>
              <a:t>Defina uma política do IAM que conceda acesso ao </a:t>
            </a:r>
            <a:r>
              <a:rPr lang="pt-BR" sz="1800" dirty="0" err="1"/>
              <a:t>bucket</a:t>
            </a:r>
            <a:r>
              <a:rPr lang="pt-BR" sz="1800" dirty="0"/>
              <a:t> do S3.</a:t>
            </a:r>
            <a:endParaRPr lang="en-US" sz="1800" dirty="0"/>
          </a:p>
          <a:p>
            <a:pPr rtl="0"/>
            <a:r>
              <a:rPr lang="pt-BR" sz="1800" dirty="0"/>
              <a:t>Anexe a política a uma função</a:t>
            </a:r>
          </a:p>
          <a:p>
            <a:pPr rtl="0"/>
            <a:r>
              <a:rPr lang="pt-BR" sz="1800" dirty="0"/>
              <a:t>Permita que a instância do EC2 assuma </a:t>
            </a:r>
            <a:br>
              <a:rPr lang="pt-BR" sz="1800" dirty="0"/>
            </a:br>
            <a:r>
              <a:rPr lang="pt-BR" sz="1800" dirty="0"/>
              <a:t>a função</a:t>
            </a:r>
          </a:p>
          <a:p>
            <a:pPr marL="0" indent="0" rtl="0">
              <a:buNone/>
            </a:pPr>
            <a:endParaRPr lang="en-US" sz="1800" dirty="0"/>
          </a:p>
        </p:txBody>
      </p:sp>
      <p:sp>
        <p:nvSpPr>
          <p:cNvPr id="4" name="Slide Number Placeholder 3">
            <a:extLst>
              <a:ext uri="{FF2B5EF4-FFF2-40B4-BE49-F238E27FC236}">
                <a16:creationId xmlns:a16="http://schemas.microsoft.com/office/drawing/2014/main" id="{F3C3E2C2-D781-D342-BF87-1DAE86B96FD1}"/>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27</a:t>
            </a:fld>
            <a:endParaRPr lang="en-US" dirty="0"/>
          </a:p>
        </p:txBody>
      </p:sp>
      <p:sp>
        <p:nvSpPr>
          <p:cNvPr id="5" name="Footer Placeholder 4">
            <a:extLst>
              <a:ext uri="{FF2B5EF4-FFF2-40B4-BE49-F238E27FC236}">
                <a16:creationId xmlns:a16="http://schemas.microsoft.com/office/drawing/2014/main" id="{7E765553-71A1-934D-9CED-1AE8776E6388}"/>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7" name="Group 6" descr="diagram shows an IAM policy attached to an IAM role which is in turn attached to an EC2 instance running an application. The application must access an S3 bucket, and it can, because of the attached permissions.">
            <a:extLst>
              <a:ext uri="{FF2B5EF4-FFF2-40B4-BE49-F238E27FC236}">
                <a16:creationId xmlns:a16="http://schemas.microsoft.com/office/drawing/2014/main" id="{E02C5A3C-3D46-C642-BED7-A6DC7826DB6D}"/>
              </a:ext>
            </a:extLst>
          </p:cNvPr>
          <p:cNvGrpSpPr/>
          <p:nvPr/>
        </p:nvGrpSpPr>
        <p:grpSpPr>
          <a:xfrm>
            <a:off x="5405119" y="1690841"/>
            <a:ext cx="5999163" cy="4185522"/>
            <a:chOff x="4330699" y="1690841"/>
            <a:chExt cx="5999163" cy="4185522"/>
          </a:xfrm>
        </p:grpSpPr>
        <p:sp>
          <p:nvSpPr>
            <p:cNvPr id="6" name="Rectangle 5">
              <a:extLst>
                <a:ext uri="{FF2B5EF4-FFF2-40B4-BE49-F238E27FC236}">
                  <a16:creationId xmlns:a16="http://schemas.microsoft.com/office/drawing/2014/main" id="{2727BDAF-99EE-5049-93DE-8D132CF1872D}"/>
                </a:ext>
              </a:extLst>
            </p:cNvPr>
            <p:cNvSpPr/>
            <p:nvPr/>
          </p:nvSpPr>
          <p:spPr>
            <a:xfrm>
              <a:off x="4330699" y="1690841"/>
              <a:ext cx="5999163" cy="418552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a:solidFill>
                    <a:sysClr val="windowText" lastClr="000000"/>
                  </a:solidFill>
                </a:rPr>
                <a:t> Nuvem AWS</a:t>
              </a:r>
            </a:p>
          </p:txBody>
        </p:sp>
        <p:pic>
          <p:nvPicPr>
            <p:cNvPr id="8" name="Graphic 7">
              <a:extLst>
                <a:ext uri="{FF2B5EF4-FFF2-40B4-BE49-F238E27FC236}">
                  <a16:creationId xmlns:a16="http://schemas.microsoft.com/office/drawing/2014/main" id="{9AACEB7D-450D-3746-A732-3D9922B7161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30699" y="1690842"/>
              <a:ext cx="384176" cy="384176"/>
            </a:xfrm>
            <a:prstGeom prst="rect">
              <a:avLst/>
            </a:prstGeom>
          </p:spPr>
        </p:pic>
        <p:pic>
          <p:nvPicPr>
            <p:cNvPr id="10" name="Graphic 9">
              <a:extLst>
                <a:ext uri="{FF2B5EF4-FFF2-40B4-BE49-F238E27FC236}">
                  <a16:creationId xmlns:a16="http://schemas.microsoft.com/office/drawing/2014/main" id="{7B05586E-94D1-9A49-A2DA-A0F76AB4FB1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576428" y="2450035"/>
              <a:ext cx="469900" cy="469900"/>
            </a:xfrm>
            <a:prstGeom prst="rect">
              <a:avLst/>
            </a:prstGeom>
          </p:spPr>
        </p:pic>
        <p:pic>
          <p:nvPicPr>
            <p:cNvPr id="11" name="Picture 10">
              <a:extLst>
                <a:ext uri="{FF2B5EF4-FFF2-40B4-BE49-F238E27FC236}">
                  <a16:creationId xmlns:a16="http://schemas.microsoft.com/office/drawing/2014/main" id="{297076F4-DA0D-AB42-9657-8515853157B5}"/>
                </a:ext>
              </a:extLst>
            </p:cNvPr>
            <p:cNvPicPr>
              <a:picLocks noChangeAspect="1"/>
            </p:cNvPicPr>
            <p:nvPr/>
          </p:nvPicPr>
          <p:blipFill>
            <a:blip r:embed="rId8"/>
            <a:stretch>
              <a:fillRect/>
            </a:stretch>
          </p:blipFill>
          <p:spPr>
            <a:xfrm>
              <a:off x="5255878" y="3001595"/>
              <a:ext cx="496301" cy="469900"/>
            </a:xfrm>
            <a:prstGeom prst="rect">
              <a:avLst/>
            </a:prstGeom>
          </p:spPr>
        </p:pic>
        <p:sp>
          <p:nvSpPr>
            <p:cNvPr id="12" name="Rectangle 11">
              <a:extLst>
                <a:ext uri="{FF2B5EF4-FFF2-40B4-BE49-F238E27FC236}">
                  <a16:creationId xmlns:a16="http://schemas.microsoft.com/office/drawing/2014/main" id="{F95CCFD2-3840-A14C-A043-496062DB193A}"/>
                </a:ext>
              </a:extLst>
            </p:cNvPr>
            <p:cNvSpPr/>
            <p:nvPr/>
          </p:nvSpPr>
          <p:spPr>
            <a:xfrm>
              <a:off x="4556269" y="2454797"/>
              <a:ext cx="2897860" cy="1158434"/>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r" rtl="0"/>
              <a:r>
                <a:rPr lang="pt-BR" sz="1600" dirty="0">
                  <a:solidFill>
                    <a:srgbClr val="5A6B86"/>
                  </a:solidFill>
                </a:rPr>
                <a:t>Instância do </a:t>
              </a:r>
              <a:r>
                <a:rPr lang="pt-BR" sz="1600" dirty="0" err="1">
                  <a:solidFill>
                    <a:srgbClr val="5A6B86"/>
                  </a:solidFill>
                </a:rPr>
                <a:t>Amazon</a:t>
              </a:r>
              <a:r>
                <a:rPr lang="pt-BR" sz="1600" dirty="0">
                  <a:solidFill>
                    <a:srgbClr val="5A6B86"/>
                  </a:solidFill>
                </a:rPr>
                <a:t> EC2</a:t>
              </a:r>
            </a:p>
          </p:txBody>
        </p:sp>
        <p:sp>
          <p:nvSpPr>
            <p:cNvPr id="13" name="TextBox 12">
              <a:extLst>
                <a:ext uri="{FF2B5EF4-FFF2-40B4-BE49-F238E27FC236}">
                  <a16:creationId xmlns:a16="http://schemas.microsoft.com/office/drawing/2014/main" id="{6F0EFA60-B864-2F49-93F5-6AC8EF19B091}"/>
                </a:ext>
              </a:extLst>
            </p:cNvPr>
            <p:cNvSpPr txBox="1"/>
            <p:nvPr/>
          </p:nvSpPr>
          <p:spPr>
            <a:xfrm>
              <a:off x="5706563" y="3062611"/>
              <a:ext cx="1192955" cy="338554"/>
            </a:xfrm>
            <a:prstGeom prst="rect">
              <a:avLst/>
            </a:prstGeom>
            <a:noFill/>
          </p:spPr>
          <p:txBody>
            <a:bodyPr wrap="non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Aplicativo</a:t>
              </a:r>
            </a:p>
          </p:txBody>
        </p:sp>
        <p:pic>
          <p:nvPicPr>
            <p:cNvPr id="16" name="Graphic 15">
              <a:extLst>
                <a:ext uri="{FF2B5EF4-FFF2-40B4-BE49-F238E27FC236}">
                  <a16:creationId xmlns:a16="http://schemas.microsoft.com/office/drawing/2014/main" id="{7DF3A48E-C74C-304E-802A-BA0B590EE73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251785" y="2765356"/>
              <a:ext cx="635809" cy="635809"/>
            </a:xfrm>
            <a:prstGeom prst="rect">
              <a:avLst/>
            </a:prstGeom>
          </p:spPr>
        </p:pic>
        <p:sp>
          <p:nvSpPr>
            <p:cNvPr id="17" name="TextBox 16">
              <a:extLst>
                <a:ext uri="{FF2B5EF4-FFF2-40B4-BE49-F238E27FC236}">
                  <a16:creationId xmlns:a16="http://schemas.microsoft.com/office/drawing/2014/main" id="{D5A3D44E-2CDC-364E-821E-3C378E66E7E1}"/>
                </a:ext>
              </a:extLst>
            </p:cNvPr>
            <p:cNvSpPr txBox="1"/>
            <p:nvPr/>
          </p:nvSpPr>
          <p:spPr>
            <a:xfrm>
              <a:off x="8930787" y="3411275"/>
              <a:ext cx="1253485" cy="830997"/>
            </a:xfrm>
            <a:prstGeom prst="rect">
              <a:avLst/>
            </a:prstGeom>
            <a:noFill/>
          </p:spPr>
          <p:txBody>
            <a:bodyPr wrap="square" rtlCol="0">
              <a:spAutoFit/>
            </a:bodyPr>
            <a:lstStyle/>
            <a:p>
              <a:pPr algn="ctr" rtl="0"/>
              <a:r>
                <a:rPr lang="pt-BR" sz="1600" i="1" dirty="0"/>
                <a:t>Fotos </a:t>
              </a:r>
              <a:r>
                <a:rPr lang="pt-BR" sz="1600" dirty="0"/>
                <a:t>do </a:t>
              </a:r>
              <a:r>
                <a:rPr lang="pt-BR" sz="1600" dirty="0" err="1"/>
                <a:t>bucket</a:t>
              </a:r>
              <a:r>
                <a:rPr lang="pt-BR" sz="1600" dirty="0"/>
                <a:t> do </a:t>
              </a:r>
              <a:r>
                <a:rPr lang="pt-BR" sz="1600" dirty="0" err="1"/>
                <a:t>Amazon</a:t>
              </a:r>
              <a:r>
                <a:rPr lang="pt-BR" sz="1600" dirty="0"/>
                <a:t> S3</a:t>
              </a:r>
              <a:endParaRPr lang="en-US" sz="1600" dirty="0"/>
            </a:p>
          </p:txBody>
        </p:sp>
        <p:sp>
          <p:nvSpPr>
            <p:cNvPr id="18" name="TextBox 17">
              <a:extLst>
                <a:ext uri="{FF2B5EF4-FFF2-40B4-BE49-F238E27FC236}">
                  <a16:creationId xmlns:a16="http://schemas.microsoft.com/office/drawing/2014/main" id="{D350F102-2DFE-3C41-B019-24298A2D82A3}"/>
                </a:ext>
              </a:extLst>
            </p:cNvPr>
            <p:cNvSpPr txBox="1"/>
            <p:nvPr/>
          </p:nvSpPr>
          <p:spPr>
            <a:xfrm>
              <a:off x="5516019" y="4798628"/>
              <a:ext cx="1037442" cy="338554"/>
            </a:xfrm>
            <a:prstGeom prst="rect">
              <a:avLst/>
            </a:prstGeom>
            <a:noFill/>
          </p:spPr>
          <p:txBody>
            <a:bodyPr wrap="square" rtlCol="0">
              <a:spAutoFit/>
            </a:bodyPr>
            <a:lstStyle/>
            <a:p>
              <a:pPr algn="ctr" rtl="0"/>
              <a:r>
                <a:rPr lang="pt-BR" sz="1600"/>
                <a:t>Função do IAM</a:t>
              </a:r>
            </a:p>
          </p:txBody>
        </p:sp>
        <p:pic>
          <p:nvPicPr>
            <p:cNvPr id="19" name="Graphic 18">
              <a:extLst>
                <a:ext uri="{FF2B5EF4-FFF2-40B4-BE49-F238E27FC236}">
                  <a16:creationId xmlns:a16="http://schemas.microsoft.com/office/drawing/2014/main" id="{B2B56EF9-F4FF-C543-B07C-376794EB2F1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67949" y="4374529"/>
              <a:ext cx="469900" cy="469900"/>
            </a:xfrm>
            <a:prstGeom prst="rect">
              <a:avLst/>
            </a:prstGeom>
          </p:spPr>
        </p:pic>
        <p:sp>
          <p:nvSpPr>
            <p:cNvPr id="20" name="TextBox 19">
              <a:extLst>
                <a:ext uri="{FF2B5EF4-FFF2-40B4-BE49-F238E27FC236}">
                  <a16:creationId xmlns:a16="http://schemas.microsoft.com/office/drawing/2014/main" id="{29FCC8F9-5F26-5C41-888C-23A0A9917B68}"/>
                </a:ext>
              </a:extLst>
            </p:cNvPr>
            <p:cNvSpPr txBox="1"/>
            <p:nvPr/>
          </p:nvSpPr>
          <p:spPr>
            <a:xfrm>
              <a:off x="7783942" y="4844794"/>
              <a:ext cx="1809638" cy="830997"/>
            </a:xfrm>
            <a:prstGeom prst="rect">
              <a:avLst/>
            </a:prstGeom>
            <a:noFill/>
          </p:spPr>
          <p:txBody>
            <a:bodyPr wrap="square" rtlCol="0">
              <a:spAutoFit/>
            </a:bodyPr>
            <a:lstStyle/>
            <a:p>
              <a:pPr algn="ctr" rtl="0"/>
              <a:r>
                <a:rPr lang="pt-BR" sz="1600" dirty="0"/>
                <a:t>A política do IAM </a:t>
              </a:r>
              <a:r>
                <a:rPr lang="pt-BR" sz="1600" i="1" dirty="0"/>
                <a:t>concede acesso ao </a:t>
              </a:r>
              <a:r>
                <a:rPr lang="pt-BR" sz="1600" i="1" dirty="0" err="1"/>
                <a:t>bucket</a:t>
              </a:r>
              <a:r>
                <a:rPr lang="pt-BR" sz="1600" i="1" dirty="0"/>
                <a:t> de fotos</a:t>
              </a:r>
            </a:p>
          </p:txBody>
        </p:sp>
        <p:pic>
          <p:nvPicPr>
            <p:cNvPr id="21" name="Graphic 20">
              <a:extLst>
                <a:ext uri="{FF2B5EF4-FFF2-40B4-BE49-F238E27FC236}">
                  <a16:creationId xmlns:a16="http://schemas.microsoft.com/office/drawing/2014/main" id="{5D77D14C-8EEF-2D4B-AEB6-371EF8DA1E6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39061" y="4367390"/>
              <a:ext cx="516890" cy="516890"/>
            </a:xfrm>
            <a:prstGeom prst="rect">
              <a:avLst/>
            </a:prstGeom>
          </p:spPr>
        </p:pic>
        <p:cxnSp>
          <p:nvCxnSpPr>
            <p:cNvPr id="23" name="Straight Arrow Connector 22">
              <a:extLst>
                <a:ext uri="{FF2B5EF4-FFF2-40B4-BE49-F238E27FC236}">
                  <a16:creationId xmlns:a16="http://schemas.microsoft.com/office/drawing/2014/main" id="{50AAB94B-4439-5E4C-8413-38A5ED9932BD}"/>
                </a:ext>
              </a:extLst>
            </p:cNvPr>
            <p:cNvCxnSpPr>
              <a:cxnSpLocks/>
              <a:stCxn id="19" idx="0"/>
              <a:endCxn id="12" idx="2"/>
            </p:cNvCxnSpPr>
            <p:nvPr/>
          </p:nvCxnSpPr>
          <p:spPr>
            <a:xfrm flipV="1">
              <a:off x="6002899" y="3613231"/>
              <a:ext cx="2300" cy="761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DC0A777-4246-1B41-A581-D950A4ABE456}"/>
                </a:ext>
              </a:extLst>
            </p:cNvPr>
            <p:cNvSpPr txBox="1"/>
            <p:nvPr/>
          </p:nvSpPr>
          <p:spPr>
            <a:xfrm>
              <a:off x="6772591" y="4633946"/>
              <a:ext cx="973343"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anexado</a:t>
              </a:r>
            </a:p>
          </p:txBody>
        </p:sp>
        <p:cxnSp>
          <p:nvCxnSpPr>
            <p:cNvPr id="26" name="Straight Arrow Connector 25">
              <a:extLst>
                <a:ext uri="{FF2B5EF4-FFF2-40B4-BE49-F238E27FC236}">
                  <a16:creationId xmlns:a16="http://schemas.microsoft.com/office/drawing/2014/main" id="{F74246FE-E7D1-7A45-A69E-1396ED45B918}"/>
                </a:ext>
              </a:extLst>
            </p:cNvPr>
            <p:cNvCxnSpPr>
              <a:cxnSpLocks/>
              <a:stCxn id="21" idx="1"/>
              <a:endCxn id="19" idx="3"/>
            </p:cNvCxnSpPr>
            <p:nvPr/>
          </p:nvCxnSpPr>
          <p:spPr>
            <a:xfrm flipH="1" flipV="1">
              <a:off x="6237849" y="4609479"/>
              <a:ext cx="2201212" cy="163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20DB683-8D83-B04B-80FA-74D244A184A0}"/>
                </a:ext>
              </a:extLst>
            </p:cNvPr>
            <p:cNvSpPr txBox="1"/>
            <p:nvPr/>
          </p:nvSpPr>
          <p:spPr>
            <a:xfrm>
              <a:off x="5958492" y="3743770"/>
              <a:ext cx="1699504" cy="584775"/>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Função </a:t>
              </a:r>
              <a:r>
                <a:rPr lang="pt-BR" sz="1600" i="1">
                  <a:latin typeface="Amazon Ember Light" panose="020B0403020204020204" pitchFamily="34" charset="0"/>
                  <a:ea typeface="Amazon Ember Light" panose="020B0403020204020204" pitchFamily="34" charset="0"/>
                  <a:cs typeface="Amazon Ember Light" panose="020B0403020204020204" pitchFamily="34" charset="0"/>
                </a:rPr>
                <a:t>assumida</a:t>
              </a:r>
              <a:r>
                <a:rPr lang="pt-BR" sz="1600">
                  <a:latin typeface="Amazon Ember Light" panose="020B0403020204020204" pitchFamily="34" charset="0"/>
                  <a:ea typeface="Amazon Ember Light" panose="020B0403020204020204" pitchFamily="34" charset="0"/>
                  <a:cs typeface="Amazon Ember Light" panose="020B0403020204020204" pitchFamily="34" charset="0"/>
                </a:rPr>
                <a:t> por</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latin typeface="Amazon Ember Light" panose="020B0403020204020204" pitchFamily="34" charset="0"/>
                  <a:ea typeface="Amazon Ember Light" panose="020B0403020204020204" pitchFamily="34" charset="0"/>
                  <a:cs typeface="Amazon Ember Light" panose="020B0403020204020204" pitchFamily="34" charset="0"/>
                </a:rPr>
                <a:t>a instância do EC2</a:t>
              </a:r>
            </a:p>
          </p:txBody>
        </p:sp>
        <p:cxnSp>
          <p:nvCxnSpPr>
            <p:cNvPr id="40" name="Straight Arrow Connector 39">
              <a:extLst>
                <a:ext uri="{FF2B5EF4-FFF2-40B4-BE49-F238E27FC236}">
                  <a16:creationId xmlns:a16="http://schemas.microsoft.com/office/drawing/2014/main" id="{77DD40B1-47CA-6847-9E3D-816C884E81B2}"/>
                </a:ext>
              </a:extLst>
            </p:cNvPr>
            <p:cNvCxnSpPr>
              <a:cxnSpLocks/>
            </p:cNvCxnSpPr>
            <p:nvPr/>
          </p:nvCxnSpPr>
          <p:spPr>
            <a:xfrm>
              <a:off x="7338455" y="3120152"/>
              <a:ext cx="169124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FC9785CA-BB9A-E04A-BEA1-3105190E8662}"/>
                </a:ext>
              </a:extLst>
            </p:cNvPr>
            <p:cNvSpPr txBox="1"/>
            <p:nvPr/>
          </p:nvSpPr>
          <p:spPr>
            <a:xfrm>
              <a:off x="7449367" y="1999834"/>
              <a:ext cx="1692879" cy="1077218"/>
            </a:xfrm>
            <a:prstGeom prst="rect">
              <a:avLst/>
            </a:prstGeom>
            <a:noFill/>
          </p:spPr>
          <p:txBody>
            <a:bodyPr wrap="squar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O aplicativo tem permissões para acessar o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bucket</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do S3</a:t>
              </a:r>
            </a:p>
          </p:txBody>
        </p:sp>
        <p:sp>
          <p:nvSpPr>
            <p:cNvPr id="48" name="Oval 47">
              <a:extLst>
                <a:ext uri="{FF2B5EF4-FFF2-40B4-BE49-F238E27FC236}">
                  <a16:creationId xmlns:a16="http://schemas.microsoft.com/office/drawing/2014/main" id="{93D86B90-CAF3-E048-A09D-2660A5DDE790}"/>
                </a:ext>
              </a:extLst>
            </p:cNvPr>
            <p:cNvSpPr/>
            <p:nvPr/>
          </p:nvSpPr>
          <p:spPr>
            <a:xfrm>
              <a:off x="7120134" y="4932152"/>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1</a:t>
              </a:r>
            </a:p>
          </p:txBody>
        </p:sp>
        <p:sp>
          <p:nvSpPr>
            <p:cNvPr id="49" name="Oval 48">
              <a:extLst>
                <a:ext uri="{FF2B5EF4-FFF2-40B4-BE49-F238E27FC236}">
                  <a16:creationId xmlns:a16="http://schemas.microsoft.com/office/drawing/2014/main" id="{56A5F209-213D-B946-B7DA-A47508578DC4}"/>
                </a:ext>
              </a:extLst>
            </p:cNvPr>
            <p:cNvSpPr/>
            <p:nvPr/>
          </p:nvSpPr>
          <p:spPr>
            <a:xfrm>
              <a:off x="5680237" y="3885297"/>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2</a:t>
              </a:r>
            </a:p>
          </p:txBody>
        </p:sp>
        <p:sp>
          <p:nvSpPr>
            <p:cNvPr id="51" name="Oval 50">
              <a:extLst>
                <a:ext uri="{FF2B5EF4-FFF2-40B4-BE49-F238E27FC236}">
                  <a16:creationId xmlns:a16="http://schemas.microsoft.com/office/drawing/2014/main" id="{CD8A2209-9DB5-1549-A167-CEB437C109E5}"/>
                </a:ext>
              </a:extLst>
            </p:cNvPr>
            <p:cNvSpPr/>
            <p:nvPr/>
          </p:nvSpPr>
          <p:spPr>
            <a:xfrm>
              <a:off x="7911994" y="3216821"/>
              <a:ext cx="278255" cy="27656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t>3</a:t>
              </a:r>
            </a:p>
          </p:txBody>
        </p:sp>
      </p:grpSp>
    </p:spTree>
    <p:custDataLst>
      <p:tags r:id="rId1"/>
    </p:custDataLst>
    <p:extLst>
      <p:ext uri="{BB962C8B-B14F-4D97-AF65-F5344CB8AC3E}">
        <p14:creationId xmlns:p14="http://schemas.microsoft.com/office/powerpoint/2010/main" val="447359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dirty="0"/>
              <a:t>Principais lições da Seção 2</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28</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714473" y="1178376"/>
            <a:ext cx="6125101" cy="4814920"/>
          </a:xfrm>
        </p:spPr>
        <p:txBody>
          <a:bodyPr rtlCol="0"/>
          <a:lstStyle/>
          <a:p>
            <a:pPr rtl="0"/>
            <a:r>
              <a:rPr lang="pt-BR" sz="2200" dirty="0"/>
              <a:t>As </a:t>
            </a:r>
            <a:r>
              <a:rPr lang="pt-BR" sz="2200" b="1" dirty="0">
                <a:solidFill>
                  <a:schemeClr val="accent5"/>
                </a:solidFill>
              </a:rPr>
              <a:t>políticas do IAM </a:t>
            </a:r>
            <a:r>
              <a:rPr lang="pt-BR" sz="2200" dirty="0"/>
              <a:t>são criadas com </a:t>
            </a:r>
            <a:r>
              <a:rPr lang="pt-BR" sz="2200" dirty="0" err="1"/>
              <a:t>JavaScript</a:t>
            </a:r>
            <a:r>
              <a:rPr lang="pt-BR" sz="2200" dirty="0"/>
              <a:t> </a:t>
            </a:r>
            <a:r>
              <a:rPr lang="pt-BR" sz="2200" dirty="0" err="1"/>
              <a:t>Object</a:t>
            </a:r>
            <a:r>
              <a:rPr lang="pt-BR" sz="2200" dirty="0"/>
              <a:t> </a:t>
            </a:r>
            <a:r>
              <a:rPr lang="pt-BR" sz="2200" dirty="0" err="1"/>
              <a:t>Notation</a:t>
            </a:r>
            <a:r>
              <a:rPr lang="pt-BR" sz="2200" dirty="0"/>
              <a:t> (JSON) e definem permissões.</a:t>
            </a:r>
          </a:p>
          <a:p>
            <a:pPr lvl="1" rtl="0"/>
            <a:r>
              <a:rPr lang="pt-BR" sz="1800" dirty="0"/>
              <a:t>As políticas do IAM podem ser anexadas a qualquer </a:t>
            </a:r>
            <a:r>
              <a:rPr lang="pt-BR" sz="1800" b="1" dirty="0">
                <a:solidFill>
                  <a:schemeClr val="accent5"/>
                </a:solidFill>
              </a:rPr>
              <a:t>entidade do IAM</a:t>
            </a:r>
            <a:r>
              <a:rPr lang="pt-BR" sz="1800" dirty="0"/>
              <a:t>.</a:t>
            </a:r>
          </a:p>
          <a:p>
            <a:pPr lvl="1" rtl="0"/>
            <a:r>
              <a:rPr lang="pt-BR" sz="1800" dirty="0"/>
              <a:t>As entidades são usuários do IAM, grupos do IAM </a:t>
            </a:r>
            <a:br>
              <a:rPr lang="pt-BR" sz="1800" dirty="0"/>
            </a:br>
            <a:r>
              <a:rPr lang="pt-BR" sz="1800" dirty="0"/>
              <a:t>e funções do IAM.</a:t>
            </a:r>
            <a:endParaRPr lang="en-US" sz="1600" dirty="0"/>
          </a:p>
          <a:p>
            <a:pPr rtl="0"/>
            <a:r>
              <a:rPr lang="pt-BR" sz="2200" dirty="0"/>
              <a:t>Um </a:t>
            </a:r>
            <a:r>
              <a:rPr lang="pt-BR" sz="2200" b="1" dirty="0">
                <a:solidFill>
                  <a:schemeClr val="accent5"/>
                </a:solidFill>
              </a:rPr>
              <a:t>usuário do IAM </a:t>
            </a:r>
            <a:r>
              <a:rPr lang="pt-BR" sz="2200" dirty="0"/>
              <a:t>fornece uma maneira </a:t>
            </a:r>
            <a:br>
              <a:rPr lang="pt-BR" sz="2200" dirty="0"/>
            </a:br>
            <a:r>
              <a:rPr lang="pt-BR" sz="2200" dirty="0"/>
              <a:t>para uma pessoa, um aplicativo ou um serviço </a:t>
            </a:r>
            <a:br>
              <a:rPr lang="pt-BR" sz="2200" dirty="0"/>
            </a:br>
            <a:r>
              <a:rPr lang="pt-BR" sz="2200" dirty="0"/>
              <a:t>se autenticar na AWS.</a:t>
            </a:r>
          </a:p>
          <a:p>
            <a:pPr rtl="0"/>
            <a:r>
              <a:rPr lang="pt-BR" sz="2200" dirty="0"/>
              <a:t>Um </a:t>
            </a:r>
            <a:r>
              <a:rPr lang="pt-BR" sz="2200" b="1" dirty="0">
                <a:solidFill>
                  <a:schemeClr val="accent5"/>
                </a:solidFill>
              </a:rPr>
              <a:t>grupo do IAM </a:t>
            </a:r>
            <a:r>
              <a:rPr lang="pt-BR" sz="2200" dirty="0"/>
              <a:t>é uma maneira simples de anexar as mesmas políticas a vários usuários.</a:t>
            </a:r>
          </a:p>
          <a:p>
            <a:pPr rtl="0"/>
            <a:r>
              <a:rPr lang="pt-BR" sz="2200" dirty="0"/>
              <a:t>Uma </a:t>
            </a:r>
            <a:r>
              <a:rPr lang="pt-BR" sz="2200" b="1" dirty="0">
                <a:solidFill>
                  <a:schemeClr val="accent5"/>
                </a:solidFill>
              </a:rPr>
              <a:t>função do IAM </a:t>
            </a:r>
            <a:r>
              <a:rPr lang="pt-BR" sz="2200" dirty="0"/>
              <a:t>pode ter políticas </a:t>
            </a:r>
            <a:br>
              <a:rPr lang="pt-BR" sz="2200" dirty="0"/>
            </a:br>
            <a:r>
              <a:rPr lang="pt-BR" sz="2200" dirty="0"/>
              <a:t>de permissões anexadas a ela e ser usada </a:t>
            </a:r>
            <a:br>
              <a:rPr lang="pt-BR" sz="2200" dirty="0"/>
            </a:br>
            <a:r>
              <a:rPr lang="pt-BR" sz="2200" dirty="0"/>
              <a:t>para delegar acesso temporário a usuários </a:t>
            </a:r>
            <a:br>
              <a:rPr lang="pt-BR" sz="2200" dirty="0"/>
            </a:br>
            <a:r>
              <a:rPr lang="pt-BR" sz="2200" dirty="0"/>
              <a:t>ou aplicativos.</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854383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E02AFD6E-C3E3-C544-8427-5B0745F2F707}"/>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2" name="Title 1"/>
          <p:cNvSpPr>
            <a:spLocks noGrp="1"/>
          </p:cNvSpPr>
          <p:nvPr>
            <p:ph type="title"/>
          </p:nvPr>
        </p:nvSpPr>
        <p:spPr/>
        <p:txBody>
          <a:bodyPr rtlCol="0">
            <a:noAutofit/>
          </a:bodyPr>
          <a:lstStyle/>
          <a:p>
            <a:pPr algn="ctr" rtl="0"/>
            <a:r>
              <a:rPr lang="pt-BR" sz="4400"/>
              <a:t>Demonstração gravada: IAM</a:t>
            </a:r>
          </a:p>
        </p:txBody>
      </p:sp>
      <p:sp>
        <p:nvSpPr>
          <p:cNvPr id="6" name="Slide Number Placeholder 5">
            <a:extLst>
              <a:ext uri="{FF2B5EF4-FFF2-40B4-BE49-F238E27FC236}">
                <a16:creationId xmlns:a16="http://schemas.microsoft.com/office/drawing/2014/main" id="{E45F18BC-26B5-8144-8736-0B73EB5369EF}"/>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29</a:t>
            </a:fld>
            <a:endParaRPr lang="en-US" dirty="0"/>
          </a:p>
        </p:txBody>
      </p:sp>
      <p:pic>
        <p:nvPicPr>
          <p:cNvPr id="3" name="Picture 2">
            <a:hlinkClick r:id="rId4"/>
            <a:extLst>
              <a:ext uri="{FF2B5EF4-FFF2-40B4-BE49-F238E27FC236}">
                <a16:creationId xmlns:a16="http://schemas.microsoft.com/office/drawing/2014/main" id="{A116E41D-6A23-3446-A597-E91B9FBE7576}"/>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0131" y="2190750"/>
            <a:ext cx="5961954" cy="3086100"/>
          </a:xfrm>
          <a:prstGeom prst="rect">
            <a:avLst/>
          </a:prstGeom>
        </p:spPr>
      </p:pic>
    </p:spTree>
    <p:custDataLst>
      <p:tags r:id="rId1"/>
    </p:custDataLst>
    <p:extLst>
      <p:ext uri="{BB962C8B-B14F-4D97-AF65-F5344CB8AC3E}">
        <p14:creationId xmlns:p14="http://schemas.microsoft.com/office/powerpoint/2010/main" val="2147057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rtlCol="0"/>
          <a:lstStyle/>
          <a:p>
            <a:pPr rtl="0"/>
            <a:r>
              <a:rPr lang="pt-BR" dirty="0"/>
              <a:t>Objetivos do módulo</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p:txBody>
          <a:bodyPr rtlCol="0"/>
          <a:lstStyle/>
          <a:p>
            <a:pPr marL="17462" lvl="1" indent="0" rtl="0">
              <a:buNone/>
            </a:pPr>
            <a:r>
              <a:rPr lang="pt-BR" sz="3200" dirty="0"/>
              <a:t>Depois de concluir este módulo, você deverá ser capaz de: </a:t>
            </a:r>
          </a:p>
          <a:p>
            <a:pPr marL="238125" lvl="1" indent="-220663" rtl="0">
              <a:lnSpc>
                <a:spcPct val="100000"/>
              </a:lnSpc>
            </a:pPr>
            <a:r>
              <a:rPr lang="pt-BR" sz="2800" dirty="0"/>
              <a:t>Reconhecer o modelo de responsabilidade compartilhada</a:t>
            </a:r>
          </a:p>
          <a:p>
            <a:pPr marL="238125" lvl="1" indent="-220663" rtl="0">
              <a:lnSpc>
                <a:spcPct val="100000"/>
              </a:lnSpc>
            </a:pPr>
            <a:r>
              <a:rPr lang="pt-BR" sz="2800" dirty="0"/>
              <a:t>Identificar a responsabilidade do cliente e a da AWS</a:t>
            </a:r>
          </a:p>
          <a:p>
            <a:pPr marL="238125" lvl="1" indent="-220663" rtl="0">
              <a:lnSpc>
                <a:spcPct val="100000"/>
              </a:lnSpc>
            </a:pPr>
            <a:r>
              <a:rPr lang="pt-BR" sz="2800" dirty="0"/>
              <a:t>Reconhecer usuários, grupos e funções do IAM</a:t>
            </a:r>
          </a:p>
          <a:p>
            <a:pPr marL="238125" lvl="1" indent="-220663" rtl="0">
              <a:lnSpc>
                <a:spcPct val="100000"/>
              </a:lnSpc>
            </a:pPr>
            <a:r>
              <a:rPr lang="pt-BR" sz="2800" dirty="0"/>
              <a:t>Descrever diferentes tipos de credenciais de segurança no IAM</a:t>
            </a:r>
          </a:p>
          <a:p>
            <a:pPr marL="238125" lvl="1" indent="-220663" rtl="0">
              <a:lnSpc>
                <a:spcPct val="100000"/>
              </a:lnSpc>
            </a:pPr>
            <a:r>
              <a:rPr lang="pt-BR" sz="2800" dirty="0"/>
              <a:t>Identificar as etapas para a proteção de novas contas da AWS</a:t>
            </a:r>
          </a:p>
          <a:p>
            <a:pPr marL="238125" lvl="1" indent="-220663" rtl="0">
              <a:lnSpc>
                <a:spcPct val="100000"/>
              </a:lnSpc>
            </a:pPr>
            <a:r>
              <a:rPr lang="pt-BR" sz="2800" dirty="0"/>
              <a:t>Explorar usuários e grupos do IAM</a:t>
            </a:r>
          </a:p>
          <a:p>
            <a:pPr marL="238125" lvl="1" indent="-220663" rtl="0">
              <a:lnSpc>
                <a:spcPct val="100000"/>
              </a:lnSpc>
            </a:pPr>
            <a:r>
              <a:rPr lang="pt-BR" sz="2800" dirty="0"/>
              <a:t>Reconhecer como proteger dados da AWS</a:t>
            </a:r>
          </a:p>
          <a:p>
            <a:pPr marL="238125" lvl="1" indent="-220663" rtl="0">
              <a:lnSpc>
                <a:spcPct val="100000"/>
              </a:lnSpc>
            </a:pPr>
            <a:r>
              <a:rPr lang="pt-BR" sz="2800" dirty="0"/>
              <a:t>Reconhecer programas de conformidade da AWS</a:t>
            </a:r>
          </a:p>
        </p:txBody>
      </p:sp>
      <p:sp>
        <p:nvSpPr>
          <p:cNvPr id="5" name="Slide Number Placeholder 4">
            <a:extLst>
              <a:ext uri="{FF2B5EF4-FFF2-40B4-BE49-F238E27FC236}">
                <a16:creationId xmlns:a16="http://schemas.microsoft.com/office/drawing/2014/main" id="{D0E9032A-B193-E649-B33A-8B2DE7FF0AB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a:t>
            </a:fld>
            <a:endParaRPr lang="en-US" dirty="0"/>
          </a:p>
        </p:txBody>
      </p:sp>
      <p:sp>
        <p:nvSpPr>
          <p:cNvPr id="3" name="Footer Placeholder 2">
            <a:extLst>
              <a:ext uri="{FF2B5EF4-FFF2-40B4-BE49-F238E27FC236}">
                <a16:creationId xmlns:a16="http://schemas.microsoft.com/office/drawing/2014/main" id="{211D2220-A222-7B4F-978E-65D0DE58CB2A}"/>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396247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dirty="0"/>
              <a:t>Seção 3: Proteção de uma nova conta da AWS</a:t>
            </a:r>
          </a:p>
        </p:txBody>
      </p:sp>
      <p:sp>
        <p:nvSpPr>
          <p:cNvPr id="4" name="Text Placeholder 3">
            <a:extLst>
              <a:ext uri="{FF2B5EF4-FFF2-40B4-BE49-F238E27FC236}">
                <a16:creationId xmlns:a16="http://schemas.microsoft.com/office/drawing/2014/main" id="{7EE0FB3A-4CF2-5B4F-8B99-E02433C2EDAC}"/>
              </a:ext>
            </a:extLst>
          </p:cNvPr>
          <p:cNvSpPr>
            <a:spLocks noGrp="1"/>
          </p:cNvSpPr>
          <p:nvPr>
            <p:ph type="body" sz="quarter" idx="10"/>
          </p:nvPr>
        </p:nvSpPr>
        <p:spPr>
          <a:xfrm>
            <a:off x="419100" y="2554356"/>
            <a:ext cx="9294526" cy="488498"/>
          </a:xfrm>
        </p:spPr>
        <p:txBody>
          <a:bodyPr rtlCol="0">
            <a:normAutofit/>
          </a:bodyPr>
          <a:lstStyle/>
          <a:p>
            <a:pPr rtl="0"/>
            <a:r>
              <a:rPr lang="pt-BR" dirty="0"/>
              <a:t>Módulo 4: Segurança na Nuvem AWS</a:t>
            </a:r>
          </a:p>
          <a:p>
            <a:pPr rtl="0"/>
            <a:endParaRPr lang="en-US" dirty="0"/>
          </a:p>
        </p:txBody>
      </p:sp>
      <p:sp>
        <p:nvSpPr>
          <p:cNvPr id="5" name="Footer Placeholder 4">
            <a:extLst>
              <a:ext uri="{FF2B5EF4-FFF2-40B4-BE49-F238E27FC236}">
                <a16:creationId xmlns:a16="http://schemas.microsoft.com/office/drawing/2014/main" id="{924894DB-1CA2-6448-A879-052189CA624B}"/>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1205466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19099" y="365125"/>
            <a:ext cx="9029701" cy="474119"/>
          </a:xfrm>
        </p:spPr>
        <p:txBody>
          <a:bodyPr rtlCol="0"/>
          <a:lstStyle/>
          <a:p>
            <a:pPr rtl="0"/>
            <a:r>
              <a:rPr lang="pt-BR" sz="3600" dirty="0"/>
              <a:t>Acesso de usuário raiz da conta da AWS </a:t>
            </a:r>
            <a:br>
              <a:rPr lang="pt-BR" sz="3600" dirty="0"/>
            </a:br>
            <a:r>
              <a:rPr lang="pt-BR" sz="3600" dirty="0"/>
              <a:t>em comparação ao acesso do IAM</a:t>
            </a:r>
          </a:p>
        </p:txBody>
      </p:sp>
      <p:grpSp>
        <p:nvGrpSpPr>
          <p:cNvPr id="18" name="Group 17" descr="graphic shows that root account user privileges cannot be controlled and has full access to all resources. On the other hand, an IAM user has 4 characteristics that outweight those two root account user characteristics."/>
          <p:cNvGrpSpPr/>
          <p:nvPr/>
        </p:nvGrpSpPr>
        <p:grpSpPr>
          <a:xfrm>
            <a:off x="419100" y="1283158"/>
            <a:ext cx="4595071" cy="5044810"/>
            <a:chOff x="1281422" y="1283158"/>
            <a:chExt cx="4595071" cy="5044810"/>
          </a:xfrm>
        </p:grpSpPr>
        <p:sp>
          <p:nvSpPr>
            <p:cNvPr id="5" name="Freeform 4"/>
            <p:cNvSpPr/>
            <p:nvPr/>
          </p:nvSpPr>
          <p:spPr>
            <a:xfrm>
              <a:off x="1544519" y="1339841"/>
              <a:ext cx="1848255" cy="887511"/>
            </a:xfrm>
            <a:custGeom>
              <a:avLst/>
              <a:gdLst>
                <a:gd name="connsiteX0" fmla="*/ 0 w 1597521"/>
                <a:gd name="connsiteY0" fmla="*/ 88751 h 887511"/>
                <a:gd name="connsiteX1" fmla="*/ 88751 w 1597521"/>
                <a:gd name="connsiteY1" fmla="*/ 0 h 887511"/>
                <a:gd name="connsiteX2" fmla="*/ 1508770 w 1597521"/>
                <a:gd name="connsiteY2" fmla="*/ 0 h 887511"/>
                <a:gd name="connsiteX3" fmla="*/ 1597521 w 1597521"/>
                <a:gd name="connsiteY3" fmla="*/ 88751 h 887511"/>
                <a:gd name="connsiteX4" fmla="*/ 1597521 w 1597521"/>
                <a:gd name="connsiteY4" fmla="*/ 798760 h 887511"/>
                <a:gd name="connsiteX5" fmla="*/ 1508770 w 1597521"/>
                <a:gd name="connsiteY5" fmla="*/ 887511 h 887511"/>
                <a:gd name="connsiteX6" fmla="*/ 88751 w 1597521"/>
                <a:gd name="connsiteY6" fmla="*/ 887511 h 887511"/>
                <a:gd name="connsiteX7" fmla="*/ 0 w 1597521"/>
                <a:gd name="connsiteY7" fmla="*/ 798760 h 887511"/>
                <a:gd name="connsiteX8" fmla="*/ 0 w 1597521"/>
                <a:gd name="connsiteY8" fmla="*/ 88751 h 88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7521" h="887511">
                  <a:moveTo>
                    <a:pt x="0" y="88751"/>
                  </a:moveTo>
                  <a:cubicBezTo>
                    <a:pt x="0" y="39735"/>
                    <a:pt x="39735" y="0"/>
                    <a:pt x="88751" y="0"/>
                  </a:cubicBezTo>
                  <a:lnTo>
                    <a:pt x="1508770" y="0"/>
                  </a:lnTo>
                  <a:cubicBezTo>
                    <a:pt x="1557786" y="0"/>
                    <a:pt x="1597521" y="39735"/>
                    <a:pt x="1597521" y="88751"/>
                  </a:cubicBezTo>
                  <a:lnTo>
                    <a:pt x="1597521" y="798760"/>
                  </a:lnTo>
                  <a:cubicBezTo>
                    <a:pt x="1597521" y="847776"/>
                    <a:pt x="1557786" y="887511"/>
                    <a:pt x="1508770" y="887511"/>
                  </a:cubicBezTo>
                  <a:lnTo>
                    <a:pt x="88751" y="887511"/>
                  </a:lnTo>
                  <a:cubicBezTo>
                    <a:pt x="39735" y="887511"/>
                    <a:pt x="0" y="847776"/>
                    <a:pt x="0" y="798760"/>
                  </a:cubicBezTo>
                  <a:lnTo>
                    <a:pt x="0" y="88751"/>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3624" tIns="113624" rIns="113624" bIns="113624" numCol="1" spcCol="1270" rtlCol="0" anchor="ctr" anchorCtr="0">
              <a:noAutofit/>
            </a:bodyPr>
            <a:lstStyle/>
            <a:p>
              <a:pPr lvl="0" algn="ctr" defTabSz="1022350" rtl="0">
                <a:lnSpc>
                  <a:spcPct val="90000"/>
                </a:lnSpc>
                <a:spcBef>
                  <a:spcPct val="0"/>
                </a:spcBef>
                <a:spcAft>
                  <a:spcPct val="35000"/>
                </a:spcAft>
              </a:pPr>
              <a:r>
                <a:rPr lang="pt-BR" sz="2300" kern="1200" dirty="0">
                  <a:latin typeface="Amazon Ember" panose="020B0603020204020204" pitchFamily="34" charset="0"/>
                  <a:ea typeface="Amazon Ember" panose="020B0603020204020204" pitchFamily="34" charset="0"/>
                  <a:cs typeface="Amazon Ember" panose="020B0603020204020204" pitchFamily="34" charset="0"/>
                </a:rPr>
                <a:t>Usuário raiz da conta</a:t>
              </a:r>
            </a:p>
          </p:txBody>
        </p:sp>
        <p:sp>
          <p:nvSpPr>
            <p:cNvPr id="7" name="Freeform 6"/>
            <p:cNvSpPr/>
            <p:nvPr/>
          </p:nvSpPr>
          <p:spPr>
            <a:xfrm>
              <a:off x="4007476" y="1283158"/>
              <a:ext cx="1597521" cy="887511"/>
            </a:xfrm>
            <a:custGeom>
              <a:avLst/>
              <a:gdLst>
                <a:gd name="connsiteX0" fmla="*/ 0 w 1597521"/>
                <a:gd name="connsiteY0" fmla="*/ 88751 h 887511"/>
                <a:gd name="connsiteX1" fmla="*/ 88751 w 1597521"/>
                <a:gd name="connsiteY1" fmla="*/ 0 h 887511"/>
                <a:gd name="connsiteX2" fmla="*/ 1508770 w 1597521"/>
                <a:gd name="connsiteY2" fmla="*/ 0 h 887511"/>
                <a:gd name="connsiteX3" fmla="*/ 1597521 w 1597521"/>
                <a:gd name="connsiteY3" fmla="*/ 88751 h 887511"/>
                <a:gd name="connsiteX4" fmla="*/ 1597521 w 1597521"/>
                <a:gd name="connsiteY4" fmla="*/ 798760 h 887511"/>
                <a:gd name="connsiteX5" fmla="*/ 1508770 w 1597521"/>
                <a:gd name="connsiteY5" fmla="*/ 887511 h 887511"/>
                <a:gd name="connsiteX6" fmla="*/ 88751 w 1597521"/>
                <a:gd name="connsiteY6" fmla="*/ 887511 h 887511"/>
                <a:gd name="connsiteX7" fmla="*/ 0 w 1597521"/>
                <a:gd name="connsiteY7" fmla="*/ 798760 h 887511"/>
                <a:gd name="connsiteX8" fmla="*/ 0 w 1597521"/>
                <a:gd name="connsiteY8" fmla="*/ 88751 h 88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7521" h="887511">
                  <a:moveTo>
                    <a:pt x="0" y="88751"/>
                  </a:moveTo>
                  <a:cubicBezTo>
                    <a:pt x="0" y="39735"/>
                    <a:pt x="39735" y="0"/>
                    <a:pt x="88751" y="0"/>
                  </a:cubicBezTo>
                  <a:lnTo>
                    <a:pt x="1508770" y="0"/>
                  </a:lnTo>
                  <a:cubicBezTo>
                    <a:pt x="1557786" y="0"/>
                    <a:pt x="1597521" y="39735"/>
                    <a:pt x="1597521" y="88751"/>
                  </a:cubicBezTo>
                  <a:lnTo>
                    <a:pt x="1597521" y="798760"/>
                  </a:lnTo>
                  <a:cubicBezTo>
                    <a:pt x="1597521" y="847776"/>
                    <a:pt x="1557786" y="887511"/>
                    <a:pt x="1508770" y="887511"/>
                  </a:cubicBezTo>
                  <a:lnTo>
                    <a:pt x="88751" y="887511"/>
                  </a:lnTo>
                  <a:cubicBezTo>
                    <a:pt x="39735" y="887511"/>
                    <a:pt x="0" y="847776"/>
                    <a:pt x="0" y="798760"/>
                  </a:cubicBezTo>
                  <a:lnTo>
                    <a:pt x="0" y="88751"/>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3624" tIns="113624" rIns="113624" bIns="113624" numCol="1" spcCol="1270" rtlCol="0" anchor="ctr" anchorCtr="0">
              <a:noAutofit/>
            </a:bodyPr>
            <a:lstStyle/>
            <a:p>
              <a:pPr lvl="0" algn="ctr" defTabSz="1022350" rtl="0">
                <a:lnSpc>
                  <a:spcPct val="90000"/>
                </a:lnSpc>
                <a:spcBef>
                  <a:spcPct val="0"/>
                </a:spcBef>
                <a:spcAft>
                  <a:spcPct val="35000"/>
                </a:spcAft>
              </a:pPr>
              <a:r>
                <a:rPr lang="pt-BR" sz="2300" kern="1200">
                  <a:latin typeface="Amazon Ember" panose="020B0603020204020204" pitchFamily="34" charset="0"/>
                  <a:ea typeface="Amazon Ember" panose="020B0603020204020204" pitchFamily="34" charset="0"/>
                  <a:cs typeface="Amazon Ember" panose="020B0603020204020204" pitchFamily="34" charset="0"/>
                </a:rPr>
                <a:t>IAM</a:t>
              </a:r>
            </a:p>
          </p:txBody>
        </p:sp>
        <p:sp>
          <p:nvSpPr>
            <p:cNvPr id="9" name="Isosceles Triangle 8"/>
            <p:cNvSpPr/>
            <p:nvPr/>
          </p:nvSpPr>
          <p:spPr>
            <a:xfrm>
              <a:off x="3199073" y="5662335"/>
              <a:ext cx="665633" cy="665633"/>
            </a:xfrm>
            <a:prstGeom prst="triangle">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1" name="Rectangle 10"/>
            <p:cNvSpPr/>
            <p:nvPr/>
          </p:nvSpPr>
          <p:spPr>
            <a:xfrm rot="240000">
              <a:off x="1281422" y="5456535"/>
              <a:ext cx="4500937" cy="283806"/>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2" name="Freeform 11"/>
            <p:cNvSpPr/>
            <p:nvPr/>
          </p:nvSpPr>
          <p:spPr>
            <a:xfrm rot="240000">
              <a:off x="3691604" y="4739968"/>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kern="1200">
                  <a:latin typeface="Amazon Ember" panose="020B0603020204020204" pitchFamily="34" charset="0"/>
                  <a:ea typeface="Amazon Ember" panose="020B0603020204020204" pitchFamily="34" charset="0"/>
                  <a:cs typeface="Amazon Ember" panose="020B0603020204020204" pitchFamily="34" charset="0"/>
                </a:rPr>
                <a:t>Permissões granulares</a:t>
              </a:r>
            </a:p>
          </p:txBody>
        </p:sp>
        <p:sp>
          <p:nvSpPr>
            <p:cNvPr id="13" name="Freeform 12"/>
            <p:cNvSpPr/>
            <p:nvPr/>
          </p:nvSpPr>
          <p:spPr>
            <a:xfrm rot="240000">
              <a:off x="3735980" y="3951010"/>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kern="1200">
                  <a:latin typeface="Amazon Ember" panose="020B0603020204020204" pitchFamily="34" charset="0"/>
                  <a:ea typeface="Amazon Ember" panose="020B0603020204020204" pitchFamily="34" charset="0"/>
                  <a:cs typeface="Amazon Ember" panose="020B0603020204020204" pitchFamily="34" charset="0"/>
                </a:rPr>
                <a:t>Acesso seguro para aplicativos</a:t>
              </a:r>
            </a:p>
          </p:txBody>
        </p:sp>
        <p:sp>
          <p:nvSpPr>
            <p:cNvPr id="14" name="Freeform 13"/>
            <p:cNvSpPr/>
            <p:nvPr/>
          </p:nvSpPr>
          <p:spPr>
            <a:xfrm rot="240000">
              <a:off x="3780356" y="3162052"/>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kern="1200">
                  <a:latin typeface="Amazon Ember" panose="020B0603020204020204" pitchFamily="34" charset="0"/>
                  <a:ea typeface="Amazon Ember" panose="020B0603020204020204" pitchFamily="34" charset="0"/>
                  <a:cs typeface="Amazon Ember" panose="020B0603020204020204" pitchFamily="34" charset="0"/>
                </a:rPr>
                <a:t>Federação de identidades</a:t>
              </a:r>
            </a:p>
          </p:txBody>
        </p:sp>
        <p:sp>
          <p:nvSpPr>
            <p:cNvPr id="15" name="Freeform 14"/>
            <p:cNvSpPr/>
            <p:nvPr/>
          </p:nvSpPr>
          <p:spPr>
            <a:xfrm rot="240000">
              <a:off x="3824731" y="2373094"/>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a:latin typeface="Amazon Ember" panose="020B0603020204020204" pitchFamily="34" charset="0"/>
                  <a:ea typeface="Amazon Ember" panose="020B0603020204020204" pitchFamily="34" charset="0"/>
                  <a:cs typeface="Amazon Ember" panose="020B0603020204020204" pitchFamily="34" charset="0"/>
                </a:rPr>
                <a:t>Integra-se</a:t>
              </a:r>
              <a:r>
                <a:rPr lang="pt-BR" sz="1600" kern="1200">
                  <a:latin typeface="Amazon Ember" panose="020B0603020204020204" pitchFamily="34" charset="0"/>
                  <a:ea typeface="Amazon Ember" panose="020B0603020204020204" pitchFamily="34" charset="0"/>
                  <a:cs typeface="Amazon Ember" panose="020B0603020204020204" pitchFamily="34" charset="0"/>
                </a:rPr>
                <a:t> a outros serviços da AWS</a:t>
              </a:r>
            </a:p>
          </p:txBody>
        </p:sp>
        <p:sp>
          <p:nvSpPr>
            <p:cNvPr id="16" name="Freeform 15"/>
            <p:cNvSpPr/>
            <p:nvPr/>
          </p:nvSpPr>
          <p:spPr>
            <a:xfrm rot="240000">
              <a:off x="1384074" y="4580215"/>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kern="1200">
                  <a:latin typeface="Amazon Ember" panose="020B0603020204020204" pitchFamily="34" charset="0"/>
                  <a:ea typeface="Amazon Ember" panose="020B0603020204020204" pitchFamily="34" charset="0"/>
                  <a:cs typeface="Amazon Ember" panose="020B0603020204020204" pitchFamily="34" charset="0"/>
                </a:rPr>
                <a:t>Acesso total a todos os recursos</a:t>
              </a:r>
            </a:p>
          </p:txBody>
        </p:sp>
        <p:sp>
          <p:nvSpPr>
            <p:cNvPr id="17" name="Freeform 16"/>
            <p:cNvSpPr/>
            <p:nvPr/>
          </p:nvSpPr>
          <p:spPr>
            <a:xfrm rot="240000">
              <a:off x="1428449" y="3778558"/>
              <a:ext cx="2051762" cy="748633"/>
            </a:xfrm>
            <a:custGeom>
              <a:avLst/>
              <a:gdLst>
                <a:gd name="connsiteX0" fmla="*/ 0 w 1560339"/>
                <a:gd name="connsiteY0" fmla="*/ 150933 h 905578"/>
                <a:gd name="connsiteX1" fmla="*/ 150933 w 1560339"/>
                <a:gd name="connsiteY1" fmla="*/ 0 h 905578"/>
                <a:gd name="connsiteX2" fmla="*/ 1409406 w 1560339"/>
                <a:gd name="connsiteY2" fmla="*/ 0 h 905578"/>
                <a:gd name="connsiteX3" fmla="*/ 1560339 w 1560339"/>
                <a:gd name="connsiteY3" fmla="*/ 150933 h 905578"/>
                <a:gd name="connsiteX4" fmla="*/ 1560339 w 1560339"/>
                <a:gd name="connsiteY4" fmla="*/ 754645 h 905578"/>
                <a:gd name="connsiteX5" fmla="*/ 1409406 w 1560339"/>
                <a:gd name="connsiteY5" fmla="*/ 905578 h 905578"/>
                <a:gd name="connsiteX6" fmla="*/ 150933 w 1560339"/>
                <a:gd name="connsiteY6" fmla="*/ 905578 h 905578"/>
                <a:gd name="connsiteX7" fmla="*/ 0 w 1560339"/>
                <a:gd name="connsiteY7" fmla="*/ 754645 h 905578"/>
                <a:gd name="connsiteX8" fmla="*/ 0 w 1560339"/>
                <a:gd name="connsiteY8" fmla="*/ 150933 h 90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39" h="905578">
                  <a:moveTo>
                    <a:pt x="0" y="150933"/>
                  </a:moveTo>
                  <a:cubicBezTo>
                    <a:pt x="0" y="67575"/>
                    <a:pt x="67575" y="0"/>
                    <a:pt x="150933" y="0"/>
                  </a:cubicBezTo>
                  <a:lnTo>
                    <a:pt x="1409406" y="0"/>
                  </a:lnTo>
                  <a:cubicBezTo>
                    <a:pt x="1492764" y="0"/>
                    <a:pt x="1560339" y="67575"/>
                    <a:pt x="1560339" y="150933"/>
                  </a:cubicBezTo>
                  <a:lnTo>
                    <a:pt x="1560339" y="754645"/>
                  </a:lnTo>
                  <a:cubicBezTo>
                    <a:pt x="1560339" y="838003"/>
                    <a:pt x="1492764" y="905578"/>
                    <a:pt x="1409406" y="905578"/>
                  </a:cubicBezTo>
                  <a:lnTo>
                    <a:pt x="150933" y="905578"/>
                  </a:lnTo>
                  <a:cubicBezTo>
                    <a:pt x="67575" y="905578"/>
                    <a:pt x="0" y="838003"/>
                    <a:pt x="0" y="754645"/>
                  </a:cubicBezTo>
                  <a:lnTo>
                    <a:pt x="0" y="15093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66" tIns="105166" rIns="105167" bIns="105167" numCol="1" spcCol="1270" rtlCol="0" anchor="ctr" anchorCtr="0">
              <a:noAutofit/>
            </a:bodyPr>
            <a:lstStyle/>
            <a:p>
              <a:pPr lvl="0" algn="ctr" defTabSz="711200" rtl="0">
                <a:lnSpc>
                  <a:spcPct val="90000"/>
                </a:lnSpc>
                <a:spcBef>
                  <a:spcPct val="0"/>
                </a:spcBef>
                <a:spcAft>
                  <a:spcPct val="35000"/>
                </a:spcAft>
              </a:pPr>
              <a:r>
                <a:rPr lang="pt-BR" sz="1600" kern="1200" dirty="0">
                  <a:latin typeface="Amazon Ember" panose="020B0603020204020204" pitchFamily="34" charset="0"/>
                  <a:ea typeface="Amazon Ember" panose="020B0603020204020204" pitchFamily="34" charset="0"/>
                  <a:cs typeface="Amazon Ember" panose="020B0603020204020204" pitchFamily="34" charset="0"/>
                </a:rPr>
                <a:t>Os privilégios </a:t>
              </a:r>
              <a:br>
                <a:rPr lang="pt-BR" sz="1600" kern="1200" dirty="0">
                  <a:latin typeface="Amazon Ember" panose="020B0603020204020204" pitchFamily="34" charset="0"/>
                  <a:ea typeface="Amazon Ember" panose="020B0603020204020204" pitchFamily="34" charset="0"/>
                  <a:cs typeface="Amazon Ember" panose="020B0603020204020204" pitchFamily="34" charset="0"/>
                </a:rPr>
              </a:br>
              <a:r>
                <a:rPr lang="pt-BR" sz="1600" kern="1200" dirty="0">
                  <a:latin typeface="Amazon Ember" panose="020B0603020204020204" pitchFamily="34" charset="0"/>
                  <a:ea typeface="Amazon Ember" panose="020B0603020204020204" pitchFamily="34" charset="0"/>
                  <a:cs typeface="Amazon Ember" panose="020B0603020204020204" pitchFamily="34" charset="0"/>
                </a:rPr>
                <a:t>não podem ser controlados</a:t>
              </a:r>
            </a:p>
          </p:txBody>
        </p:sp>
      </p:grpSp>
      <p:sp>
        <p:nvSpPr>
          <p:cNvPr id="10" name="Content Placeholder 2">
            <a:extLst>
              <a:ext uri="{FF2B5EF4-FFF2-40B4-BE49-F238E27FC236}">
                <a16:creationId xmlns:a16="http://schemas.microsoft.com/office/drawing/2014/main" id="{7EF35E08-2B21-9340-83D3-7153605EA629}"/>
              </a:ext>
            </a:extLst>
          </p:cNvPr>
          <p:cNvSpPr txBox="1">
            <a:spLocks/>
          </p:cNvSpPr>
          <p:nvPr/>
        </p:nvSpPr>
        <p:spPr>
          <a:xfrm>
            <a:off x="5723215" y="1519967"/>
            <a:ext cx="5923353" cy="49133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4"/>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4"/>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rtl="0">
              <a:lnSpc>
                <a:spcPct val="100000"/>
              </a:lnSpc>
              <a:buFont typeface="Arial" panose="020B0604020202020204" pitchFamily="34" charset="0"/>
              <a:buChar char="•"/>
            </a:pPr>
            <a:r>
              <a:rPr lang="pt-BR" sz="2400" b="1" dirty="0">
                <a:latin typeface="+mn-lt"/>
                <a:ea typeface="Amazon Ember" panose="020B0603020204020204" pitchFamily="34" charset="0"/>
                <a:cs typeface="Amazon Ember" panose="020B0603020204020204" pitchFamily="34" charset="0"/>
              </a:rPr>
              <a:t>Prática recomendada</a:t>
            </a:r>
            <a:r>
              <a:rPr lang="pt-BR" sz="2400" dirty="0">
                <a:latin typeface="+mn-lt"/>
                <a:ea typeface="Amazon Ember" panose="020B0603020204020204" pitchFamily="34" charset="0"/>
                <a:cs typeface="Amazon Ember" panose="020B0603020204020204" pitchFamily="34" charset="0"/>
              </a:rPr>
              <a:t>: </a:t>
            </a:r>
            <a:r>
              <a:rPr lang="pt-BR" sz="2400" dirty="0">
                <a:solidFill>
                  <a:schemeClr val="accent6"/>
                </a:solidFill>
                <a:latin typeface="+mn-lt"/>
                <a:ea typeface="Amazon Ember" panose="020B0603020204020204" pitchFamily="34" charset="0"/>
                <a:cs typeface="Amazon Ember" panose="020B0603020204020204" pitchFamily="34" charset="0"/>
              </a:rPr>
              <a:t>não use o usuário raiz da conta da AWS, exceto quando necessário</a:t>
            </a:r>
            <a:r>
              <a:rPr lang="pt-BR" sz="2400" dirty="0">
                <a:latin typeface="+mn-lt"/>
                <a:ea typeface="Amazon Ember" panose="020B0603020204020204" pitchFamily="34" charset="0"/>
                <a:cs typeface="Amazon Ember" panose="020B0603020204020204" pitchFamily="34" charset="0"/>
              </a:rPr>
              <a:t>.</a:t>
            </a:r>
          </a:p>
          <a:p>
            <a:pPr lvl="1" rtl="0">
              <a:lnSpc>
                <a:spcPct val="100000"/>
              </a:lnSpc>
              <a:buFont typeface="Arial" panose="020B0604020202020204" pitchFamily="34" charset="0"/>
              <a:buChar char="•"/>
            </a:pPr>
            <a:r>
              <a:rPr lang="pt-BR" sz="2000" dirty="0">
                <a:latin typeface="+mn-lt"/>
                <a:ea typeface="Amazon Ember" panose="020B0603020204020204" pitchFamily="34" charset="0"/>
                <a:cs typeface="Amazon Ember" panose="020B0603020204020204" pitchFamily="34" charset="0"/>
              </a:rPr>
              <a:t>O acesso ao </a:t>
            </a:r>
            <a:r>
              <a:rPr lang="pt-BR" sz="2000" b="1" dirty="0">
                <a:solidFill>
                  <a:schemeClr val="accent5"/>
                </a:solidFill>
                <a:latin typeface="+mn-lt"/>
                <a:ea typeface="Amazon Ember" panose="020B0603020204020204" pitchFamily="34" charset="0"/>
                <a:cs typeface="Amazon Ember" panose="020B0603020204020204" pitchFamily="34" charset="0"/>
              </a:rPr>
              <a:t>usuário raiz da conta </a:t>
            </a:r>
            <a:r>
              <a:rPr lang="pt-BR" sz="2000" dirty="0">
                <a:latin typeface="+mn-lt"/>
                <a:ea typeface="Amazon Ember" panose="020B0603020204020204" pitchFamily="34" charset="0"/>
                <a:cs typeface="Amazon Ember" panose="020B0603020204020204" pitchFamily="34" charset="0"/>
              </a:rPr>
              <a:t>requer o </a:t>
            </a:r>
            <a:r>
              <a:rPr lang="pt-BR" sz="2000" dirty="0" err="1">
                <a:latin typeface="+mn-lt"/>
                <a:ea typeface="Amazon Ember" panose="020B0603020204020204" pitchFamily="34" charset="0"/>
                <a:cs typeface="Amazon Ember" panose="020B0603020204020204" pitchFamily="34" charset="0"/>
              </a:rPr>
              <a:t>login</a:t>
            </a:r>
            <a:r>
              <a:rPr lang="pt-BR" sz="2000" dirty="0">
                <a:latin typeface="+mn-lt"/>
                <a:ea typeface="Amazon Ember" panose="020B0603020204020204" pitchFamily="34" charset="0"/>
                <a:cs typeface="Amazon Ember" panose="020B0603020204020204" pitchFamily="34" charset="0"/>
              </a:rPr>
              <a:t> com o </a:t>
            </a:r>
            <a:r>
              <a:rPr lang="pt-BR" sz="2000" i="1" dirty="0">
                <a:latin typeface="+mn-lt"/>
                <a:ea typeface="Amazon Ember" panose="020B0603020204020204" pitchFamily="34" charset="0"/>
                <a:cs typeface="Amazon Ember" panose="020B0603020204020204" pitchFamily="34" charset="0"/>
              </a:rPr>
              <a:t>endereço de e-mail </a:t>
            </a:r>
            <a:r>
              <a:rPr lang="pt-BR" sz="2000" dirty="0">
                <a:ea typeface="Amazon Ember" panose="020B0603020204020204" pitchFamily="34" charset="0"/>
                <a:cs typeface="Amazon Ember" panose="020B0603020204020204" pitchFamily="34" charset="0"/>
              </a:rPr>
              <a:t>(e a senha) </a:t>
            </a:r>
            <a:r>
              <a:rPr lang="pt-BR" sz="2000" dirty="0">
                <a:latin typeface="+mn-lt"/>
                <a:ea typeface="Amazon Ember" panose="020B0603020204020204" pitchFamily="34" charset="0"/>
                <a:cs typeface="Amazon Ember" panose="020B0603020204020204" pitchFamily="34" charset="0"/>
              </a:rPr>
              <a:t>que você usou para criar a conta.</a:t>
            </a:r>
          </a:p>
          <a:p>
            <a:pPr rtl="0">
              <a:lnSpc>
                <a:spcPct val="100000"/>
              </a:lnSpc>
              <a:buFont typeface="Arial" panose="020B0604020202020204" pitchFamily="34" charset="0"/>
              <a:buChar char="•"/>
            </a:pPr>
            <a:r>
              <a:rPr lang="pt-BR" sz="2400" dirty="0">
                <a:latin typeface="+mn-lt"/>
                <a:ea typeface="Amazon Ember" panose="020B0603020204020204" pitchFamily="34" charset="0"/>
                <a:cs typeface="Amazon Ember" panose="020B0603020204020204" pitchFamily="34" charset="0"/>
              </a:rPr>
              <a:t>Ações de exemplo que só podem ser realizadas com o usuário raiz da conta:</a:t>
            </a:r>
          </a:p>
          <a:p>
            <a:pPr lvl="1" rtl="0">
              <a:lnSpc>
                <a:spcPct val="100000"/>
              </a:lnSpc>
              <a:buFont typeface="Arial" panose="020B0604020202020204" pitchFamily="34" charset="0"/>
              <a:buChar char="•"/>
            </a:pPr>
            <a:r>
              <a:rPr lang="pt-BR" sz="2000" dirty="0">
                <a:latin typeface="+mn-lt"/>
                <a:ea typeface="Amazon Ember" panose="020B0603020204020204" pitchFamily="34" charset="0"/>
                <a:cs typeface="Amazon Ember" panose="020B0603020204020204" pitchFamily="34" charset="0"/>
              </a:rPr>
              <a:t>Atualizar a senha do usuário raiz da conta</a:t>
            </a:r>
          </a:p>
          <a:p>
            <a:pPr lvl="1" rtl="0">
              <a:lnSpc>
                <a:spcPct val="100000"/>
              </a:lnSpc>
              <a:buFont typeface="Arial" panose="020B0604020202020204" pitchFamily="34" charset="0"/>
              <a:buChar char="•"/>
            </a:pPr>
            <a:r>
              <a:rPr lang="pt-BR" sz="2000" dirty="0">
                <a:latin typeface="+mn-lt"/>
                <a:ea typeface="Amazon Ember" panose="020B0603020204020204" pitchFamily="34" charset="0"/>
                <a:cs typeface="Amazon Ember" panose="020B0603020204020204" pitchFamily="34" charset="0"/>
              </a:rPr>
              <a:t>Alterar o plano do AWS Support</a:t>
            </a:r>
          </a:p>
          <a:p>
            <a:pPr lvl="1" rtl="0">
              <a:lnSpc>
                <a:spcPct val="100000"/>
              </a:lnSpc>
              <a:buFont typeface="Arial" panose="020B0604020202020204" pitchFamily="34" charset="0"/>
              <a:buChar char="•"/>
            </a:pPr>
            <a:r>
              <a:rPr lang="pt-BR" sz="2000" dirty="0">
                <a:latin typeface="+mn-lt"/>
                <a:ea typeface="Amazon Ember" panose="020B0603020204020204" pitchFamily="34" charset="0"/>
                <a:cs typeface="Amazon Ember" panose="020B0603020204020204" pitchFamily="34" charset="0"/>
              </a:rPr>
              <a:t>Restaurar as permissões de um usuário do IAM</a:t>
            </a:r>
          </a:p>
          <a:p>
            <a:pPr lvl="1" rtl="0">
              <a:lnSpc>
                <a:spcPct val="100000"/>
              </a:lnSpc>
              <a:buFont typeface="Arial" panose="020B0604020202020204" pitchFamily="34" charset="0"/>
              <a:buChar char="•"/>
            </a:pPr>
            <a:r>
              <a:rPr lang="pt-BR" sz="2000" dirty="0">
                <a:latin typeface="+mn-lt"/>
                <a:ea typeface="Amazon Ember" panose="020B0603020204020204" pitchFamily="34" charset="0"/>
                <a:cs typeface="Amazon Ember" panose="020B0603020204020204" pitchFamily="34" charset="0"/>
              </a:rPr>
              <a:t>Alterar as configurações da conta (por exemplo, informações de contato, regiões permitidas)</a:t>
            </a:r>
          </a:p>
          <a:p>
            <a:pPr lvl="1" rtl="0">
              <a:lnSpc>
                <a:spcPct val="100000"/>
              </a:lnSpc>
              <a:buFont typeface="Arial" panose="020B0604020202020204" pitchFamily="34" charset="0"/>
              <a:buChar char="•"/>
            </a:pPr>
            <a:endParaRPr lang="en-US" sz="2000" dirty="0">
              <a:latin typeface="+mn-lt"/>
              <a:ea typeface="Amazon Ember" panose="020B0603020204020204" pitchFamily="34" charset="0"/>
              <a:cs typeface="Amazon Ember" panose="020B0603020204020204" pitchFamily="34" charset="0"/>
            </a:endParaRPr>
          </a:p>
          <a:p>
            <a:pPr lvl="1" rtl="0">
              <a:lnSpc>
                <a:spcPct val="100000"/>
              </a:lnSpc>
              <a:buFont typeface="Arial" panose="020B0604020202020204" pitchFamily="34" charset="0"/>
              <a:buChar char="•"/>
            </a:pPr>
            <a:endParaRPr lang="en-US" dirty="0">
              <a:latin typeface="+mn-lt"/>
              <a:ea typeface="Amazon Ember" panose="020B0603020204020204" pitchFamily="34" charset="0"/>
              <a:cs typeface="Amazon Ember" panose="020B0603020204020204" pitchFamily="34" charset="0"/>
            </a:endParaRPr>
          </a:p>
        </p:txBody>
      </p:sp>
      <p:sp>
        <p:nvSpPr>
          <p:cNvPr id="2" name="Footer Placeholder 1">
            <a:extLst>
              <a:ext uri="{FF2B5EF4-FFF2-40B4-BE49-F238E27FC236}">
                <a16:creationId xmlns:a16="http://schemas.microsoft.com/office/drawing/2014/main" id="{23886842-53D1-4A43-AB4C-3665D65E85F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3" name="Slide Number Placeholder 2">
            <a:extLst>
              <a:ext uri="{FF2B5EF4-FFF2-40B4-BE49-F238E27FC236}">
                <a16:creationId xmlns:a16="http://schemas.microsoft.com/office/drawing/2014/main" id="{1185E386-25AD-454D-AFAE-AD4AAB32410F}"/>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31</a:t>
            </a:fld>
            <a:endParaRPr lang="en-US" dirty="0"/>
          </a:p>
        </p:txBody>
      </p:sp>
    </p:spTree>
    <p:custDataLst>
      <p:tags r:id="rId1"/>
    </p:custDataLst>
    <p:extLst>
      <p:ext uri="{BB962C8B-B14F-4D97-AF65-F5344CB8AC3E}">
        <p14:creationId xmlns:p14="http://schemas.microsoft.com/office/powerpoint/2010/main" val="35293830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365125"/>
            <a:ext cx="9268364" cy="474119"/>
          </a:xfrm>
        </p:spPr>
        <p:txBody>
          <a:bodyPr rtlCol="0"/>
          <a:lstStyle/>
          <a:p>
            <a:pPr rtl="0"/>
            <a:r>
              <a:rPr lang="pt-BR" sz="3600" dirty="0"/>
              <a:t>Proteção de novas contas da AWS: </a:t>
            </a:r>
            <a:br>
              <a:rPr lang="pt-BR" sz="3600" dirty="0"/>
            </a:br>
            <a:r>
              <a:rPr lang="pt-BR" sz="3600" dirty="0"/>
              <a:t>usuário raiz da conta</a:t>
            </a:r>
          </a:p>
        </p:txBody>
      </p:sp>
      <p:sp>
        <p:nvSpPr>
          <p:cNvPr id="3" name="Content Placeholder 2"/>
          <p:cNvSpPr>
            <a:spLocks noGrp="1"/>
          </p:cNvSpPr>
          <p:nvPr>
            <p:ph idx="1"/>
          </p:nvPr>
        </p:nvSpPr>
        <p:spPr/>
        <p:txBody>
          <a:bodyPr rtlCol="0"/>
          <a:lstStyle/>
          <a:p>
            <a:pPr marL="0" indent="0" rtl="0">
              <a:buNone/>
            </a:pPr>
            <a:r>
              <a:rPr lang="pt-BR" b="1" dirty="0">
                <a:solidFill>
                  <a:schemeClr val="accent5"/>
                </a:solidFill>
              </a:rPr>
              <a:t>Etapa 1: Parar de usar o usuário raiz da conta o mais rápido possível.</a:t>
            </a:r>
          </a:p>
          <a:p>
            <a:pPr lvl="1" rtl="0"/>
            <a:r>
              <a:rPr lang="pt-BR" dirty="0"/>
              <a:t>O usuário raiz da conta tem acesso irrestrito a todos os seus recursos.</a:t>
            </a:r>
          </a:p>
          <a:p>
            <a:pPr marL="457200" lvl="1" indent="0" rtl="0">
              <a:buNone/>
            </a:pPr>
            <a:endParaRPr lang="en-US" sz="2000" dirty="0"/>
          </a:p>
          <a:p>
            <a:pPr rtl="0"/>
            <a:r>
              <a:rPr lang="pt-BR" dirty="0"/>
              <a:t>Para parar de usar o usuário raiz da conta:</a:t>
            </a:r>
          </a:p>
          <a:p>
            <a:pPr marL="914400" lvl="1" indent="-457200" rtl="0">
              <a:buFont typeface="+mj-lt"/>
              <a:buAutoNum type="arabicPeriod"/>
            </a:pPr>
            <a:r>
              <a:rPr lang="pt-BR" sz="2200" dirty="0"/>
              <a:t>Enquanto estiver conectado como o usuário raiz da conta, </a:t>
            </a:r>
            <a:r>
              <a:rPr lang="pt-BR" sz="2200" dirty="0">
                <a:solidFill>
                  <a:schemeClr val="accent6"/>
                </a:solidFill>
              </a:rPr>
              <a:t>crie um usuário </a:t>
            </a:r>
            <a:br>
              <a:rPr lang="pt-BR" sz="2200" dirty="0">
                <a:solidFill>
                  <a:schemeClr val="accent6"/>
                </a:solidFill>
              </a:rPr>
            </a:br>
            <a:r>
              <a:rPr lang="pt-BR" sz="2200" dirty="0">
                <a:solidFill>
                  <a:schemeClr val="accent6"/>
                </a:solidFill>
              </a:rPr>
              <a:t>do IAM </a:t>
            </a:r>
            <a:r>
              <a:rPr lang="pt-BR" sz="2200" dirty="0"/>
              <a:t>para você mesmo. Salve as chaves de acesso, se necessário.</a:t>
            </a:r>
          </a:p>
          <a:p>
            <a:pPr marL="914400" lvl="1" indent="-457200" rtl="0">
              <a:buFont typeface="+mj-lt"/>
              <a:buAutoNum type="arabicPeriod"/>
            </a:pPr>
            <a:r>
              <a:rPr lang="pt-BR" sz="2200" dirty="0"/>
              <a:t>Crie um grupo do IAM, atribua a ele permissões completas de administrador </a:t>
            </a:r>
            <a:br>
              <a:rPr lang="pt-BR" sz="2200" dirty="0"/>
            </a:br>
            <a:r>
              <a:rPr lang="pt-BR" sz="2200" dirty="0"/>
              <a:t>e adicione o usuário do IAM ao grupo.</a:t>
            </a:r>
          </a:p>
          <a:p>
            <a:pPr marL="914400" lvl="1" indent="-457200" rtl="0">
              <a:buFont typeface="+mj-lt"/>
              <a:buAutoNum type="arabicPeriod"/>
            </a:pPr>
            <a:r>
              <a:rPr lang="pt-BR" sz="2200" dirty="0"/>
              <a:t>Desabilite e </a:t>
            </a:r>
            <a:r>
              <a:rPr lang="pt-BR" sz="2200" dirty="0">
                <a:solidFill>
                  <a:schemeClr val="accent6"/>
                </a:solidFill>
              </a:rPr>
              <a:t>remova as chaves de acesso do usuário raiz da conta</a:t>
            </a:r>
            <a:r>
              <a:rPr lang="pt-BR" sz="2200" dirty="0"/>
              <a:t>, se elas existirem.</a:t>
            </a:r>
          </a:p>
          <a:p>
            <a:pPr marL="914400" lvl="1" indent="-457200" rtl="0">
              <a:buFont typeface="+mj-lt"/>
              <a:buAutoNum type="arabicPeriod"/>
            </a:pPr>
            <a:r>
              <a:rPr lang="pt-BR" sz="2200" dirty="0">
                <a:solidFill>
                  <a:schemeClr val="accent6"/>
                </a:solidFill>
              </a:rPr>
              <a:t>Habilite uma política de senha </a:t>
            </a:r>
            <a:r>
              <a:rPr lang="pt-BR" sz="2200" dirty="0"/>
              <a:t>para usuários.</a:t>
            </a:r>
          </a:p>
          <a:p>
            <a:pPr marL="914400" lvl="1" indent="-457200" rtl="0">
              <a:buFont typeface="+mj-lt"/>
              <a:buAutoNum type="arabicPeriod"/>
            </a:pPr>
            <a:r>
              <a:rPr lang="pt-BR" sz="2200" dirty="0"/>
              <a:t>Faça </a:t>
            </a:r>
            <a:r>
              <a:rPr lang="pt-BR" sz="2200" dirty="0" err="1"/>
              <a:t>login</a:t>
            </a:r>
            <a:r>
              <a:rPr lang="pt-BR" sz="2200" dirty="0"/>
              <a:t> com as novas credenciais de usuário do IAM. </a:t>
            </a:r>
          </a:p>
          <a:p>
            <a:pPr marL="914400" lvl="1" indent="-457200" rtl="0">
              <a:buFont typeface="+mj-lt"/>
              <a:buAutoNum type="arabicPeriod"/>
            </a:pPr>
            <a:r>
              <a:rPr lang="pt-BR" sz="2200" dirty="0"/>
              <a:t>Armazene as credenciais de usuário raiz da sua conta em um local seguro.</a:t>
            </a:r>
            <a:endParaRPr lang="en-US" sz="2200" dirty="0"/>
          </a:p>
        </p:txBody>
      </p:sp>
      <p:sp>
        <p:nvSpPr>
          <p:cNvPr id="5" name="Slide Number Placeholder 4">
            <a:extLst>
              <a:ext uri="{FF2B5EF4-FFF2-40B4-BE49-F238E27FC236}">
                <a16:creationId xmlns:a16="http://schemas.microsoft.com/office/drawing/2014/main" id="{A5421CEB-5553-DE43-9276-DFE75FA3605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32</a:t>
            </a:fld>
            <a:endParaRPr lang="en-US" dirty="0"/>
          </a:p>
        </p:txBody>
      </p:sp>
      <p:sp>
        <p:nvSpPr>
          <p:cNvPr id="4" name="Footer Placeholder 3">
            <a:extLst>
              <a:ext uri="{FF2B5EF4-FFF2-40B4-BE49-F238E27FC236}">
                <a16:creationId xmlns:a16="http://schemas.microsoft.com/office/drawing/2014/main" id="{5BEA5A22-7436-E645-9869-BFAB2CCECFB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34361916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Proteção de novas contas da AWS: MFA</a:t>
            </a:r>
          </a:p>
        </p:txBody>
      </p:sp>
      <p:sp>
        <p:nvSpPr>
          <p:cNvPr id="3" name="Content Placeholder 2"/>
          <p:cNvSpPr>
            <a:spLocks noGrp="1"/>
          </p:cNvSpPr>
          <p:nvPr>
            <p:ph idx="1"/>
          </p:nvPr>
        </p:nvSpPr>
        <p:spPr>
          <a:xfrm>
            <a:off x="295274" y="1528175"/>
            <a:ext cx="12011025" cy="4648788"/>
          </a:xfrm>
        </p:spPr>
        <p:txBody>
          <a:bodyPr rtlCol="0"/>
          <a:lstStyle/>
          <a:p>
            <a:pPr marL="0" indent="0" rtl="0">
              <a:buNone/>
            </a:pPr>
            <a:r>
              <a:rPr lang="pt-BR" b="1" dirty="0">
                <a:solidFill>
                  <a:schemeClr val="accent5"/>
                </a:solidFill>
              </a:rPr>
              <a:t>Etapa 2: Habilitar </a:t>
            </a:r>
            <a:r>
              <a:rPr lang="pt-BR" b="1" dirty="0" err="1">
                <a:solidFill>
                  <a:schemeClr val="accent5"/>
                </a:solidFill>
              </a:rPr>
              <a:t>Multi-Factor</a:t>
            </a:r>
            <a:r>
              <a:rPr lang="pt-BR" b="1" dirty="0">
                <a:solidFill>
                  <a:schemeClr val="accent5"/>
                </a:solidFill>
              </a:rPr>
              <a:t> </a:t>
            </a:r>
            <a:r>
              <a:rPr lang="pt-BR" b="1" dirty="0" err="1">
                <a:solidFill>
                  <a:schemeClr val="accent5"/>
                </a:solidFill>
              </a:rPr>
              <a:t>Authentication</a:t>
            </a:r>
            <a:r>
              <a:rPr lang="pt-BR" b="1" dirty="0">
                <a:solidFill>
                  <a:schemeClr val="accent5"/>
                </a:solidFill>
              </a:rPr>
              <a:t> (MFA)</a:t>
            </a:r>
          </a:p>
          <a:p>
            <a:pPr lvl="1" rtl="0"/>
            <a:r>
              <a:rPr lang="pt-BR" dirty="0"/>
              <a:t>Exija MFA para o </a:t>
            </a:r>
            <a:r>
              <a:rPr lang="pt-BR" dirty="0">
                <a:solidFill>
                  <a:schemeClr val="accent6"/>
                </a:solidFill>
              </a:rPr>
              <a:t>usuário raiz da sua conta </a:t>
            </a:r>
            <a:r>
              <a:rPr lang="pt-BR" dirty="0"/>
              <a:t>e para </a:t>
            </a:r>
            <a:r>
              <a:rPr lang="pt-BR" dirty="0">
                <a:solidFill>
                  <a:schemeClr val="accent6"/>
                </a:solidFill>
              </a:rPr>
              <a:t>todos os usuários do IAM</a:t>
            </a:r>
            <a:r>
              <a:rPr lang="pt-BR" dirty="0"/>
              <a:t>.</a:t>
            </a:r>
          </a:p>
          <a:p>
            <a:pPr lvl="1" rtl="0"/>
            <a:r>
              <a:rPr lang="pt-BR" dirty="0"/>
              <a:t>Você também pode usar a MFA para controlar o acesso às </a:t>
            </a:r>
            <a:r>
              <a:rPr lang="pt-BR" dirty="0" err="1"/>
              <a:t>APIs</a:t>
            </a:r>
            <a:r>
              <a:rPr lang="pt-BR" dirty="0"/>
              <a:t> de serviço da AWS.</a:t>
            </a:r>
          </a:p>
          <a:p>
            <a:pPr lvl="1" rtl="0"/>
            <a:endParaRPr lang="en-US" dirty="0"/>
          </a:p>
          <a:p>
            <a:pPr rtl="0"/>
            <a:r>
              <a:rPr lang="pt-BR" dirty="0"/>
              <a:t>Opções para recuperar o </a:t>
            </a:r>
            <a:r>
              <a:rPr lang="pt-BR" dirty="0" err="1"/>
              <a:t>token</a:t>
            </a:r>
            <a:r>
              <a:rPr lang="pt-BR" dirty="0"/>
              <a:t> de MFA – </a:t>
            </a:r>
          </a:p>
          <a:p>
            <a:pPr lvl="1" rtl="0"/>
            <a:r>
              <a:rPr lang="pt-BR" dirty="0"/>
              <a:t>Aplicativos compatíveis com MFA virtual:</a:t>
            </a:r>
          </a:p>
          <a:p>
            <a:pPr lvl="2" rtl="0"/>
            <a:r>
              <a:rPr lang="pt-BR" dirty="0"/>
              <a:t>Google </a:t>
            </a:r>
            <a:r>
              <a:rPr lang="pt-BR" dirty="0" err="1"/>
              <a:t>Authenticator</a:t>
            </a:r>
            <a:r>
              <a:rPr lang="pt-BR" dirty="0"/>
              <a:t>.</a:t>
            </a:r>
          </a:p>
          <a:p>
            <a:pPr lvl="2" rtl="0"/>
            <a:r>
              <a:rPr lang="pt-BR" dirty="0" err="1"/>
              <a:t>Authy</a:t>
            </a:r>
            <a:r>
              <a:rPr lang="pt-BR" dirty="0"/>
              <a:t> </a:t>
            </a:r>
            <a:r>
              <a:rPr lang="pt-BR" dirty="0" err="1"/>
              <a:t>Authenticator</a:t>
            </a:r>
            <a:r>
              <a:rPr lang="pt-BR" dirty="0"/>
              <a:t> (aplicativo Windows Phone).</a:t>
            </a:r>
          </a:p>
          <a:p>
            <a:pPr lvl="1" rtl="0"/>
            <a:r>
              <a:rPr lang="pt-BR" dirty="0"/>
              <a:t>Dispositivos de chave de segurança U2F:</a:t>
            </a:r>
          </a:p>
          <a:p>
            <a:pPr lvl="2" rtl="0"/>
            <a:r>
              <a:rPr lang="pt-BR" dirty="0"/>
              <a:t>Por exemplo, </a:t>
            </a:r>
            <a:r>
              <a:rPr lang="pt-BR" dirty="0" err="1"/>
              <a:t>YubiKey</a:t>
            </a:r>
            <a:r>
              <a:rPr lang="pt-BR" dirty="0"/>
              <a:t>.</a:t>
            </a:r>
          </a:p>
          <a:p>
            <a:pPr lvl="1" rtl="0"/>
            <a:r>
              <a:rPr lang="pt-BR" dirty="0"/>
              <a:t>Opções de MFA de hardware:</a:t>
            </a:r>
          </a:p>
          <a:p>
            <a:pPr lvl="2" rtl="0"/>
            <a:r>
              <a:rPr lang="pt-BR" dirty="0"/>
              <a:t>Chaveiro ou cartão de exibição oferecido pela </a:t>
            </a:r>
            <a:r>
              <a:rPr lang="pt-BR" dirty="0" err="1">
                <a:hlinkClick r:id="rId4"/>
              </a:rPr>
              <a:t>Gemalto</a:t>
            </a:r>
            <a:r>
              <a:rPr lang="pt-BR" dirty="0"/>
              <a:t>.</a:t>
            </a:r>
          </a:p>
          <a:p>
            <a:pPr rtl="0"/>
            <a:endParaRPr lang="en-US" dirty="0"/>
          </a:p>
        </p:txBody>
      </p:sp>
      <p:sp>
        <p:nvSpPr>
          <p:cNvPr id="5" name="Slide Number Placeholder 4">
            <a:extLst>
              <a:ext uri="{FF2B5EF4-FFF2-40B4-BE49-F238E27FC236}">
                <a16:creationId xmlns:a16="http://schemas.microsoft.com/office/drawing/2014/main" id="{9F8519F2-8D64-DE4A-8C4C-0F4B78466A7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33</a:t>
            </a:fld>
            <a:endParaRPr lang="en-US" dirty="0"/>
          </a:p>
        </p:txBody>
      </p:sp>
      <p:sp>
        <p:nvSpPr>
          <p:cNvPr id="4" name="Footer Placeholder 3">
            <a:extLst>
              <a:ext uri="{FF2B5EF4-FFF2-40B4-BE49-F238E27FC236}">
                <a16:creationId xmlns:a16="http://schemas.microsoft.com/office/drawing/2014/main" id="{CF91824E-422E-B44E-8D5D-5A5B906D4387}"/>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11" name="TextBox 10">
            <a:extLst>
              <a:ext uri="{FF2B5EF4-FFF2-40B4-BE49-F238E27FC236}">
                <a16:creationId xmlns:a16="http://schemas.microsoft.com/office/drawing/2014/main" id="{4C9B502D-30BF-924A-A260-C8EF48C4B475}"/>
              </a:ext>
            </a:extLst>
          </p:cNvPr>
          <p:cNvSpPr txBox="1"/>
          <p:nvPr/>
        </p:nvSpPr>
        <p:spPr>
          <a:xfrm>
            <a:off x="10013282" y="4991271"/>
            <a:ext cx="1571025" cy="338554"/>
          </a:xfrm>
          <a:prstGeom prst="rect">
            <a:avLst/>
          </a:prstGeom>
          <a:noFill/>
        </p:spPr>
        <p:txBody>
          <a:bodyPr wrap="square" rtlCol="0">
            <a:spAutoFit/>
          </a:bodyPr>
          <a:lstStyle/>
          <a:p>
            <a:pPr algn="ctr" rtl="0"/>
            <a:r>
              <a:rPr lang="pt-BR" sz="1600"/>
              <a:t>Token de MFA</a:t>
            </a:r>
          </a:p>
        </p:txBody>
      </p:sp>
      <p:pic>
        <p:nvPicPr>
          <p:cNvPr id="12" name="Graphic 11">
            <a:extLst>
              <a:ext uri="{FF2B5EF4-FFF2-40B4-BE49-F238E27FC236}">
                <a16:creationId xmlns:a16="http://schemas.microsoft.com/office/drawing/2014/main" id="{E8C11CF0-0AA0-7B49-B8C2-F7535DD6CC5E}"/>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323808" y="4064550"/>
            <a:ext cx="926721" cy="926721"/>
          </a:xfrm>
          <a:prstGeom prst="rect">
            <a:avLst/>
          </a:prstGeom>
        </p:spPr>
      </p:pic>
    </p:spTree>
    <p:custDataLst>
      <p:tags r:id="rId1"/>
    </p:custDataLst>
    <p:extLst>
      <p:ext uri="{BB962C8B-B14F-4D97-AF65-F5344CB8AC3E}">
        <p14:creationId xmlns:p14="http://schemas.microsoft.com/office/powerpoint/2010/main" val="3833565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365125"/>
            <a:ext cx="9456420" cy="474119"/>
          </a:xfrm>
        </p:spPr>
        <p:txBody>
          <a:bodyPr rtlCol="0"/>
          <a:lstStyle/>
          <a:p>
            <a:pPr rtl="0"/>
            <a:r>
              <a:rPr lang="pt-BR" sz="3600"/>
              <a:t>Proteção de novas contas da AWS: AWS CloudTrail</a:t>
            </a:r>
          </a:p>
        </p:txBody>
      </p:sp>
      <p:sp>
        <p:nvSpPr>
          <p:cNvPr id="3" name="Content Placeholder 2"/>
          <p:cNvSpPr>
            <a:spLocks noGrp="1"/>
          </p:cNvSpPr>
          <p:nvPr>
            <p:ph idx="1"/>
          </p:nvPr>
        </p:nvSpPr>
        <p:spPr>
          <a:xfrm>
            <a:off x="419100" y="1556750"/>
            <a:ext cx="11353800" cy="4648788"/>
          </a:xfrm>
        </p:spPr>
        <p:txBody>
          <a:bodyPr rtlCol="0"/>
          <a:lstStyle/>
          <a:p>
            <a:pPr marL="0" indent="0" rtl="0">
              <a:buNone/>
            </a:pPr>
            <a:r>
              <a:rPr lang="pt-BR" sz="2100" b="1" dirty="0">
                <a:solidFill>
                  <a:schemeClr val="accent5"/>
                </a:solidFill>
              </a:rPr>
              <a:t>Etapa 3: Usar o AWS </a:t>
            </a:r>
            <a:r>
              <a:rPr lang="pt-BR" sz="2100" b="1" dirty="0" err="1">
                <a:solidFill>
                  <a:schemeClr val="accent5"/>
                </a:solidFill>
              </a:rPr>
              <a:t>CloudTrail</a:t>
            </a:r>
            <a:r>
              <a:rPr lang="pt-BR" sz="2100" b="1" dirty="0">
                <a:solidFill>
                  <a:schemeClr val="accent5"/>
                </a:solidFill>
              </a:rPr>
              <a:t>.</a:t>
            </a:r>
          </a:p>
          <a:p>
            <a:pPr lvl="1" rtl="0"/>
            <a:r>
              <a:rPr lang="pt-BR" sz="1700" dirty="0"/>
              <a:t>O </a:t>
            </a:r>
            <a:r>
              <a:rPr lang="pt-BR" sz="1700" dirty="0" err="1"/>
              <a:t>CloudTrail</a:t>
            </a:r>
            <a:r>
              <a:rPr lang="pt-BR" sz="1700" dirty="0"/>
              <a:t> rastreia as atividades dos usuários em sua conta.</a:t>
            </a:r>
          </a:p>
          <a:p>
            <a:pPr lvl="2" rtl="0"/>
            <a:r>
              <a:rPr lang="pt-BR" sz="1700" dirty="0"/>
              <a:t>Ele registra todas as solicitações de API para recursos em todos os serviços compatíveis da sua conta.</a:t>
            </a:r>
          </a:p>
          <a:p>
            <a:pPr lvl="1" rtl="0"/>
            <a:r>
              <a:rPr lang="pt-BR" sz="1700" dirty="0">
                <a:solidFill>
                  <a:schemeClr val="accent6"/>
                </a:solidFill>
              </a:rPr>
              <a:t>O histórico básico de eventos do AWS </a:t>
            </a:r>
            <a:r>
              <a:rPr lang="pt-BR" sz="1700" dirty="0" err="1">
                <a:solidFill>
                  <a:schemeClr val="accent6"/>
                </a:solidFill>
              </a:rPr>
              <a:t>CloudTrail</a:t>
            </a:r>
            <a:r>
              <a:rPr lang="pt-BR" sz="1700" dirty="0">
                <a:solidFill>
                  <a:schemeClr val="accent6"/>
                </a:solidFill>
              </a:rPr>
              <a:t> é habilitado por padrão</a:t>
            </a:r>
            <a:r>
              <a:rPr lang="pt-BR" sz="1700" dirty="0"/>
              <a:t> e gratuito.</a:t>
            </a:r>
          </a:p>
          <a:p>
            <a:pPr lvl="2" rtl="0"/>
            <a:r>
              <a:rPr lang="pt-BR" sz="1700" dirty="0"/>
              <a:t>Ele contém todos os dados de eventos de gerenciamento nos últimos 90 dias de atividade da conta.</a:t>
            </a:r>
          </a:p>
          <a:p>
            <a:pPr rtl="0"/>
            <a:r>
              <a:rPr lang="pt-BR" sz="2100" dirty="0"/>
              <a:t>Para acessar o </a:t>
            </a:r>
            <a:r>
              <a:rPr lang="pt-BR" sz="2100" dirty="0" err="1"/>
              <a:t>CloudTrail</a:t>
            </a:r>
            <a:r>
              <a:rPr lang="pt-BR" sz="2100" dirty="0"/>
              <a:t> – </a:t>
            </a:r>
          </a:p>
          <a:p>
            <a:pPr marL="914400" lvl="1" indent="-457200" rtl="0">
              <a:buFont typeface="+mj-lt"/>
              <a:buAutoNum type="arabicPeriod"/>
            </a:pPr>
            <a:r>
              <a:rPr lang="pt-BR" sz="1700" dirty="0"/>
              <a:t>Faça </a:t>
            </a:r>
            <a:r>
              <a:rPr lang="pt-BR" sz="1700" dirty="0" err="1"/>
              <a:t>login</a:t>
            </a:r>
            <a:r>
              <a:rPr lang="pt-BR" sz="1700" dirty="0"/>
              <a:t> no </a:t>
            </a:r>
            <a:r>
              <a:rPr lang="pt-BR" sz="1700" b="1" dirty="0"/>
              <a:t>Console de Gerenciamento da AWS</a:t>
            </a:r>
            <a:r>
              <a:rPr lang="pt-BR" sz="1700" dirty="0"/>
              <a:t> e escolha o serviço </a:t>
            </a:r>
            <a:r>
              <a:rPr lang="pt-BR" sz="1700" b="1" dirty="0" err="1"/>
              <a:t>CloudTrail</a:t>
            </a:r>
            <a:r>
              <a:rPr lang="pt-BR" sz="1700" dirty="0"/>
              <a:t> .</a:t>
            </a:r>
          </a:p>
          <a:p>
            <a:pPr marL="914400" lvl="1" indent="-457200" rtl="0">
              <a:buFont typeface="+mj-lt"/>
              <a:buAutoNum type="arabicPeriod"/>
            </a:pPr>
            <a:r>
              <a:rPr lang="pt-BR" sz="1700" dirty="0"/>
              <a:t>Clique em </a:t>
            </a:r>
            <a:r>
              <a:rPr lang="pt-BR" sz="1700" b="1" dirty="0" err="1"/>
              <a:t>Event</a:t>
            </a:r>
            <a:r>
              <a:rPr lang="pt-BR" sz="1700" b="1" dirty="0"/>
              <a:t> </a:t>
            </a:r>
            <a:r>
              <a:rPr lang="pt-BR" sz="1700" b="1" dirty="0" err="1"/>
              <a:t>history</a:t>
            </a:r>
            <a:r>
              <a:rPr lang="pt-BR" sz="1700" b="1" dirty="0"/>
              <a:t> (Histórico de eventos)</a:t>
            </a:r>
            <a:r>
              <a:rPr lang="pt-BR" sz="1700" dirty="0"/>
              <a:t> para visualizar, filtrar e pesquisar os últimos 90 dias </a:t>
            </a:r>
            <a:br>
              <a:rPr lang="pt-BR" sz="1700" dirty="0"/>
            </a:br>
            <a:r>
              <a:rPr lang="pt-BR" sz="1700" dirty="0"/>
              <a:t>de eventos.</a:t>
            </a:r>
          </a:p>
          <a:p>
            <a:pPr rtl="0"/>
            <a:r>
              <a:rPr lang="pt-BR" sz="2100" b="1" dirty="0">
                <a:solidFill>
                  <a:schemeClr val="accent5"/>
                </a:solidFill>
              </a:rPr>
              <a:t>Para habilitar logs além de 90 dias e habilitar alertas de eventos especificados, crie uma trilha.</a:t>
            </a:r>
          </a:p>
          <a:p>
            <a:pPr marL="914400" lvl="1" indent="-457200" rtl="0">
              <a:buFont typeface="+mj-lt"/>
              <a:buAutoNum type="arabicPeriod"/>
            </a:pPr>
            <a:r>
              <a:rPr lang="pt-BR" sz="1700" dirty="0"/>
              <a:t>Na página </a:t>
            </a:r>
            <a:r>
              <a:rPr lang="pt-BR" sz="1700" dirty="0" err="1"/>
              <a:t>CloudTrail</a:t>
            </a:r>
            <a:r>
              <a:rPr lang="pt-BR" sz="1700" dirty="0"/>
              <a:t> Console </a:t>
            </a:r>
            <a:r>
              <a:rPr lang="pt-BR" sz="1700" dirty="0" err="1"/>
              <a:t>trails</a:t>
            </a:r>
            <a:r>
              <a:rPr lang="pt-BR" sz="1700" dirty="0"/>
              <a:t> (Trilhas do console do </a:t>
            </a:r>
            <a:r>
              <a:rPr lang="pt-BR" sz="1700" dirty="0" err="1"/>
              <a:t>CloudTrail</a:t>
            </a:r>
            <a:r>
              <a:rPr lang="pt-BR" sz="1700" dirty="0"/>
              <a:t>), clique em </a:t>
            </a:r>
            <a:r>
              <a:rPr lang="pt-BR" sz="1700" b="1" dirty="0" err="1"/>
              <a:t>Create</a:t>
            </a:r>
            <a:r>
              <a:rPr lang="pt-BR" sz="1700" b="1" dirty="0"/>
              <a:t> </a:t>
            </a:r>
            <a:r>
              <a:rPr lang="pt-BR" sz="1700" b="1" dirty="0" err="1"/>
              <a:t>trail</a:t>
            </a:r>
            <a:r>
              <a:rPr lang="pt-BR" sz="1700" b="1" dirty="0"/>
              <a:t> (Criar trilha)</a:t>
            </a:r>
            <a:r>
              <a:rPr lang="pt-BR" sz="1700" dirty="0"/>
              <a:t>.</a:t>
            </a:r>
          </a:p>
          <a:p>
            <a:pPr marL="914400" lvl="1" indent="-457200" rtl="0">
              <a:buFont typeface="+mj-lt"/>
              <a:buAutoNum type="arabicPeriod"/>
            </a:pPr>
            <a:r>
              <a:rPr lang="pt-BR" sz="1700" dirty="0"/>
              <a:t>Atribua um nome a ela, aplique-a a todas as regiões e crie um novo </a:t>
            </a:r>
            <a:r>
              <a:rPr lang="pt-BR" sz="1700" dirty="0" err="1"/>
              <a:t>bucket</a:t>
            </a:r>
            <a:r>
              <a:rPr lang="pt-BR" sz="1700" dirty="0"/>
              <a:t> do </a:t>
            </a:r>
            <a:r>
              <a:rPr lang="pt-BR" sz="1700" dirty="0" err="1"/>
              <a:t>Amazon</a:t>
            </a:r>
            <a:r>
              <a:rPr lang="pt-BR" sz="1700" dirty="0"/>
              <a:t> S3 para armazenamento de logs.</a:t>
            </a:r>
            <a:endParaRPr lang="en-US" sz="1700" dirty="0"/>
          </a:p>
          <a:p>
            <a:pPr marL="914400" lvl="1" indent="-457200" rtl="0">
              <a:buFont typeface="+mj-lt"/>
              <a:buAutoNum type="arabicPeriod"/>
            </a:pPr>
            <a:r>
              <a:rPr lang="pt-BR" sz="1700" dirty="0"/>
              <a:t>Configure restrições de acesso no </a:t>
            </a:r>
            <a:r>
              <a:rPr lang="pt-BR" sz="1700" dirty="0" err="1"/>
              <a:t>bucket</a:t>
            </a:r>
            <a:r>
              <a:rPr lang="pt-BR" sz="1700" dirty="0"/>
              <a:t> do S3 (por exemplo, somente usuários </a:t>
            </a:r>
            <a:r>
              <a:rPr lang="pt-BR" sz="1700" dirty="0" err="1"/>
              <a:t>admin</a:t>
            </a:r>
            <a:r>
              <a:rPr lang="pt-BR" sz="1700" dirty="0"/>
              <a:t> devem ter acesso).</a:t>
            </a:r>
          </a:p>
          <a:p>
            <a:pPr rtl="0"/>
            <a:endParaRPr lang="en-US" dirty="0"/>
          </a:p>
        </p:txBody>
      </p:sp>
      <p:sp>
        <p:nvSpPr>
          <p:cNvPr id="5" name="Slide Number Placeholder 4">
            <a:extLst>
              <a:ext uri="{FF2B5EF4-FFF2-40B4-BE49-F238E27FC236}">
                <a16:creationId xmlns:a16="http://schemas.microsoft.com/office/drawing/2014/main" id="{46FDFC53-4EC0-7D44-851F-707C2853C83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34</a:t>
            </a:fld>
            <a:endParaRPr lang="en-US" dirty="0"/>
          </a:p>
        </p:txBody>
      </p:sp>
      <p:sp>
        <p:nvSpPr>
          <p:cNvPr id="4" name="Footer Placeholder 3">
            <a:extLst>
              <a:ext uri="{FF2B5EF4-FFF2-40B4-BE49-F238E27FC236}">
                <a16:creationId xmlns:a16="http://schemas.microsoft.com/office/drawing/2014/main" id="{5950F6B8-3CA8-9C4B-B476-019BAD0452A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17887628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sz="3600"/>
              <a:t>Proteção de novas contas da AWS: relatórios de faturamento</a:t>
            </a:r>
          </a:p>
        </p:txBody>
      </p:sp>
      <p:sp>
        <p:nvSpPr>
          <p:cNvPr id="3" name="Content Placeholder 2"/>
          <p:cNvSpPr>
            <a:spLocks noGrp="1"/>
          </p:cNvSpPr>
          <p:nvPr>
            <p:ph idx="1"/>
          </p:nvPr>
        </p:nvSpPr>
        <p:spPr>
          <a:xfrm>
            <a:off x="238538" y="1440305"/>
            <a:ext cx="11350487" cy="4913308"/>
          </a:xfrm>
        </p:spPr>
        <p:txBody>
          <a:bodyPr rtlCol="0">
            <a:normAutofit/>
          </a:bodyPr>
          <a:lstStyle/>
          <a:p>
            <a:pPr marL="0" indent="0" rtl="0">
              <a:spcBef>
                <a:spcPts val="2400"/>
              </a:spcBef>
              <a:buClr>
                <a:srgbClr val="FF9933"/>
              </a:buClr>
              <a:buNone/>
            </a:pPr>
            <a:r>
              <a:rPr lang="pt-BR" b="1" dirty="0">
                <a:solidFill>
                  <a:schemeClr val="accent5"/>
                </a:solidFill>
              </a:rPr>
              <a:t>Etapa 4: Habilitar um </a:t>
            </a:r>
            <a:r>
              <a:rPr lang="pt-BR"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relatório de</a:t>
            </a:r>
            <a:r>
              <a:rPr lang="pt-BR" dirty="0">
                <a:solidFill>
                  <a:schemeClr val="accent5"/>
                </a:solidFill>
              </a:rPr>
              <a:t> </a:t>
            </a:r>
            <a:r>
              <a:rPr lang="pt-BR"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faturamento</a:t>
            </a:r>
            <a:r>
              <a:rPr lang="pt-BR" dirty="0">
                <a:solidFill>
                  <a:schemeClr val="accent5"/>
                </a:solidFill>
              </a:rPr>
              <a:t>,</a:t>
            </a:r>
            <a:r>
              <a:rPr lang="pt-BR" b="1" dirty="0">
                <a:solidFill>
                  <a:schemeClr val="accent5"/>
                </a:solidFill>
              </a:rPr>
              <a:t> como o relatório </a:t>
            </a:r>
            <a:br>
              <a:rPr lang="pt-BR" b="1" dirty="0">
                <a:solidFill>
                  <a:schemeClr val="accent5"/>
                </a:solidFill>
              </a:rPr>
            </a:br>
            <a:r>
              <a:rPr lang="pt-BR" b="1" dirty="0">
                <a:solidFill>
                  <a:schemeClr val="accent5"/>
                </a:solidFill>
              </a:rPr>
              <a:t>de custos e uso da AWS.</a:t>
            </a:r>
          </a:p>
          <a:p>
            <a:pPr marL="231775" indent="-217488" rtl="0">
              <a:spcBef>
                <a:spcPts val="2400"/>
              </a:spcBef>
              <a:spcAft>
                <a:spcPts val="600"/>
              </a:spcAft>
              <a:buSzPct val="100000"/>
            </a:pPr>
            <a:r>
              <a:rPr lang="pt-BR" sz="2400" dirty="0"/>
              <a:t>Os relatórios de faturamento oferecem informações sobre o uso dos recursos </a:t>
            </a:r>
            <a:br>
              <a:rPr lang="pt-BR" sz="2400" dirty="0"/>
            </a:br>
            <a:r>
              <a:rPr lang="pt-BR" sz="2400" dirty="0"/>
              <a:t>da AWS e os custos estimados para esse uso.</a:t>
            </a:r>
            <a:endParaRPr lang="en-US" sz="2400" dirty="0"/>
          </a:p>
          <a:p>
            <a:pPr marL="231775" indent="-217488" rtl="0">
              <a:spcBef>
                <a:spcPts val="2400"/>
              </a:spcBef>
              <a:spcAft>
                <a:spcPts val="600"/>
              </a:spcAft>
              <a:buSzPct val="100000"/>
            </a:pPr>
            <a:r>
              <a:rPr lang="pt-BR" sz="2400" dirty="0"/>
              <a:t>A AWS entrega os relatórios para o </a:t>
            </a:r>
            <a:r>
              <a:rPr lang="pt-BR" sz="2400" dirty="0" err="1"/>
              <a:t>bucket</a:t>
            </a:r>
            <a:r>
              <a:rPr lang="pt-BR" sz="2400" dirty="0"/>
              <a:t> do </a:t>
            </a:r>
            <a:r>
              <a:rPr lang="pt-BR" sz="2400" dirty="0" err="1"/>
              <a:t>Amazon</a:t>
            </a:r>
            <a:r>
              <a:rPr lang="pt-BR" sz="2400" dirty="0"/>
              <a:t> S3 que você especifica.</a:t>
            </a:r>
          </a:p>
          <a:p>
            <a:pPr marL="688975" lvl="1" indent="-217488" rtl="0">
              <a:spcBef>
                <a:spcPts val="2400"/>
              </a:spcBef>
              <a:spcAft>
                <a:spcPts val="600"/>
              </a:spcAft>
              <a:buSzPct val="100000"/>
            </a:pPr>
            <a:r>
              <a:rPr lang="pt-BR" dirty="0"/>
              <a:t>O relatório é atualizado pelo menos uma vez por dia.</a:t>
            </a:r>
            <a:endParaRPr lang="en-US" dirty="0"/>
          </a:p>
          <a:p>
            <a:pPr marL="231775" indent="-217488" rtl="0">
              <a:spcBef>
                <a:spcPts val="2400"/>
              </a:spcBef>
              <a:spcAft>
                <a:spcPts val="600"/>
              </a:spcAft>
              <a:buSzPct val="100000"/>
            </a:pPr>
            <a:r>
              <a:rPr lang="pt-BR" sz="2400" dirty="0"/>
              <a:t>O </a:t>
            </a:r>
            <a:r>
              <a:rPr lang="pt-BR" sz="2400" b="1" dirty="0"/>
              <a:t>relatório de custos e uso da AWS </a:t>
            </a:r>
            <a:r>
              <a:rPr lang="pt-BR" sz="2400" dirty="0"/>
              <a:t>monitora seu uso da AWS e fornece cobranças estimadas associadas à sua conta da AWS por hora ou por dia.</a:t>
            </a:r>
            <a:endParaRPr lang="en-US" dirty="0"/>
          </a:p>
          <a:p>
            <a:pPr rtl="0">
              <a:spcBef>
                <a:spcPts val="2400"/>
              </a:spcBef>
              <a:buClr>
                <a:schemeClr val="accent1"/>
              </a:buClr>
            </a:pPr>
            <a:endParaRPr lang="en-US" dirty="0"/>
          </a:p>
        </p:txBody>
      </p:sp>
      <p:sp>
        <p:nvSpPr>
          <p:cNvPr id="4" name="Footer Placeholder 3">
            <a:extLst>
              <a:ext uri="{FF2B5EF4-FFF2-40B4-BE49-F238E27FC236}">
                <a16:creationId xmlns:a16="http://schemas.microsoft.com/office/drawing/2014/main" id="{7F1455CC-0D4F-ED47-B170-D76292D27385}"/>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5" name="Slide Number Placeholder 4">
            <a:extLst>
              <a:ext uri="{FF2B5EF4-FFF2-40B4-BE49-F238E27FC236}">
                <a16:creationId xmlns:a16="http://schemas.microsoft.com/office/drawing/2014/main" id="{71FE6C2F-1BB3-2146-BC84-19B594161D37}"/>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35</a:t>
            </a:fld>
            <a:endParaRPr lang="en-US" dirty="0"/>
          </a:p>
        </p:txBody>
      </p:sp>
    </p:spTree>
    <p:custDataLst>
      <p:tags r:id="rId1"/>
    </p:custDataLst>
    <p:extLst>
      <p:ext uri="{BB962C8B-B14F-4D97-AF65-F5344CB8AC3E}">
        <p14:creationId xmlns:p14="http://schemas.microsoft.com/office/powerpoint/2010/main" val="33408419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457" y="3191940"/>
            <a:ext cx="11353800" cy="474119"/>
          </a:xfrm>
        </p:spPr>
        <p:txBody>
          <a:bodyPr rtlCol="0">
            <a:noAutofit/>
          </a:bodyPr>
          <a:lstStyle/>
          <a:p>
            <a:pPr rtl="0"/>
            <a:r>
              <a:rPr lang="pt-BR" sz="3200" dirty="0"/>
              <a:t>Opcional: Proteção de novas contas </a:t>
            </a:r>
            <a:br>
              <a:rPr lang="pt-BR" sz="3200" dirty="0"/>
            </a:br>
            <a:r>
              <a:rPr lang="pt-BR" sz="3200" dirty="0"/>
              <a:t>da AWS – demonstração completa</a:t>
            </a:r>
          </a:p>
        </p:txBody>
      </p:sp>
      <p:sp>
        <p:nvSpPr>
          <p:cNvPr id="4" name="Text Placeholder 3">
            <a:extLst>
              <a:ext uri="{FF2B5EF4-FFF2-40B4-BE49-F238E27FC236}">
                <a16:creationId xmlns:a16="http://schemas.microsoft.com/office/drawing/2014/main" id="{8D087256-9347-9647-8147-7B62F3BC5DF0}"/>
              </a:ext>
            </a:extLst>
          </p:cNvPr>
          <p:cNvSpPr>
            <a:spLocks noGrp="1"/>
          </p:cNvSpPr>
          <p:nvPr>
            <p:ph type="body" sz="quarter" idx="10"/>
          </p:nvPr>
        </p:nvSpPr>
        <p:spPr>
          <a:xfrm>
            <a:off x="419100" y="2554356"/>
            <a:ext cx="9789202" cy="488498"/>
          </a:xfrm>
        </p:spPr>
        <p:txBody>
          <a:bodyPr rtlCol="0">
            <a:normAutofit/>
          </a:bodyPr>
          <a:lstStyle/>
          <a:p>
            <a:pPr rtl="0"/>
            <a:r>
              <a:rPr lang="pt-BR" dirty="0"/>
              <a:t>Módulo 4: Segurança na Nuvem AWS</a:t>
            </a:r>
          </a:p>
          <a:p>
            <a:pPr rtl="0"/>
            <a:endParaRPr lang="en-US" dirty="0"/>
          </a:p>
        </p:txBody>
      </p:sp>
      <p:sp>
        <p:nvSpPr>
          <p:cNvPr id="5" name="Footer Placeholder 4">
            <a:extLst>
              <a:ext uri="{FF2B5EF4-FFF2-40B4-BE49-F238E27FC236}">
                <a16:creationId xmlns:a16="http://schemas.microsoft.com/office/drawing/2014/main" id="{04C72168-3331-4A46-AE56-19601A33BFF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26324560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Análise do status de segurança do IAM</a:t>
            </a:r>
          </a:p>
        </p:txBody>
      </p:sp>
      <p:sp>
        <p:nvSpPr>
          <p:cNvPr id="4" name="Slide Number Placeholder 3">
            <a:extLst>
              <a:ext uri="{FF2B5EF4-FFF2-40B4-BE49-F238E27FC236}">
                <a16:creationId xmlns:a16="http://schemas.microsoft.com/office/drawing/2014/main" id="{6A4D4D51-87FC-F640-88E6-8A123767B3C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37</a:t>
            </a:fld>
            <a:endParaRPr lang="en-US" dirty="0"/>
          </a:p>
        </p:txBody>
      </p:sp>
      <p:sp>
        <p:nvSpPr>
          <p:cNvPr id="3" name="Footer Placeholder 2">
            <a:extLst>
              <a:ext uri="{FF2B5EF4-FFF2-40B4-BE49-F238E27FC236}">
                <a16:creationId xmlns:a16="http://schemas.microsoft.com/office/drawing/2014/main" id="{13CB930A-87F0-D549-A065-93B7C64FD832}"/>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5" name="Group 4" descr="Screen capture of the AWS Management Console's IAM Dashboard. The IAM user sign-in link is highlighted.">
            <a:extLst>
              <a:ext uri="{FF2B5EF4-FFF2-40B4-BE49-F238E27FC236}">
                <a16:creationId xmlns:a16="http://schemas.microsoft.com/office/drawing/2014/main" id="{64E02AC3-29CD-924A-9D60-9DBB06B75586}"/>
              </a:ext>
            </a:extLst>
          </p:cNvPr>
          <p:cNvGrpSpPr/>
          <p:nvPr/>
        </p:nvGrpSpPr>
        <p:grpSpPr>
          <a:xfrm>
            <a:off x="1785755" y="1250096"/>
            <a:ext cx="8348845" cy="5169754"/>
            <a:chOff x="960255" y="1256250"/>
            <a:chExt cx="8348845" cy="5169754"/>
          </a:xfrm>
        </p:grpSpPr>
        <p:sp>
          <p:nvSpPr>
            <p:cNvPr id="9" name="Rectangle 8">
              <a:extLst>
                <a:ext uri="{FF2B5EF4-FFF2-40B4-BE49-F238E27FC236}">
                  <a16:creationId xmlns:a16="http://schemas.microsoft.com/office/drawing/2014/main" id="{3F442F38-5D3B-2E41-A268-F84C8ED003BD}"/>
                </a:ext>
              </a:extLst>
            </p:cNvPr>
            <p:cNvSpPr/>
            <p:nvPr/>
          </p:nvSpPr>
          <p:spPr>
            <a:xfrm>
              <a:off x="3650232" y="2228848"/>
              <a:ext cx="914400" cy="182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3" name="Picture 12">
              <a:extLst>
                <a:ext uri="{FF2B5EF4-FFF2-40B4-BE49-F238E27FC236}">
                  <a16:creationId xmlns:a16="http://schemas.microsoft.com/office/drawing/2014/main" id="{D6B014E7-05BE-704B-B22C-54027C941CA1}"/>
                </a:ext>
              </a:extLst>
            </p:cNvPr>
            <p:cNvPicPr>
              <a:picLocks noChangeAspect="1"/>
            </p:cNvPicPr>
            <p:nvPr/>
          </p:nvPicPr>
          <p:blipFill rotWithShape="1">
            <a:blip r:embed="rId4"/>
            <a:srcRect r="20121"/>
            <a:stretch/>
          </p:blipFill>
          <p:spPr>
            <a:xfrm>
              <a:off x="960255" y="1256250"/>
              <a:ext cx="8348845" cy="5169754"/>
            </a:xfrm>
            <a:prstGeom prst="rect">
              <a:avLst/>
            </a:prstGeom>
          </p:spPr>
        </p:pic>
      </p:grpSp>
      <p:sp>
        <p:nvSpPr>
          <p:cNvPr id="8" name="TextBox 7">
            <a:extLst>
              <a:ext uri="{FF2B5EF4-FFF2-40B4-BE49-F238E27FC236}">
                <a16:creationId xmlns:a16="http://schemas.microsoft.com/office/drawing/2014/main" id="{E5A3A3CA-2183-6D46-8D10-54A9F6EC2392}"/>
              </a:ext>
            </a:extLst>
          </p:cNvPr>
          <p:cNvSpPr txBox="1"/>
          <p:nvPr/>
        </p:nvSpPr>
        <p:spPr>
          <a:xfrm>
            <a:off x="1209675" y="2114357"/>
            <a:ext cx="1778191" cy="822960"/>
          </a:xfrm>
          <a:prstGeom prst="rect">
            <a:avLst/>
          </a:prstGeom>
          <a:solidFill>
            <a:schemeClr val="bg1"/>
          </a:solidFill>
        </p:spPr>
        <p:txBody>
          <a:bodyPr wrap="square" rtlCol="0">
            <a:spAutoFit/>
          </a:bodyPr>
          <a:lstStyle/>
          <a:p>
            <a:pPr rtl="0"/>
            <a:r>
              <a:rPr lang="pt-BR" sz="2000" b="1" dirty="0">
                <a:latin typeface="Amazon Ember Light" panose="020B0403020204020204" pitchFamily="34" charset="0"/>
                <a:ea typeface="Amazon Ember Light" panose="020B0403020204020204" pitchFamily="34" charset="0"/>
                <a:cs typeface="Amazon Ember Light" panose="020B0403020204020204" pitchFamily="34" charset="0"/>
              </a:rPr>
              <a:t>Link de </a:t>
            </a:r>
            <a:r>
              <a:rPr lang="pt-BR" sz="2000" b="1" dirty="0" err="1">
                <a:latin typeface="Amazon Ember Light" panose="020B0403020204020204" pitchFamily="34" charset="0"/>
                <a:ea typeface="Amazon Ember Light" panose="020B0403020204020204" pitchFamily="34" charset="0"/>
                <a:cs typeface="Amazon Ember Light" panose="020B0403020204020204" pitchFamily="34" charset="0"/>
              </a:rPr>
              <a:t>login</a:t>
            </a:r>
            <a:r>
              <a:rPr lang="pt-BR" sz="2000" b="1" dirty="0">
                <a:latin typeface="Amazon Ember Light" panose="020B0403020204020204" pitchFamily="34" charset="0"/>
                <a:ea typeface="Amazon Ember Light" panose="020B0403020204020204" pitchFamily="34" charset="0"/>
                <a:cs typeface="Amazon Ember Light" panose="020B0403020204020204" pitchFamily="34" charset="0"/>
              </a:rPr>
              <a:t> personalizado</a:t>
            </a:r>
          </a:p>
        </p:txBody>
      </p:sp>
    </p:spTree>
    <p:custDataLst>
      <p:tags r:id="rId1"/>
    </p:custDataLst>
    <p:extLst>
      <p:ext uri="{BB962C8B-B14F-4D97-AF65-F5344CB8AC3E}">
        <p14:creationId xmlns:p14="http://schemas.microsoft.com/office/powerpoint/2010/main" val="25185015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Ative a MFA no usuário raiz da conta</a:t>
            </a:r>
          </a:p>
        </p:txBody>
      </p:sp>
      <p:sp>
        <p:nvSpPr>
          <p:cNvPr id="4" name="Slide Number Placeholder 3">
            <a:extLst>
              <a:ext uri="{FF2B5EF4-FFF2-40B4-BE49-F238E27FC236}">
                <a16:creationId xmlns:a16="http://schemas.microsoft.com/office/drawing/2014/main" id="{93674D7C-71F4-6744-972B-295B5AED359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38</a:t>
            </a:fld>
            <a:endParaRPr lang="en-US" dirty="0"/>
          </a:p>
        </p:txBody>
      </p:sp>
      <p:sp>
        <p:nvSpPr>
          <p:cNvPr id="3" name="Footer Placeholder 2">
            <a:extLst>
              <a:ext uri="{FF2B5EF4-FFF2-40B4-BE49-F238E27FC236}">
                <a16:creationId xmlns:a16="http://schemas.microsoft.com/office/drawing/2014/main" id="{7112C709-3862-B34B-B67C-96931D092727}"/>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8" name="Group 7" descr="Screen capture of the AWS Management Console's IAM Dashboard. The IAM user sign-in link is highlighted and so is a Security Status line item named &quot;Activate MFA on your root account&quot;">
            <a:extLst>
              <a:ext uri="{FF2B5EF4-FFF2-40B4-BE49-F238E27FC236}">
                <a16:creationId xmlns:a16="http://schemas.microsoft.com/office/drawing/2014/main" id="{C3B5BFFC-77D1-4F4A-86D8-BFED21A259AA}"/>
              </a:ext>
            </a:extLst>
          </p:cNvPr>
          <p:cNvGrpSpPr/>
          <p:nvPr/>
        </p:nvGrpSpPr>
        <p:grpSpPr>
          <a:xfrm>
            <a:off x="1209675" y="1305830"/>
            <a:ext cx="8886825" cy="5169754"/>
            <a:chOff x="1209675" y="1414316"/>
            <a:chExt cx="8886825" cy="5169754"/>
          </a:xfrm>
        </p:grpSpPr>
        <p:grpSp>
          <p:nvGrpSpPr>
            <p:cNvPr id="7" name="Group 6">
              <a:extLst>
                <a:ext uri="{FF2B5EF4-FFF2-40B4-BE49-F238E27FC236}">
                  <a16:creationId xmlns:a16="http://schemas.microsoft.com/office/drawing/2014/main" id="{C6996FEB-A38B-BB42-8CAF-6AA065C112F8}"/>
                </a:ext>
              </a:extLst>
            </p:cNvPr>
            <p:cNvGrpSpPr/>
            <p:nvPr/>
          </p:nvGrpSpPr>
          <p:grpSpPr>
            <a:xfrm>
              <a:off x="1209675" y="1414316"/>
              <a:ext cx="8886825" cy="5169754"/>
              <a:chOff x="1209675" y="1414316"/>
              <a:chExt cx="8886825" cy="5169754"/>
            </a:xfrm>
          </p:grpSpPr>
          <p:pic>
            <p:nvPicPr>
              <p:cNvPr id="11" name="Picture 10">
                <a:extLst>
                  <a:ext uri="{FF2B5EF4-FFF2-40B4-BE49-F238E27FC236}">
                    <a16:creationId xmlns:a16="http://schemas.microsoft.com/office/drawing/2014/main" id="{75CE27FA-4007-5444-ACE6-8DD0BE2DB99C}"/>
                  </a:ext>
                </a:extLst>
              </p:cNvPr>
              <p:cNvPicPr>
                <a:picLocks noChangeAspect="1"/>
              </p:cNvPicPr>
              <p:nvPr/>
            </p:nvPicPr>
            <p:blipFill rotWithShape="1">
              <a:blip r:embed="rId4"/>
              <a:srcRect r="20486"/>
              <a:stretch/>
            </p:blipFill>
            <p:spPr>
              <a:xfrm>
                <a:off x="1785755" y="1414316"/>
                <a:ext cx="8310745" cy="5169754"/>
              </a:xfrm>
              <a:prstGeom prst="rect">
                <a:avLst/>
              </a:prstGeom>
            </p:spPr>
          </p:pic>
          <p:sp>
            <p:nvSpPr>
              <p:cNvPr id="6" name="TextBox 5">
                <a:extLst>
                  <a:ext uri="{FF2B5EF4-FFF2-40B4-BE49-F238E27FC236}">
                    <a16:creationId xmlns:a16="http://schemas.microsoft.com/office/drawing/2014/main" id="{E5A3A3CA-2183-6D46-8D10-54A9F6EC2392}"/>
                  </a:ext>
                </a:extLst>
              </p:cNvPr>
              <p:cNvSpPr txBox="1"/>
              <p:nvPr/>
            </p:nvSpPr>
            <p:spPr>
              <a:xfrm>
                <a:off x="1209675" y="2232368"/>
                <a:ext cx="1778191" cy="822960"/>
              </a:xfrm>
              <a:prstGeom prst="rect">
                <a:avLst/>
              </a:prstGeom>
              <a:solidFill>
                <a:schemeClr val="bg1"/>
              </a:solidFill>
            </p:spPr>
            <p:txBody>
              <a:bodyPr wrap="square" rtlCol="0">
                <a:spAutoFit/>
              </a:bodyPr>
              <a:lstStyle/>
              <a:p>
                <a:pPr rtl="0"/>
                <a:r>
                  <a:rPr lang="pt-BR" sz="2000" b="1" dirty="0">
                    <a:latin typeface="Amazon Ember Light" panose="020B0403020204020204" pitchFamily="34" charset="0"/>
                    <a:ea typeface="Amazon Ember Light" panose="020B0403020204020204" pitchFamily="34" charset="0"/>
                    <a:cs typeface="Amazon Ember Light" panose="020B0403020204020204" pitchFamily="34" charset="0"/>
                  </a:rPr>
                  <a:t>Link de </a:t>
                </a:r>
                <a:r>
                  <a:rPr lang="pt-BR" sz="2000" b="1" dirty="0" err="1">
                    <a:latin typeface="Amazon Ember Light" panose="020B0403020204020204" pitchFamily="34" charset="0"/>
                    <a:ea typeface="Amazon Ember Light" panose="020B0403020204020204" pitchFamily="34" charset="0"/>
                    <a:cs typeface="Amazon Ember Light" panose="020B0403020204020204" pitchFamily="34" charset="0"/>
                  </a:rPr>
                  <a:t>login</a:t>
                </a:r>
                <a:r>
                  <a:rPr lang="pt-BR" sz="2000" b="1" dirty="0">
                    <a:latin typeface="Amazon Ember Light" panose="020B0403020204020204" pitchFamily="34" charset="0"/>
                    <a:ea typeface="Amazon Ember Light" panose="020B0403020204020204" pitchFamily="34" charset="0"/>
                    <a:cs typeface="Amazon Ember Light" panose="020B0403020204020204" pitchFamily="34" charset="0"/>
                  </a:rPr>
                  <a:t> personalizado</a:t>
                </a:r>
              </a:p>
            </p:txBody>
          </p:sp>
        </p:grpSp>
        <p:sp>
          <p:nvSpPr>
            <p:cNvPr id="10" name="Rectangle 9">
              <a:extLst>
                <a:ext uri="{FF2B5EF4-FFF2-40B4-BE49-F238E27FC236}">
                  <a16:creationId xmlns:a16="http://schemas.microsoft.com/office/drawing/2014/main" id="{4D8C2B9D-4534-2246-897E-DE188549D39B}"/>
                </a:ext>
              </a:extLst>
            </p:cNvPr>
            <p:cNvSpPr/>
            <p:nvPr/>
          </p:nvSpPr>
          <p:spPr>
            <a:xfrm>
              <a:off x="5390134" y="2303808"/>
              <a:ext cx="763018" cy="1679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Rectangle 11">
              <a:extLst>
                <a:ext uri="{FF2B5EF4-FFF2-40B4-BE49-F238E27FC236}">
                  <a16:creationId xmlns:a16="http://schemas.microsoft.com/office/drawing/2014/main" id="{E0DB6041-78FB-A747-B197-24DD257D3CDD}"/>
                </a:ext>
              </a:extLst>
            </p:cNvPr>
            <p:cNvSpPr/>
            <p:nvPr/>
          </p:nvSpPr>
          <p:spPr>
            <a:xfrm>
              <a:off x="4772369" y="4707645"/>
              <a:ext cx="3236181" cy="4343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4" name="Straight Connector 13">
              <a:extLst>
                <a:ext uri="{FF2B5EF4-FFF2-40B4-BE49-F238E27FC236}">
                  <a16:creationId xmlns:a16="http://schemas.microsoft.com/office/drawing/2014/main" id="{CF39BFFD-4A3C-964D-B80C-6193C57AC6CE}"/>
                </a:ext>
              </a:extLst>
            </p:cNvPr>
            <p:cNvCxnSpPr>
              <a:cxnSpLocks/>
              <a:stCxn id="15" idx="3"/>
              <a:endCxn id="12" idx="1"/>
            </p:cNvCxnSpPr>
            <p:nvPr/>
          </p:nvCxnSpPr>
          <p:spPr>
            <a:xfrm flipV="1">
              <a:off x="3333932" y="4924815"/>
              <a:ext cx="1438437" cy="50512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9FBB0C3-88AC-E441-85B8-420D3901B08C}"/>
                </a:ext>
              </a:extLst>
            </p:cNvPr>
            <p:cNvSpPr txBox="1"/>
            <p:nvPr/>
          </p:nvSpPr>
          <p:spPr>
            <a:xfrm>
              <a:off x="1209676" y="5245271"/>
              <a:ext cx="2124256" cy="369332"/>
            </a:xfrm>
            <a:prstGeom prst="rect">
              <a:avLst/>
            </a:prstGeom>
            <a:noFill/>
          </p:spPr>
          <p:txBody>
            <a:bodyPr wrap="square" rtlCol="0">
              <a:spAutoFit/>
            </a:bodyPr>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Ativação da MFA</a:t>
              </a:r>
            </a:p>
          </p:txBody>
        </p:sp>
      </p:grpSp>
    </p:spTree>
    <p:custDataLst>
      <p:tags r:id="rId1"/>
    </p:custDataLst>
    <p:extLst>
      <p:ext uri="{BB962C8B-B14F-4D97-AF65-F5344CB8AC3E}">
        <p14:creationId xmlns:p14="http://schemas.microsoft.com/office/powerpoint/2010/main" val="14757038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Ative a MFA no usuário raiz da conta</a:t>
            </a:r>
          </a:p>
        </p:txBody>
      </p:sp>
      <p:sp>
        <p:nvSpPr>
          <p:cNvPr id="4" name="Slide Number Placeholder 3">
            <a:extLst>
              <a:ext uri="{FF2B5EF4-FFF2-40B4-BE49-F238E27FC236}">
                <a16:creationId xmlns:a16="http://schemas.microsoft.com/office/drawing/2014/main" id="{DC25A888-72E1-1D44-96F4-9F3945E3745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39</a:t>
            </a:fld>
            <a:endParaRPr lang="en-US" dirty="0"/>
          </a:p>
        </p:txBody>
      </p:sp>
      <p:sp>
        <p:nvSpPr>
          <p:cNvPr id="3" name="Footer Placeholder 2">
            <a:extLst>
              <a:ext uri="{FF2B5EF4-FFF2-40B4-BE49-F238E27FC236}">
                <a16:creationId xmlns:a16="http://schemas.microsoft.com/office/drawing/2014/main" id="{2B9AADED-F5ED-C448-91D9-7D4AB44A3E1B}"/>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9" name="Picture 8" descr="Screen capture of the AWS Management Console shwoing a QR code to be scanned as well as two fields where the user can fill in authentication codes.">
            <a:extLst>
              <a:ext uri="{FF2B5EF4-FFF2-40B4-BE49-F238E27FC236}">
                <a16:creationId xmlns:a16="http://schemas.microsoft.com/office/drawing/2014/main" id="{DE70F5E3-FEBF-CE47-8E2A-F00DA6AEA18D}"/>
              </a:ext>
            </a:extLst>
          </p:cNvPr>
          <p:cNvPicPr>
            <a:picLocks noChangeAspect="1"/>
          </p:cNvPicPr>
          <p:nvPr/>
        </p:nvPicPr>
        <p:blipFill>
          <a:blip r:embed="rId4"/>
          <a:stretch>
            <a:fillRect/>
          </a:stretch>
        </p:blipFill>
        <p:spPr>
          <a:xfrm>
            <a:off x="2383461" y="1299960"/>
            <a:ext cx="7319340" cy="5067807"/>
          </a:xfrm>
          <a:prstGeom prst="rect">
            <a:avLst/>
          </a:prstGeom>
        </p:spPr>
      </p:pic>
    </p:spTree>
    <p:custDataLst>
      <p:tags r:id="rId1"/>
    </p:custDataLst>
    <p:extLst>
      <p:ext uri="{BB962C8B-B14F-4D97-AF65-F5344CB8AC3E}">
        <p14:creationId xmlns:p14="http://schemas.microsoft.com/office/powerpoint/2010/main" val="38130868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dirty="0">
                <a:latin typeface="+mj-lt"/>
              </a:rPr>
              <a:t>Seção 1: Modelo de responsabilidade compartilhada da AWS</a:t>
            </a:r>
          </a:p>
        </p:txBody>
      </p:sp>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129634" cy="488498"/>
          </a:xfrm>
        </p:spPr>
        <p:txBody>
          <a:bodyPr rtlCol="0">
            <a:normAutofit/>
          </a:bodyPr>
          <a:lstStyle/>
          <a:p>
            <a:pPr rtl="0"/>
            <a:r>
              <a:rPr lang="pt-BR" b="1" dirty="0">
                <a:latin typeface="+mn-lt"/>
              </a:rPr>
              <a:t>Módulo 4: Segurança na Nuvem AWS</a:t>
            </a:r>
          </a:p>
        </p:txBody>
      </p:sp>
      <p:sp>
        <p:nvSpPr>
          <p:cNvPr id="4" name="Footer Placeholder 3">
            <a:extLst>
              <a:ext uri="{FF2B5EF4-FFF2-40B4-BE49-F238E27FC236}">
                <a16:creationId xmlns:a16="http://schemas.microsoft.com/office/drawing/2014/main" id="{77631BD4-34D0-1947-AEFA-D4868944F2CA}"/>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1605421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A MFA no usuário raiz da conta está ativada</a:t>
            </a:r>
          </a:p>
        </p:txBody>
      </p:sp>
      <p:sp>
        <p:nvSpPr>
          <p:cNvPr id="4" name="Slide Number Placeholder 3">
            <a:extLst>
              <a:ext uri="{FF2B5EF4-FFF2-40B4-BE49-F238E27FC236}">
                <a16:creationId xmlns:a16="http://schemas.microsoft.com/office/drawing/2014/main" id="{D8124154-47E3-C44D-8945-BDA8EDBF3D0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40</a:t>
            </a:fld>
            <a:endParaRPr lang="en-US" dirty="0"/>
          </a:p>
        </p:txBody>
      </p:sp>
      <p:sp>
        <p:nvSpPr>
          <p:cNvPr id="3" name="Footer Placeholder 2">
            <a:extLst>
              <a:ext uri="{FF2B5EF4-FFF2-40B4-BE49-F238E27FC236}">
                <a16:creationId xmlns:a16="http://schemas.microsoft.com/office/drawing/2014/main" id="{F1870F05-77CA-424D-85D9-E1125B0AF611}"/>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7" name="Group 6" descr="Screen capture of the AWS Management Console's IAM Dashboard. A Security Status line item named &quot;Activate MFA on your root account&quot; is highlighted and this time it is green">
            <a:extLst>
              <a:ext uri="{FF2B5EF4-FFF2-40B4-BE49-F238E27FC236}">
                <a16:creationId xmlns:a16="http://schemas.microsoft.com/office/drawing/2014/main" id="{00E39020-D5FD-9B4B-9DA3-EDF592EC877E}"/>
              </a:ext>
            </a:extLst>
          </p:cNvPr>
          <p:cNvGrpSpPr/>
          <p:nvPr/>
        </p:nvGrpSpPr>
        <p:grpSpPr>
          <a:xfrm>
            <a:off x="1285876" y="1150621"/>
            <a:ext cx="8543924" cy="5276272"/>
            <a:chOff x="1222376" y="1226821"/>
            <a:chExt cx="8543924" cy="5276272"/>
          </a:xfrm>
        </p:grpSpPr>
        <p:sp>
          <p:nvSpPr>
            <p:cNvPr id="5" name="Rectangle 4">
              <a:extLst>
                <a:ext uri="{FF2B5EF4-FFF2-40B4-BE49-F238E27FC236}">
                  <a16:creationId xmlns:a16="http://schemas.microsoft.com/office/drawing/2014/main" id="{F39045D5-A72E-9444-957C-D4BD4B3BD256}"/>
                </a:ext>
              </a:extLst>
            </p:cNvPr>
            <p:cNvSpPr/>
            <p:nvPr/>
          </p:nvSpPr>
          <p:spPr>
            <a:xfrm>
              <a:off x="4950169" y="4595299"/>
              <a:ext cx="3236181" cy="4343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8" name="Straight Connector 7">
              <a:extLst>
                <a:ext uri="{FF2B5EF4-FFF2-40B4-BE49-F238E27FC236}">
                  <a16:creationId xmlns:a16="http://schemas.microsoft.com/office/drawing/2014/main" id="{9757AE86-44C4-DE4E-9950-FB5F5DAA6DA7}"/>
                </a:ext>
              </a:extLst>
            </p:cNvPr>
            <p:cNvCxnSpPr>
              <a:endCxn id="5" idx="1"/>
            </p:cNvCxnSpPr>
            <p:nvPr/>
          </p:nvCxnSpPr>
          <p:spPr>
            <a:xfrm flipV="1">
              <a:off x="3069772" y="4812469"/>
              <a:ext cx="1880397" cy="21717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AFCF6E0-1C50-FB42-ADEB-ADD7C1B583A4}"/>
                </a:ext>
              </a:extLst>
            </p:cNvPr>
            <p:cNvSpPr txBox="1"/>
            <p:nvPr/>
          </p:nvSpPr>
          <p:spPr>
            <a:xfrm>
              <a:off x="2348117" y="5123400"/>
              <a:ext cx="1028700" cy="646331"/>
            </a:xfrm>
            <a:prstGeom prst="rect">
              <a:avLst/>
            </a:prstGeom>
            <a:noFill/>
          </p:spPr>
          <p:txBody>
            <a:bodyPr wrap="square" rtlCol="0">
              <a:spAutoFit/>
            </a:bodyPr>
            <a:lstStyle/>
            <a:p>
              <a:pPr rtl="0"/>
              <a:r>
                <a:rPr lang="pt-BR">
                  <a:latin typeface="Amazon Ember" panose="020B0603020204020204" pitchFamily="34" charset="0"/>
                  <a:ea typeface="Amazon Ember" panose="020B0603020204020204" pitchFamily="34" charset="0"/>
                  <a:cs typeface="Amazon Ember" panose="020B0603020204020204" pitchFamily="34" charset="0"/>
                </a:rPr>
                <a:t>Configuração de MFA</a:t>
              </a:r>
            </a:p>
          </p:txBody>
        </p:sp>
        <p:pic>
          <p:nvPicPr>
            <p:cNvPr id="9" name="Picture 8">
              <a:extLst>
                <a:ext uri="{FF2B5EF4-FFF2-40B4-BE49-F238E27FC236}">
                  <a16:creationId xmlns:a16="http://schemas.microsoft.com/office/drawing/2014/main" id="{795163DF-DF44-E545-A538-DD2157609452}"/>
                </a:ext>
              </a:extLst>
            </p:cNvPr>
            <p:cNvPicPr>
              <a:picLocks noChangeAspect="1"/>
            </p:cNvPicPr>
            <p:nvPr/>
          </p:nvPicPr>
          <p:blipFill rotWithShape="1">
            <a:blip r:embed="rId4"/>
            <a:srcRect r="23317"/>
            <a:stretch/>
          </p:blipFill>
          <p:spPr>
            <a:xfrm>
              <a:off x="2211189" y="1226821"/>
              <a:ext cx="7555111" cy="5276272"/>
            </a:xfrm>
            <a:prstGeom prst="rect">
              <a:avLst/>
            </a:prstGeom>
          </p:spPr>
        </p:pic>
        <p:sp>
          <p:nvSpPr>
            <p:cNvPr id="12" name="Rectangle 11">
              <a:extLst>
                <a:ext uri="{FF2B5EF4-FFF2-40B4-BE49-F238E27FC236}">
                  <a16:creationId xmlns:a16="http://schemas.microsoft.com/office/drawing/2014/main" id="{23321B2D-7B8A-574E-8EF1-B7F921C130C2}"/>
                </a:ext>
              </a:extLst>
            </p:cNvPr>
            <p:cNvSpPr/>
            <p:nvPr/>
          </p:nvSpPr>
          <p:spPr>
            <a:xfrm>
              <a:off x="4279609" y="4587679"/>
              <a:ext cx="3236181" cy="4343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4" name="Straight Connector 13">
              <a:extLst>
                <a:ext uri="{FF2B5EF4-FFF2-40B4-BE49-F238E27FC236}">
                  <a16:creationId xmlns:a16="http://schemas.microsoft.com/office/drawing/2014/main" id="{5FCABEE9-C0B8-EC41-B4D3-55A55770D046}"/>
                </a:ext>
              </a:extLst>
            </p:cNvPr>
            <p:cNvCxnSpPr>
              <a:cxnSpLocks/>
              <a:stCxn id="15" idx="3"/>
              <a:endCxn id="12" idx="1"/>
            </p:cNvCxnSpPr>
            <p:nvPr/>
          </p:nvCxnSpPr>
          <p:spPr>
            <a:xfrm flipV="1">
              <a:off x="3069772" y="4804849"/>
              <a:ext cx="1209837" cy="49559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093730D-24CB-8844-AED7-4AF10089EE02}"/>
                </a:ext>
              </a:extLst>
            </p:cNvPr>
            <p:cNvSpPr txBox="1"/>
            <p:nvPr/>
          </p:nvSpPr>
          <p:spPr>
            <a:xfrm>
              <a:off x="1222376" y="5115780"/>
              <a:ext cx="1847396" cy="369332"/>
            </a:xfrm>
            <a:prstGeom prst="rect">
              <a:avLst/>
            </a:prstGeom>
            <a:noFill/>
          </p:spPr>
          <p:txBody>
            <a:bodyPr wrap="square" rtlCol="0">
              <a:spAutoFit/>
            </a:bodyPr>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MFA ativada</a:t>
              </a:r>
            </a:p>
          </p:txBody>
        </p:sp>
      </p:grpSp>
    </p:spTree>
    <p:custDataLst>
      <p:tags r:id="rId1"/>
    </p:custDataLst>
    <p:extLst>
      <p:ext uri="{BB962C8B-B14F-4D97-AF65-F5344CB8AC3E}">
        <p14:creationId xmlns:p14="http://schemas.microsoft.com/office/powerpoint/2010/main" val="20993068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Crie um usuário do IAM individual (1)</a:t>
            </a:r>
          </a:p>
        </p:txBody>
      </p:sp>
      <p:sp>
        <p:nvSpPr>
          <p:cNvPr id="4" name="Slide Number Placeholder 3">
            <a:extLst>
              <a:ext uri="{FF2B5EF4-FFF2-40B4-BE49-F238E27FC236}">
                <a16:creationId xmlns:a16="http://schemas.microsoft.com/office/drawing/2014/main" id="{6D54E464-F2F0-5E43-8940-15EA4F6D33C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41</a:t>
            </a:fld>
            <a:endParaRPr lang="en-US" dirty="0"/>
          </a:p>
        </p:txBody>
      </p:sp>
      <p:sp>
        <p:nvSpPr>
          <p:cNvPr id="3" name="Footer Placeholder 2">
            <a:extLst>
              <a:ext uri="{FF2B5EF4-FFF2-40B4-BE49-F238E27FC236}">
                <a16:creationId xmlns:a16="http://schemas.microsoft.com/office/drawing/2014/main" id="{FFD61324-82D6-7D43-B9E3-AC056071F6A3}"/>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5" name="Group 4" descr="Screen capture of the AWS Management Console's IAM Dashboard. A Security Status line item named &quot;Create individual IAM users&quot; is highlighted (and it currently shows a warning sign icon).">
            <a:extLst>
              <a:ext uri="{FF2B5EF4-FFF2-40B4-BE49-F238E27FC236}">
                <a16:creationId xmlns:a16="http://schemas.microsoft.com/office/drawing/2014/main" id="{DE0744AA-FD0D-3E43-8F67-907A298E598F}"/>
              </a:ext>
            </a:extLst>
          </p:cNvPr>
          <p:cNvGrpSpPr/>
          <p:nvPr/>
        </p:nvGrpSpPr>
        <p:grpSpPr>
          <a:xfrm>
            <a:off x="1066800" y="1150621"/>
            <a:ext cx="8750300" cy="5276272"/>
            <a:chOff x="1346200" y="1188721"/>
            <a:chExt cx="8750300" cy="5276272"/>
          </a:xfrm>
        </p:grpSpPr>
        <p:pic>
          <p:nvPicPr>
            <p:cNvPr id="9" name="Picture 8">
              <a:extLst>
                <a:ext uri="{FF2B5EF4-FFF2-40B4-BE49-F238E27FC236}">
                  <a16:creationId xmlns:a16="http://schemas.microsoft.com/office/drawing/2014/main" id="{795163DF-DF44-E545-A538-DD2157609452}"/>
                </a:ext>
              </a:extLst>
            </p:cNvPr>
            <p:cNvPicPr>
              <a:picLocks noChangeAspect="1"/>
            </p:cNvPicPr>
            <p:nvPr/>
          </p:nvPicPr>
          <p:blipFill rotWithShape="1">
            <a:blip r:embed="rId4"/>
            <a:srcRect r="23446"/>
            <a:stretch/>
          </p:blipFill>
          <p:spPr>
            <a:xfrm>
              <a:off x="2554089" y="1188721"/>
              <a:ext cx="7542411" cy="5276272"/>
            </a:xfrm>
            <a:prstGeom prst="rect">
              <a:avLst/>
            </a:prstGeom>
          </p:spPr>
        </p:pic>
        <p:sp>
          <p:nvSpPr>
            <p:cNvPr id="12" name="Rectangle 11">
              <a:extLst>
                <a:ext uri="{FF2B5EF4-FFF2-40B4-BE49-F238E27FC236}">
                  <a16:creationId xmlns:a16="http://schemas.microsoft.com/office/drawing/2014/main" id="{23321B2D-7B8A-574E-8EF1-B7F921C130C2}"/>
                </a:ext>
              </a:extLst>
            </p:cNvPr>
            <p:cNvSpPr/>
            <p:nvPr/>
          </p:nvSpPr>
          <p:spPr>
            <a:xfrm>
              <a:off x="4622509" y="4961059"/>
              <a:ext cx="3236181" cy="4343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4" name="Straight Connector 13">
              <a:extLst>
                <a:ext uri="{FF2B5EF4-FFF2-40B4-BE49-F238E27FC236}">
                  <a16:creationId xmlns:a16="http://schemas.microsoft.com/office/drawing/2014/main" id="{5FCABEE9-C0B8-EC41-B4D3-55A55770D046}"/>
                </a:ext>
              </a:extLst>
            </p:cNvPr>
            <p:cNvCxnSpPr>
              <a:cxnSpLocks/>
              <a:stCxn id="15" idx="3"/>
              <a:endCxn id="12" idx="1"/>
            </p:cNvCxnSpPr>
            <p:nvPr/>
          </p:nvCxnSpPr>
          <p:spPr>
            <a:xfrm flipV="1">
              <a:off x="3412671" y="5178229"/>
              <a:ext cx="1209838" cy="63409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093730D-24CB-8844-AED7-4AF10089EE02}"/>
                </a:ext>
              </a:extLst>
            </p:cNvPr>
            <p:cNvSpPr txBox="1"/>
            <p:nvPr/>
          </p:nvSpPr>
          <p:spPr>
            <a:xfrm>
              <a:off x="1346200" y="5489160"/>
              <a:ext cx="2066471" cy="646331"/>
            </a:xfrm>
            <a:prstGeom prst="rect">
              <a:avLst/>
            </a:prstGeom>
            <a:noFill/>
          </p:spPr>
          <p:txBody>
            <a:bodyPr wrap="square" rtlCol="0">
              <a:spAutoFit/>
            </a:bodyPr>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Criação de usuários do IAM</a:t>
              </a:r>
            </a:p>
          </p:txBody>
        </p:sp>
      </p:grpSp>
    </p:spTree>
    <p:custDataLst>
      <p:tags r:id="rId1"/>
    </p:custDataLst>
    <p:extLst>
      <p:ext uri="{BB962C8B-B14F-4D97-AF65-F5344CB8AC3E}">
        <p14:creationId xmlns:p14="http://schemas.microsoft.com/office/powerpoint/2010/main" val="33318286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Crie um usuário do IAM individual (2)</a:t>
            </a:r>
          </a:p>
        </p:txBody>
      </p:sp>
      <p:sp>
        <p:nvSpPr>
          <p:cNvPr id="4" name="Slide Number Placeholder 3">
            <a:extLst>
              <a:ext uri="{FF2B5EF4-FFF2-40B4-BE49-F238E27FC236}">
                <a16:creationId xmlns:a16="http://schemas.microsoft.com/office/drawing/2014/main" id="{1D6D332A-81E6-EF4E-90F2-D85998E14FA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42</a:t>
            </a:fld>
            <a:endParaRPr lang="en-US" dirty="0"/>
          </a:p>
        </p:txBody>
      </p:sp>
      <p:sp>
        <p:nvSpPr>
          <p:cNvPr id="3" name="Footer Placeholder 2">
            <a:extLst>
              <a:ext uri="{FF2B5EF4-FFF2-40B4-BE49-F238E27FC236}">
                <a16:creationId xmlns:a16="http://schemas.microsoft.com/office/drawing/2014/main" id="{EFEA6AA4-828A-3B44-88CF-859AD0501982}"/>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7" name="Group 6" descr="screenshot of the &quot;Add user&quot; wizard prompting for a username and which types of access should be granted to the user.">
            <a:extLst>
              <a:ext uri="{FF2B5EF4-FFF2-40B4-BE49-F238E27FC236}">
                <a16:creationId xmlns:a16="http://schemas.microsoft.com/office/drawing/2014/main" id="{8A629C81-DD09-E144-B74E-FB65D05BE438}"/>
              </a:ext>
            </a:extLst>
          </p:cNvPr>
          <p:cNvGrpSpPr/>
          <p:nvPr/>
        </p:nvGrpSpPr>
        <p:grpSpPr>
          <a:xfrm>
            <a:off x="1357313" y="1282700"/>
            <a:ext cx="8461230" cy="5159227"/>
            <a:chOff x="1357313" y="1282700"/>
            <a:chExt cx="8461230" cy="5159227"/>
          </a:xfrm>
        </p:grpSpPr>
        <p:pic>
          <p:nvPicPr>
            <p:cNvPr id="10" name="Picture 9">
              <a:extLst>
                <a:ext uri="{FF2B5EF4-FFF2-40B4-BE49-F238E27FC236}">
                  <a16:creationId xmlns:a16="http://schemas.microsoft.com/office/drawing/2014/main" id="{C44457FE-46F1-6C40-A2F5-F770FA0BA46A}"/>
                </a:ext>
              </a:extLst>
            </p:cNvPr>
            <p:cNvPicPr>
              <a:picLocks noChangeAspect="1"/>
            </p:cNvPicPr>
            <p:nvPr/>
          </p:nvPicPr>
          <p:blipFill rotWithShape="1">
            <a:blip r:embed="rId4"/>
            <a:srcRect b="13274"/>
            <a:stretch/>
          </p:blipFill>
          <p:spPr>
            <a:xfrm>
              <a:off x="1357313" y="1282700"/>
              <a:ext cx="8461230" cy="5159227"/>
            </a:xfrm>
            <a:prstGeom prst="rect">
              <a:avLst/>
            </a:prstGeom>
          </p:spPr>
        </p:pic>
        <p:sp>
          <p:nvSpPr>
            <p:cNvPr id="5" name="Rectangle 4">
              <a:extLst>
                <a:ext uri="{FF2B5EF4-FFF2-40B4-BE49-F238E27FC236}">
                  <a16:creationId xmlns:a16="http://schemas.microsoft.com/office/drawing/2014/main" id="{23F29843-67EA-0841-97BE-8AD46ACAC744}"/>
                </a:ext>
              </a:extLst>
            </p:cNvPr>
            <p:cNvSpPr/>
            <p:nvPr/>
          </p:nvSpPr>
          <p:spPr>
            <a:xfrm>
              <a:off x="3770374" y="2840040"/>
              <a:ext cx="537882" cy="1284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Tree>
    <p:custDataLst>
      <p:tags r:id="rId1"/>
    </p:custDataLst>
    <p:extLst>
      <p:ext uri="{BB962C8B-B14F-4D97-AF65-F5344CB8AC3E}">
        <p14:creationId xmlns:p14="http://schemas.microsoft.com/office/powerpoint/2010/main" val="30820910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Crie um usuário do IAM individual (3)</a:t>
            </a:r>
          </a:p>
        </p:txBody>
      </p:sp>
      <p:sp>
        <p:nvSpPr>
          <p:cNvPr id="5" name="Slide Number Placeholder 4">
            <a:extLst>
              <a:ext uri="{FF2B5EF4-FFF2-40B4-BE49-F238E27FC236}">
                <a16:creationId xmlns:a16="http://schemas.microsoft.com/office/drawing/2014/main" id="{072612DD-1A94-EE4E-A5C1-1D20E5586BA1}"/>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43</a:t>
            </a:fld>
            <a:endParaRPr lang="en-US" dirty="0"/>
          </a:p>
        </p:txBody>
      </p:sp>
      <p:sp>
        <p:nvSpPr>
          <p:cNvPr id="3" name="Footer Placeholder 2">
            <a:extLst>
              <a:ext uri="{FF2B5EF4-FFF2-40B4-BE49-F238E27FC236}">
                <a16:creationId xmlns:a16="http://schemas.microsoft.com/office/drawing/2014/main" id="{8AE7DDE7-05D5-0441-8E74-FA64E17B4634}"/>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7" name="Group 6" descr="screenshot of the &quot;Add user&quot; wizard step 2 prompting for permissions and how they should be assigned.">
            <a:extLst>
              <a:ext uri="{FF2B5EF4-FFF2-40B4-BE49-F238E27FC236}">
                <a16:creationId xmlns:a16="http://schemas.microsoft.com/office/drawing/2014/main" id="{0E82BED3-4962-C74F-A98B-DC48355BF2F2}"/>
              </a:ext>
            </a:extLst>
          </p:cNvPr>
          <p:cNvGrpSpPr/>
          <p:nvPr/>
        </p:nvGrpSpPr>
        <p:grpSpPr>
          <a:xfrm>
            <a:off x="1575138" y="1322540"/>
            <a:ext cx="9041724" cy="5192560"/>
            <a:chOff x="1575138" y="1322540"/>
            <a:chExt cx="9041724" cy="5192560"/>
          </a:xfrm>
        </p:grpSpPr>
        <p:pic>
          <p:nvPicPr>
            <p:cNvPr id="4" name="Picture 3" descr="screenshot of the &quot;Add user&quot; wizard step 2 prompting for permissions and how they should be assigned.">
              <a:extLst>
                <a:ext uri="{FF2B5EF4-FFF2-40B4-BE49-F238E27FC236}">
                  <a16:creationId xmlns:a16="http://schemas.microsoft.com/office/drawing/2014/main" id="{C46F83C7-E52B-B84D-949A-DD827E244868}"/>
                </a:ext>
              </a:extLst>
            </p:cNvPr>
            <p:cNvPicPr>
              <a:picLocks noChangeAspect="1"/>
            </p:cNvPicPr>
            <p:nvPr/>
          </p:nvPicPr>
          <p:blipFill>
            <a:blip r:embed="rId4"/>
            <a:stretch>
              <a:fillRect/>
            </a:stretch>
          </p:blipFill>
          <p:spPr>
            <a:xfrm>
              <a:off x="1575138" y="1322540"/>
              <a:ext cx="9041724" cy="5192560"/>
            </a:xfrm>
            <a:prstGeom prst="rect">
              <a:avLst/>
            </a:prstGeom>
          </p:spPr>
        </p:pic>
        <p:sp>
          <p:nvSpPr>
            <p:cNvPr id="6" name="Rectangle 5">
              <a:extLst>
                <a:ext uri="{FF2B5EF4-FFF2-40B4-BE49-F238E27FC236}">
                  <a16:creationId xmlns:a16="http://schemas.microsoft.com/office/drawing/2014/main" id="{3D21BF08-0846-EB4E-A9E8-4659A757B91C}"/>
                </a:ext>
                <a:ext uri="{C183D7F6-B498-43B3-948B-1728B52AA6E4}">
                  <adec:decorative xmlns:adec="http://schemas.microsoft.com/office/drawing/2017/decorative" val="1"/>
                </a:ext>
              </a:extLst>
            </p:cNvPr>
            <p:cNvSpPr/>
            <p:nvPr/>
          </p:nvSpPr>
          <p:spPr>
            <a:xfrm>
              <a:off x="3294529" y="2218765"/>
              <a:ext cx="1021977" cy="2017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Tree>
    <p:custDataLst>
      <p:tags r:id="rId1"/>
    </p:custDataLst>
    <p:extLst>
      <p:ext uri="{BB962C8B-B14F-4D97-AF65-F5344CB8AC3E}">
        <p14:creationId xmlns:p14="http://schemas.microsoft.com/office/powerpoint/2010/main" val="1670762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Crie um usuário do IAM individual (4)</a:t>
            </a:r>
          </a:p>
        </p:txBody>
      </p:sp>
      <p:sp>
        <p:nvSpPr>
          <p:cNvPr id="4" name="Slide Number Placeholder 3">
            <a:extLst>
              <a:ext uri="{FF2B5EF4-FFF2-40B4-BE49-F238E27FC236}">
                <a16:creationId xmlns:a16="http://schemas.microsoft.com/office/drawing/2014/main" id="{EE4330AD-E8A5-1240-9CB0-B63DF4C09A2B}"/>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44</a:t>
            </a:fld>
            <a:endParaRPr lang="en-US" dirty="0"/>
          </a:p>
        </p:txBody>
      </p:sp>
      <p:sp>
        <p:nvSpPr>
          <p:cNvPr id="3" name="Footer Placeholder 2">
            <a:extLst>
              <a:ext uri="{FF2B5EF4-FFF2-40B4-BE49-F238E27FC236}">
                <a16:creationId xmlns:a16="http://schemas.microsoft.com/office/drawing/2014/main" id="{5C2FF4D8-1200-864D-8E3D-2AFCCF9CAAEC}"/>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5" name="Picture 4" descr="screenshot prompting the user to create a group. The group name &quot;Administrators&quot; has been typed in and a policy named &quot;AdministratorAccess&quot; has been selected from a long list of available policies.">
            <a:extLst>
              <a:ext uri="{FF2B5EF4-FFF2-40B4-BE49-F238E27FC236}">
                <a16:creationId xmlns:a16="http://schemas.microsoft.com/office/drawing/2014/main" id="{155C0016-8485-774B-A97B-60D3E2274F71}"/>
              </a:ext>
            </a:extLst>
          </p:cNvPr>
          <p:cNvPicPr>
            <a:picLocks noChangeAspect="1"/>
          </p:cNvPicPr>
          <p:nvPr/>
        </p:nvPicPr>
        <p:blipFill>
          <a:blip r:embed="rId4"/>
          <a:stretch>
            <a:fillRect/>
          </a:stretch>
        </p:blipFill>
        <p:spPr>
          <a:xfrm>
            <a:off x="2282992" y="1234440"/>
            <a:ext cx="7452680" cy="5138290"/>
          </a:xfrm>
          <a:prstGeom prst="rect">
            <a:avLst/>
          </a:prstGeom>
        </p:spPr>
      </p:pic>
    </p:spTree>
    <p:custDataLst>
      <p:tags r:id="rId1"/>
    </p:custDataLst>
    <p:extLst>
      <p:ext uri="{BB962C8B-B14F-4D97-AF65-F5344CB8AC3E}">
        <p14:creationId xmlns:p14="http://schemas.microsoft.com/office/powerpoint/2010/main" val="1924543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Crie um usuário do IAM individual (5)</a:t>
            </a:r>
          </a:p>
        </p:txBody>
      </p:sp>
      <p:sp>
        <p:nvSpPr>
          <p:cNvPr id="4" name="Slide Number Placeholder 3">
            <a:extLst>
              <a:ext uri="{FF2B5EF4-FFF2-40B4-BE49-F238E27FC236}">
                <a16:creationId xmlns:a16="http://schemas.microsoft.com/office/drawing/2014/main" id="{870A203F-809F-AB41-86E3-79A3F5B3C29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45</a:t>
            </a:fld>
            <a:endParaRPr lang="en-US" dirty="0"/>
          </a:p>
        </p:txBody>
      </p:sp>
      <p:sp>
        <p:nvSpPr>
          <p:cNvPr id="3" name="Footer Placeholder 2">
            <a:extLst>
              <a:ext uri="{FF2B5EF4-FFF2-40B4-BE49-F238E27FC236}">
                <a16:creationId xmlns:a16="http://schemas.microsoft.com/office/drawing/2014/main" id="{7CFFE7B6-080A-5E45-AC01-0D5E31E15693}"/>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7" name="Group 6" descr="screenshot showing a &quot;set permissions&quot; screen with &quot;Add user to group&quot; selected.">
            <a:extLst>
              <a:ext uri="{FF2B5EF4-FFF2-40B4-BE49-F238E27FC236}">
                <a16:creationId xmlns:a16="http://schemas.microsoft.com/office/drawing/2014/main" id="{9BF5ADAF-2290-8B42-92BB-316E3463DBC8}"/>
              </a:ext>
            </a:extLst>
          </p:cNvPr>
          <p:cNvGrpSpPr/>
          <p:nvPr/>
        </p:nvGrpSpPr>
        <p:grpSpPr>
          <a:xfrm>
            <a:off x="2227793" y="1189895"/>
            <a:ext cx="7736414" cy="5370926"/>
            <a:chOff x="2227793" y="1189895"/>
            <a:chExt cx="7736414" cy="5370926"/>
          </a:xfrm>
        </p:grpSpPr>
        <p:pic>
          <p:nvPicPr>
            <p:cNvPr id="6" name="Picture 5" descr="screenshot ">
              <a:extLst>
                <a:ext uri="{FF2B5EF4-FFF2-40B4-BE49-F238E27FC236}">
                  <a16:creationId xmlns:a16="http://schemas.microsoft.com/office/drawing/2014/main" id="{BAB6DEE1-482A-C345-9625-AD4754E498FE}"/>
                </a:ext>
              </a:extLst>
            </p:cNvPr>
            <p:cNvPicPr>
              <a:picLocks noChangeAspect="1"/>
            </p:cNvPicPr>
            <p:nvPr/>
          </p:nvPicPr>
          <p:blipFill>
            <a:blip r:embed="rId4"/>
            <a:stretch>
              <a:fillRect/>
            </a:stretch>
          </p:blipFill>
          <p:spPr>
            <a:xfrm>
              <a:off x="2227793" y="1189895"/>
              <a:ext cx="7736414" cy="5370926"/>
            </a:xfrm>
            <a:prstGeom prst="rect">
              <a:avLst/>
            </a:prstGeom>
          </p:spPr>
        </p:pic>
        <p:sp>
          <p:nvSpPr>
            <p:cNvPr id="5" name="Rectangle 4">
              <a:extLst>
                <a:ext uri="{FF2B5EF4-FFF2-40B4-BE49-F238E27FC236}">
                  <a16:creationId xmlns:a16="http://schemas.microsoft.com/office/drawing/2014/main" id="{02CED576-3C5C-404E-8C06-1B5ECA5A7F51}"/>
                </a:ext>
              </a:extLst>
            </p:cNvPr>
            <p:cNvSpPr/>
            <p:nvPr/>
          </p:nvSpPr>
          <p:spPr>
            <a:xfrm>
              <a:off x="3385457" y="1752601"/>
              <a:ext cx="870858" cy="152400"/>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Tree>
    <p:custDataLst>
      <p:tags r:id="rId1"/>
    </p:custDataLst>
    <p:extLst>
      <p:ext uri="{BB962C8B-B14F-4D97-AF65-F5344CB8AC3E}">
        <p14:creationId xmlns:p14="http://schemas.microsoft.com/office/powerpoint/2010/main" val="1766944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099" y="365125"/>
            <a:ext cx="9248775" cy="474119"/>
          </a:xfrm>
        </p:spPr>
        <p:txBody>
          <a:bodyPr rtlCol="0"/>
          <a:lstStyle/>
          <a:p>
            <a:pPr rtl="0"/>
            <a:r>
              <a:rPr lang="pt-BR" dirty="0"/>
              <a:t>Criação de usuário do IAM bem-sucedida</a:t>
            </a:r>
          </a:p>
        </p:txBody>
      </p:sp>
      <p:sp>
        <p:nvSpPr>
          <p:cNvPr id="6" name="Slide Number Placeholder 5">
            <a:extLst>
              <a:ext uri="{FF2B5EF4-FFF2-40B4-BE49-F238E27FC236}">
                <a16:creationId xmlns:a16="http://schemas.microsoft.com/office/drawing/2014/main" id="{34F66DE2-2127-1B4F-A657-11FEBA754B5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46</a:t>
            </a:fld>
            <a:endParaRPr lang="en-US" dirty="0"/>
          </a:p>
        </p:txBody>
      </p:sp>
      <p:sp>
        <p:nvSpPr>
          <p:cNvPr id="3" name="Footer Placeholder 2">
            <a:extLst>
              <a:ext uri="{FF2B5EF4-FFF2-40B4-BE49-F238E27FC236}">
                <a16:creationId xmlns:a16="http://schemas.microsoft.com/office/drawing/2014/main" id="{9F69811E-91EF-714C-9D55-4E7B4408FB47}"/>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8" name="Group 7" descr="screenshot of step 4 in the Add user wizard indicating &quot;success&quot;.">
            <a:extLst>
              <a:ext uri="{FF2B5EF4-FFF2-40B4-BE49-F238E27FC236}">
                <a16:creationId xmlns:a16="http://schemas.microsoft.com/office/drawing/2014/main" id="{12BADAC2-BAE5-CE43-9E7E-DAF48724C0E5}"/>
              </a:ext>
            </a:extLst>
          </p:cNvPr>
          <p:cNvGrpSpPr/>
          <p:nvPr/>
        </p:nvGrpSpPr>
        <p:grpSpPr>
          <a:xfrm>
            <a:off x="461605" y="1566254"/>
            <a:ext cx="11120718" cy="4015493"/>
            <a:chOff x="461605" y="1566254"/>
            <a:chExt cx="11120718" cy="4015493"/>
          </a:xfrm>
        </p:grpSpPr>
        <p:pic>
          <p:nvPicPr>
            <p:cNvPr id="4" name="Picture 3">
              <a:extLst>
                <a:ext uri="{FF2B5EF4-FFF2-40B4-BE49-F238E27FC236}">
                  <a16:creationId xmlns:a16="http://schemas.microsoft.com/office/drawing/2014/main" id="{53E3C048-10BB-604E-B14D-B8DA13C22B9B}"/>
                </a:ext>
              </a:extLst>
            </p:cNvPr>
            <p:cNvPicPr>
              <a:picLocks noChangeAspect="1"/>
            </p:cNvPicPr>
            <p:nvPr/>
          </p:nvPicPr>
          <p:blipFill>
            <a:blip r:embed="rId4"/>
            <a:stretch>
              <a:fillRect/>
            </a:stretch>
          </p:blipFill>
          <p:spPr>
            <a:xfrm>
              <a:off x="461605" y="1566254"/>
              <a:ext cx="11120718" cy="4015493"/>
            </a:xfrm>
            <a:prstGeom prst="rect">
              <a:avLst/>
            </a:prstGeom>
          </p:spPr>
        </p:pic>
        <p:sp>
          <p:nvSpPr>
            <p:cNvPr id="5" name="Rectangle 4">
              <a:extLst>
                <a:ext uri="{FF2B5EF4-FFF2-40B4-BE49-F238E27FC236}">
                  <a16:creationId xmlns:a16="http://schemas.microsoft.com/office/drawing/2014/main" id="{A1FC69A3-1376-2745-A455-1BCD165C790D}"/>
                </a:ext>
              </a:extLst>
            </p:cNvPr>
            <p:cNvSpPr/>
            <p:nvPr/>
          </p:nvSpPr>
          <p:spPr>
            <a:xfrm>
              <a:off x="4154556" y="4518211"/>
              <a:ext cx="1384287" cy="200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7" name="Rectangle 6">
              <a:extLst>
                <a:ext uri="{FF2B5EF4-FFF2-40B4-BE49-F238E27FC236}">
                  <a16:creationId xmlns:a16="http://schemas.microsoft.com/office/drawing/2014/main" id="{5F15DDE8-FA06-D748-AB63-29245D7EC760}"/>
                </a:ext>
              </a:extLst>
            </p:cNvPr>
            <p:cNvSpPr/>
            <p:nvPr/>
          </p:nvSpPr>
          <p:spPr>
            <a:xfrm>
              <a:off x="1294815" y="4518211"/>
              <a:ext cx="1384287" cy="200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Tree>
    <p:custDataLst>
      <p:tags r:id="rId1"/>
    </p:custDataLst>
    <p:extLst>
      <p:ext uri="{BB962C8B-B14F-4D97-AF65-F5344CB8AC3E}">
        <p14:creationId xmlns:p14="http://schemas.microsoft.com/office/powerpoint/2010/main" val="2412088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Status de segurança do painel do IAM</a:t>
            </a:r>
          </a:p>
        </p:txBody>
      </p:sp>
      <p:sp>
        <p:nvSpPr>
          <p:cNvPr id="5" name="Slide Number Placeholder 4">
            <a:extLst>
              <a:ext uri="{FF2B5EF4-FFF2-40B4-BE49-F238E27FC236}">
                <a16:creationId xmlns:a16="http://schemas.microsoft.com/office/drawing/2014/main" id="{9B362CB6-FFFE-854C-9EDF-CA236769B822}"/>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47</a:t>
            </a:fld>
            <a:endParaRPr lang="en-US" dirty="0"/>
          </a:p>
        </p:txBody>
      </p:sp>
      <p:sp>
        <p:nvSpPr>
          <p:cNvPr id="3" name="Footer Placeholder 2">
            <a:extLst>
              <a:ext uri="{FF2B5EF4-FFF2-40B4-BE49-F238E27FC236}">
                <a16:creationId xmlns:a16="http://schemas.microsoft.com/office/drawing/2014/main" id="{630CB25A-149D-C746-9A2F-CFDFD4AEEFEB}"/>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10" name="Group 9" descr="Screen capture of the AWS Management Console's IAM Dashboard. A Security Status line item named &quot;Apply an IAM password policy&quot; is highlighted and has a warning icon next to it.">
            <a:extLst>
              <a:ext uri="{FF2B5EF4-FFF2-40B4-BE49-F238E27FC236}">
                <a16:creationId xmlns:a16="http://schemas.microsoft.com/office/drawing/2014/main" id="{EF476451-B5DE-C640-9C46-E82EFE70CF75}"/>
              </a:ext>
            </a:extLst>
          </p:cNvPr>
          <p:cNvGrpSpPr/>
          <p:nvPr/>
        </p:nvGrpSpPr>
        <p:grpSpPr>
          <a:xfrm>
            <a:off x="1523999" y="1329690"/>
            <a:ext cx="9309101" cy="4539240"/>
            <a:chOff x="76199" y="1393190"/>
            <a:chExt cx="9309101" cy="4539240"/>
          </a:xfrm>
        </p:grpSpPr>
        <p:pic>
          <p:nvPicPr>
            <p:cNvPr id="4" name="Picture 3">
              <a:extLst>
                <a:ext uri="{FF2B5EF4-FFF2-40B4-BE49-F238E27FC236}">
                  <a16:creationId xmlns:a16="http://schemas.microsoft.com/office/drawing/2014/main" id="{67BD58F2-2341-1847-837F-AD662D472C43}"/>
                </a:ext>
              </a:extLst>
            </p:cNvPr>
            <p:cNvPicPr>
              <a:picLocks noChangeAspect="1"/>
            </p:cNvPicPr>
            <p:nvPr/>
          </p:nvPicPr>
          <p:blipFill rotWithShape="1">
            <a:blip r:embed="rId4"/>
            <a:srcRect r="22270"/>
            <a:stretch/>
          </p:blipFill>
          <p:spPr>
            <a:xfrm>
              <a:off x="165100" y="1393190"/>
              <a:ext cx="9220200" cy="4254500"/>
            </a:xfrm>
            <a:prstGeom prst="rect">
              <a:avLst/>
            </a:prstGeom>
          </p:spPr>
        </p:pic>
        <p:grpSp>
          <p:nvGrpSpPr>
            <p:cNvPr id="9" name="Group 8">
              <a:extLst>
                <a:ext uri="{FF2B5EF4-FFF2-40B4-BE49-F238E27FC236}">
                  <a16:creationId xmlns:a16="http://schemas.microsoft.com/office/drawing/2014/main" id="{2296A76A-EBB4-5B49-8CB1-5873FDCC8E72}"/>
                </a:ext>
              </a:extLst>
            </p:cNvPr>
            <p:cNvGrpSpPr/>
            <p:nvPr/>
          </p:nvGrpSpPr>
          <p:grpSpPr>
            <a:xfrm>
              <a:off x="76199" y="5009100"/>
              <a:ext cx="5001191" cy="923330"/>
              <a:chOff x="101599" y="5009100"/>
              <a:chExt cx="5001191" cy="923330"/>
            </a:xfrm>
          </p:grpSpPr>
          <p:sp>
            <p:nvSpPr>
              <p:cNvPr id="6" name="Rectangle 5">
                <a:extLst>
                  <a:ext uri="{FF2B5EF4-FFF2-40B4-BE49-F238E27FC236}">
                    <a16:creationId xmlns:a16="http://schemas.microsoft.com/office/drawing/2014/main" id="{2A4151A2-6527-9E49-8B78-93C017BCE786}"/>
                  </a:ext>
                </a:extLst>
              </p:cNvPr>
              <p:cNvSpPr/>
              <p:nvPr/>
            </p:nvSpPr>
            <p:spPr>
              <a:xfrm>
                <a:off x="1866609" y="5143939"/>
                <a:ext cx="3236181" cy="4343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7" name="Straight Connector 6">
                <a:extLst>
                  <a:ext uri="{FF2B5EF4-FFF2-40B4-BE49-F238E27FC236}">
                    <a16:creationId xmlns:a16="http://schemas.microsoft.com/office/drawing/2014/main" id="{D1D38F86-8A2E-6048-885B-2B63184D0A91}"/>
                  </a:ext>
                </a:extLst>
              </p:cNvPr>
              <p:cNvCxnSpPr>
                <a:cxnSpLocks/>
                <a:stCxn id="8" idx="3"/>
                <a:endCxn id="6" idx="1"/>
              </p:cNvCxnSpPr>
              <p:nvPr/>
            </p:nvCxnSpPr>
            <p:spPr>
              <a:xfrm flipV="1">
                <a:off x="1371600" y="5361109"/>
                <a:ext cx="495009" cy="10965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50C7244-272B-C343-B729-C4705E42AA1E}"/>
                  </a:ext>
                </a:extLst>
              </p:cNvPr>
              <p:cNvSpPr txBox="1"/>
              <p:nvPr/>
            </p:nvSpPr>
            <p:spPr>
              <a:xfrm>
                <a:off x="101599" y="5009100"/>
                <a:ext cx="1270001" cy="923330"/>
              </a:xfrm>
              <a:prstGeom prst="rect">
                <a:avLst/>
              </a:prstGeom>
              <a:noFill/>
            </p:spPr>
            <p:txBody>
              <a:bodyPr wrap="square" rtlCol="0">
                <a:spAutoFit/>
              </a:bodyPr>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Criação </a:t>
                </a:r>
                <a:br>
                  <a:rPr lang="pt-BR" dirty="0">
                    <a:latin typeface="Amazon Ember" panose="020B0603020204020204" pitchFamily="34" charset="0"/>
                    <a:ea typeface="Amazon Ember" panose="020B0603020204020204" pitchFamily="34" charset="0"/>
                    <a:cs typeface="Amazon Ember" panose="020B0603020204020204" pitchFamily="34" charset="0"/>
                  </a:rPr>
                </a:br>
                <a:r>
                  <a:rPr lang="pt-BR" dirty="0">
                    <a:latin typeface="Amazon Ember" panose="020B0603020204020204" pitchFamily="34" charset="0"/>
                    <a:ea typeface="Amazon Ember" panose="020B0603020204020204" pitchFamily="34" charset="0"/>
                    <a:cs typeface="Amazon Ember" panose="020B0603020204020204" pitchFamily="34" charset="0"/>
                  </a:rPr>
                  <a:t>da política </a:t>
                </a:r>
                <a:br>
                  <a:rPr lang="pt-BR" dirty="0">
                    <a:latin typeface="Amazon Ember" panose="020B0603020204020204" pitchFamily="34" charset="0"/>
                    <a:ea typeface="Amazon Ember" panose="020B0603020204020204" pitchFamily="34" charset="0"/>
                    <a:cs typeface="Amazon Ember" panose="020B0603020204020204" pitchFamily="34" charset="0"/>
                  </a:rPr>
                </a:br>
                <a:r>
                  <a:rPr lang="pt-BR" dirty="0">
                    <a:latin typeface="Amazon Ember" panose="020B0603020204020204" pitchFamily="34" charset="0"/>
                    <a:ea typeface="Amazon Ember" panose="020B0603020204020204" pitchFamily="34" charset="0"/>
                    <a:cs typeface="Amazon Ember" panose="020B0603020204020204" pitchFamily="34" charset="0"/>
                  </a:rPr>
                  <a:t>de senha</a:t>
                </a:r>
              </a:p>
            </p:txBody>
          </p:sp>
        </p:grpSp>
      </p:grpSp>
    </p:spTree>
    <p:custDataLst>
      <p:tags r:id="rId1"/>
    </p:custDataLst>
    <p:extLst>
      <p:ext uri="{BB962C8B-B14F-4D97-AF65-F5344CB8AC3E}">
        <p14:creationId xmlns:p14="http://schemas.microsoft.com/office/powerpoint/2010/main" val="768308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Defina uma política de senhas do IAM</a:t>
            </a:r>
          </a:p>
        </p:txBody>
      </p:sp>
      <p:sp>
        <p:nvSpPr>
          <p:cNvPr id="4" name="Slide Number Placeholder 3">
            <a:extLst>
              <a:ext uri="{FF2B5EF4-FFF2-40B4-BE49-F238E27FC236}">
                <a16:creationId xmlns:a16="http://schemas.microsoft.com/office/drawing/2014/main" id="{4C1D245D-99CB-5542-B919-F719C0B9A4B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48</a:t>
            </a:fld>
            <a:endParaRPr lang="en-US" dirty="0"/>
          </a:p>
        </p:txBody>
      </p:sp>
      <p:sp>
        <p:nvSpPr>
          <p:cNvPr id="3" name="Footer Placeholder 2">
            <a:extLst>
              <a:ext uri="{FF2B5EF4-FFF2-40B4-BE49-F238E27FC236}">
                <a16:creationId xmlns:a16="http://schemas.microsoft.com/office/drawing/2014/main" id="{08FBC864-5100-AD41-8BDB-B5D81094023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5" name="Picture 4" descr="screenshot of the screen in the console where you can set password policy details. There are multiple checkboxes available to require stronger password requirements.">
            <a:extLst>
              <a:ext uri="{FF2B5EF4-FFF2-40B4-BE49-F238E27FC236}">
                <a16:creationId xmlns:a16="http://schemas.microsoft.com/office/drawing/2014/main" id="{3E788B62-9F49-9F49-A178-6A6AA5D3AA10}"/>
              </a:ext>
            </a:extLst>
          </p:cNvPr>
          <p:cNvPicPr>
            <a:picLocks noChangeAspect="1"/>
          </p:cNvPicPr>
          <p:nvPr/>
        </p:nvPicPr>
        <p:blipFill rotWithShape="1">
          <a:blip r:embed="rId4"/>
          <a:srcRect r="40128" b="50681"/>
          <a:stretch/>
        </p:blipFill>
        <p:spPr>
          <a:xfrm>
            <a:off x="2829787" y="1312746"/>
            <a:ext cx="7040597" cy="5043604"/>
          </a:xfrm>
          <a:prstGeom prst="rect">
            <a:avLst/>
          </a:prstGeom>
          <a:ln>
            <a:solidFill>
              <a:schemeClr val="bg1">
                <a:lumMod val="95000"/>
              </a:schemeClr>
            </a:solidFill>
          </a:ln>
        </p:spPr>
      </p:pic>
    </p:spTree>
    <p:custDataLst>
      <p:tags r:id="rId1"/>
    </p:custDataLst>
    <p:extLst>
      <p:ext uri="{BB962C8B-B14F-4D97-AF65-F5344CB8AC3E}">
        <p14:creationId xmlns:p14="http://schemas.microsoft.com/office/powerpoint/2010/main" val="11687013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dirty="0"/>
              <a:t>Verificações de status </a:t>
            </a:r>
            <a:br>
              <a:rPr lang="pt-BR" dirty="0"/>
            </a:br>
            <a:r>
              <a:rPr lang="pt-BR" dirty="0"/>
              <a:t>de segurança concluídas</a:t>
            </a:r>
          </a:p>
        </p:txBody>
      </p:sp>
      <p:sp>
        <p:nvSpPr>
          <p:cNvPr id="9" name="Content Placeholder 8">
            <a:extLst>
              <a:ext uri="{FF2B5EF4-FFF2-40B4-BE49-F238E27FC236}">
                <a16:creationId xmlns:a16="http://schemas.microsoft.com/office/drawing/2014/main" id="{9B1B9161-E3D9-8A47-8A99-7BE0C81C8933}"/>
              </a:ext>
            </a:extLst>
          </p:cNvPr>
          <p:cNvSpPr>
            <a:spLocks noGrp="1"/>
          </p:cNvSpPr>
          <p:nvPr>
            <p:ph idx="1"/>
          </p:nvPr>
        </p:nvSpPr>
        <p:spPr/>
        <p:txBody>
          <a:bodyPr rtlCol="0"/>
          <a:lstStyle/>
          <a:p>
            <a:pPr rtl="0"/>
            <a:endParaRPr lang="en-US" dirty="0"/>
          </a:p>
        </p:txBody>
      </p:sp>
      <p:sp>
        <p:nvSpPr>
          <p:cNvPr id="4" name="Slide Number Placeholder 3">
            <a:extLst>
              <a:ext uri="{FF2B5EF4-FFF2-40B4-BE49-F238E27FC236}">
                <a16:creationId xmlns:a16="http://schemas.microsoft.com/office/drawing/2014/main" id="{738F440A-6E38-1E44-8358-8FDF7534FBEA}"/>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49</a:t>
            </a:fld>
            <a:endParaRPr lang="en-US" dirty="0"/>
          </a:p>
        </p:txBody>
      </p:sp>
      <p:sp>
        <p:nvSpPr>
          <p:cNvPr id="3" name="Footer Placeholder 2">
            <a:extLst>
              <a:ext uri="{FF2B5EF4-FFF2-40B4-BE49-F238E27FC236}">
                <a16:creationId xmlns:a16="http://schemas.microsoft.com/office/drawing/2014/main" id="{C3431C38-23E2-B041-91B3-75D29B523426}"/>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7" name="Picture 6" descr="screenshot showing that all 5 &quot;Security Status&quot; checks listed in the IAM dashboard have now been passed.">
            <a:extLst>
              <a:ext uri="{FF2B5EF4-FFF2-40B4-BE49-F238E27FC236}">
                <a16:creationId xmlns:a16="http://schemas.microsoft.com/office/drawing/2014/main" id="{60978B33-603E-1A4A-B4EB-32B5B90F086D}"/>
              </a:ext>
            </a:extLst>
          </p:cNvPr>
          <p:cNvPicPr>
            <a:picLocks noChangeAspect="1"/>
          </p:cNvPicPr>
          <p:nvPr/>
        </p:nvPicPr>
        <p:blipFill rotWithShape="1">
          <a:blip r:embed="rId4"/>
          <a:srcRect r="23498"/>
          <a:stretch/>
        </p:blipFill>
        <p:spPr>
          <a:xfrm>
            <a:off x="419100" y="1564640"/>
            <a:ext cx="11326586" cy="4188460"/>
          </a:xfrm>
          <a:prstGeom prst="rect">
            <a:avLst/>
          </a:prstGeom>
          <a:ln>
            <a:solidFill>
              <a:schemeClr val="bg1">
                <a:lumMod val="95000"/>
              </a:schemeClr>
            </a:solidFill>
          </a:ln>
        </p:spPr>
      </p:pic>
    </p:spTree>
    <p:custDataLst>
      <p:tags r:id="rId1"/>
    </p:custDataLst>
    <p:extLst>
      <p:ext uri="{BB962C8B-B14F-4D97-AF65-F5344CB8AC3E}">
        <p14:creationId xmlns:p14="http://schemas.microsoft.com/office/powerpoint/2010/main" val="3618373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Modelo de responsabilidade compartilhada da AWS</a:t>
            </a:r>
          </a:p>
        </p:txBody>
      </p:sp>
      <p:sp>
        <p:nvSpPr>
          <p:cNvPr id="3" name="Footer Placeholder 2">
            <a:extLst>
              <a:ext uri="{FF2B5EF4-FFF2-40B4-BE49-F238E27FC236}">
                <a16:creationId xmlns:a16="http://schemas.microsoft.com/office/drawing/2014/main" id="{375F8C59-779A-2B46-94DB-1E2E62BF6275}"/>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 name="Slide Number Placeholder 3">
            <a:extLst>
              <a:ext uri="{FF2B5EF4-FFF2-40B4-BE49-F238E27FC236}">
                <a16:creationId xmlns:a16="http://schemas.microsoft.com/office/drawing/2014/main" id="{A24A87C0-BCFD-EC45-8B35-DC9C93912BA5}"/>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a:t>
            </a:fld>
            <a:endParaRPr lang="en-US" dirty="0"/>
          </a:p>
        </p:txBody>
      </p:sp>
      <p:pic>
        <p:nvPicPr>
          <p:cNvPr id="6" name="Picture 5">
            <a:extLst>
              <a:ext uri="{FF2B5EF4-FFF2-40B4-BE49-F238E27FC236}">
                <a16:creationId xmlns:a16="http://schemas.microsoft.com/office/drawing/2014/main" id="{D5F4E624-EA61-354F-A853-2DFDFBA31A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5153" y="1376416"/>
            <a:ext cx="8641693" cy="4759578"/>
          </a:xfrm>
          <a:prstGeom prst="rect">
            <a:avLst/>
          </a:prstGeom>
        </p:spPr>
      </p:pic>
    </p:spTree>
    <p:custDataLst>
      <p:tags r:id="rId1"/>
    </p:custDataLst>
    <p:extLst>
      <p:ext uri="{BB962C8B-B14F-4D97-AF65-F5344CB8AC3E}">
        <p14:creationId xmlns:p14="http://schemas.microsoft.com/office/powerpoint/2010/main" val="21158973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t>Principais lições da Seção 3</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50</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447774" y="1216476"/>
            <a:ext cx="6553726" cy="4814920"/>
          </a:xfrm>
        </p:spPr>
        <p:txBody>
          <a:bodyPr rtlCol="0"/>
          <a:lstStyle/>
          <a:p>
            <a:pPr marL="0" indent="0" rtl="0">
              <a:buNone/>
            </a:pPr>
            <a:r>
              <a:rPr lang="pt-BR" sz="2400" dirty="0">
                <a:latin typeface="+mn-lt"/>
              </a:rPr>
              <a:t>Práticas recomendadas para proteger </a:t>
            </a:r>
            <a:br>
              <a:rPr lang="pt-BR" sz="2400" dirty="0">
                <a:latin typeface="+mn-lt"/>
              </a:rPr>
            </a:br>
            <a:r>
              <a:rPr lang="pt-BR" sz="2400" dirty="0">
                <a:latin typeface="+mn-lt"/>
              </a:rPr>
              <a:t>uma conta da AWS:</a:t>
            </a:r>
          </a:p>
          <a:p>
            <a:pPr rtl="0"/>
            <a:r>
              <a:rPr lang="pt-BR" sz="1900" b="1" dirty="0">
                <a:solidFill>
                  <a:schemeClr val="accent5"/>
                </a:solidFill>
                <a:latin typeface="+mn-lt"/>
              </a:rPr>
              <a:t>Proteja </a:t>
            </a:r>
            <a:r>
              <a:rPr lang="pt-BR" sz="1900" dirty="0">
                <a:latin typeface="+mn-lt"/>
              </a:rPr>
              <a:t>os </a:t>
            </a:r>
            <a:r>
              <a:rPr lang="pt-BR" sz="1900" dirty="0" err="1">
                <a:latin typeface="+mn-lt"/>
              </a:rPr>
              <a:t>logins</a:t>
            </a:r>
            <a:r>
              <a:rPr lang="pt-BR" sz="1900" dirty="0">
                <a:latin typeface="+mn-lt"/>
              </a:rPr>
              <a:t> com </a:t>
            </a:r>
            <a:r>
              <a:rPr lang="pt-BR" sz="1900" dirty="0" err="1">
                <a:latin typeface="+mn-lt"/>
              </a:rPr>
              <a:t>Multi-Factor</a:t>
            </a:r>
            <a:r>
              <a:rPr lang="pt-BR" sz="1900" dirty="0">
                <a:latin typeface="+mn-lt"/>
              </a:rPr>
              <a:t> </a:t>
            </a:r>
            <a:r>
              <a:rPr lang="pt-BR" sz="1900" dirty="0" err="1">
                <a:latin typeface="+mn-lt"/>
              </a:rPr>
              <a:t>Authentication</a:t>
            </a:r>
            <a:r>
              <a:rPr lang="pt-BR" sz="1900" dirty="0">
                <a:latin typeface="+mn-lt"/>
              </a:rPr>
              <a:t> (MFA).</a:t>
            </a:r>
          </a:p>
          <a:p>
            <a:pPr rtl="0"/>
            <a:r>
              <a:rPr lang="pt-BR" sz="1900" b="1" dirty="0">
                <a:solidFill>
                  <a:schemeClr val="accent5"/>
                </a:solidFill>
                <a:latin typeface="+mn-lt"/>
              </a:rPr>
              <a:t>Exclua</a:t>
            </a:r>
            <a:r>
              <a:rPr lang="pt-BR" sz="1900" dirty="0">
                <a:latin typeface="+mn-lt"/>
              </a:rPr>
              <a:t> </a:t>
            </a:r>
            <a:r>
              <a:rPr lang="pt-BR" sz="1900" dirty="0">
                <a:solidFill>
                  <a:schemeClr val="accent6"/>
                </a:solidFill>
                <a:latin typeface="+mn-lt"/>
              </a:rPr>
              <a:t>chaves de acesso</a:t>
            </a:r>
            <a:r>
              <a:rPr lang="pt-BR" sz="1900" dirty="0">
                <a:latin typeface="+mn-lt"/>
              </a:rPr>
              <a:t> do usuário raiz da conta.</a:t>
            </a:r>
          </a:p>
          <a:p>
            <a:pPr rtl="0"/>
            <a:r>
              <a:rPr lang="pt-BR" sz="1900" b="1" dirty="0">
                <a:solidFill>
                  <a:schemeClr val="accent5"/>
                </a:solidFill>
                <a:latin typeface="+mn-lt"/>
              </a:rPr>
              <a:t>Crie</a:t>
            </a:r>
            <a:r>
              <a:rPr lang="pt-BR" sz="1900" dirty="0">
                <a:latin typeface="+mn-lt"/>
              </a:rPr>
              <a:t> </a:t>
            </a:r>
            <a:r>
              <a:rPr lang="pt-BR" sz="1900" dirty="0">
                <a:solidFill>
                  <a:schemeClr val="accent6"/>
                </a:solidFill>
                <a:latin typeface="+mn-lt"/>
              </a:rPr>
              <a:t>usuários do IAM</a:t>
            </a:r>
            <a:r>
              <a:rPr lang="pt-BR" sz="1900" dirty="0">
                <a:latin typeface="+mn-lt"/>
              </a:rPr>
              <a:t> individuais e conceda permissões </a:t>
            </a:r>
            <a:br>
              <a:rPr lang="pt-BR" sz="1900" dirty="0">
                <a:latin typeface="+mn-lt"/>
              </a:rPr>
            </a:br>
            <a:r>
              <a:rPr lang="pt-BR" sz="1900" dirty="0">
                <a:latin typeface="+mn-lt"/>
              </a:rPr>
              <a:t>de acordo com o princípio do privilégio mínimo.</a:t>
            </a:r>
          </a:p>
          <a:p>
            <a:pPr rtl="0"/>
            <a:r>
              <a:rPr lang="pt-BR" sz="1900" b="1" dirty="0">
                <a:solidFill>
                  <a:schemeClr val="accent5"/>
                </a:solidFill>
                <a:latin typeface="+mn-lt"/>
              </a:rPr>
              <a:t>Use grupos</a:t>
            </a:r>
            <a:r>
              <a:rPr lang="pt-BR" sz="1900" dirty="0">
                <a:latin typeface="+mn-lt"/>
              </a:rPr>
              <a:t> para atribuir permissões a usuários do IAM.</a:t>
            </a:r>
          </a:p>
          <a:p>
            <a:pPr rtl="0"/>
            <a:r>
              <a:rPr lang="pt-BR" sz="1900" b="1" dirty="0">
                <a:solidFill>
                  <a:schemeClr val="accent5"/>
                </a:solidFill>
                <a:latin typeface="+mn-lt"/>
              </a:rPr>
              <a:t>Configure</a:t>
            </a:r>
            <a:r>
              <a:rPr lang="pt-BR" sz="1900" dirty="0">
                <a:latin typeface="+mn-lt"/>
              </a:rPr>
              <a:t> uma </a:t>
            </a:r>
            <a:r>
              <a:rPr lang="pt-BR" sz="1900" dirty="0">
                <a:solidFill>
                  <a:schemeClr val="accent6"/>
                </a:solidFill>
                <a:latin typeface="+mn-lt"/>
              </a:rPr>
              <a:t>política de senha forte</a:t>
            </a:r>
            <a:r>
              <a:rPr lang="pt-BR" sz="1900" dirty="0">
                <a:latin typeface="+mn-lt"/>
              </a:rPr>
              <a:t>.</a:t>
            </a:r>
          </a:p>
          <a:p>
            <a:pPr rtl="0"/>
            <a:r>
              <a:rPr lang="pt-BR" sz="1900" b="1" spc="-40" dirty="0">
                <a:solidFill>
                  <a:schemeClr val="accent5"/>
                </a:solidFill>
                <a:latin typeface="+mn-lt"/>
              </a:rPr>
              <a:t>Delegue</a:t>
            </a:r>
            <a:r>
              <a:rPr lang="pt-BR" sz="1900" spc="-40" dirty="0">
                <a:latin typeface="+mn-lt"/>
              </a:rPr>
              <a:t> usando </a:t>
            </a:r>
            <a:r>
              <a:rPr lang="pt-BR" sz="1900" spc="-40" dirty="0">
                <a:solidFill>
                  <a:schemeClr val="accent6"/>
                </a:solidFill>
                <a:latin typeface="+mn-lt"/>
              </a:rPr>
              <a:t>funções</a:t>
            </a:r>
            <a:r>
              <a:rPr lang="pt-BR" sz="1900" spc="-40" dirty="0">
                <a:latin typeface="+mn-lt"/>
              </a:rPr>
              <a:t> em vez de compartilhar credenciais.</a:t>
            </a:r>
          </a:p>
          <a:p>
            <a:pPr rtl="0"/>
            <a:r>
              <a:rPr lang="pt-BR" sz="1900" b="1" dirty="0">
                <a:solidFill>
                  <a:schemeClr val="accent5"/>
                </a:solidFill>
                <a:latin typeface="+mn-lt"/>
              </a:rPr>
              <a:t>Monitore</a:t>
            </a:r>
            <a:r>
              <a:rPr lang="pt-BR" sz="1900" dirty="0">
                <a:latin typeface="+mn-lt"/>
              </a:rPr>
              <a:t> a atividade da conta usando o AWS </a:t>
            </a:r>
            <a:r>
              <a:rPr lang="pt-BR" sz="1900" dirty="0" err="1">
                <a:latin typeface="+mn-lt"/>
              </a:rPr>
              <a:t>CloudTrail</a:t>
            </a:r>
            <a:r>
              <a:rPr lang="pt-BR" sz="1900" dirty="0">
                <a:latin typeface="+mn-lt"/>
              </a:rPr>
              <a:t>.</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38229676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dirty="0"/>
              <a:t>Laboratório 1:</a:t>
            </a:r>
            <a:br>
              <a:rPr lang="en-US" dirty="0"/>
            </a:br>
            <a:r>
              <a:rPr lang="pt-BR" dirty="0"/>
              <a:t>Introdução ao IAM</a:t>
            </a:r>
          </a:p>
        </p:txBody>
      </p:sp>
      <p:sp>
        <p:nvSpPr>
          <p:cNvPr id="9" name="Footer Placeholder 8">
            <a:extLst>
              <a:ext uri="{FF2B5EF4-FFF2-40B4-BE49-F238E27FC236}">
                <a16:creationId xmlns:a16="http://schemas.microsoft.com/office/drawing/2014/main" id="{0FDC4436-1FA0-3145-A91C-D328CFDC5107}"/>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10" name="Slide Number Placeholder 9">
            <a:extLst>
              <a:ext uri="{FF2B5EF4-FFF2-40B4-BE49-F238E27FC236}">
                <a16:creationId xmlns:a16="http://schemas.microsoft.com/office/drawing/2014/main" id="{C6DCB4B3-930A-EE42-959B-6BA4FAD5D53A}"/>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51</a:t>
            </a:fld>
            <a:endParaRPr lang="en-US" dirty="0"/>
          </a:p>
        </p:txBody>
      </p:sp>
      <p:pic>
        <p:nvPicPr>
          <p:cNvPr id="11" name="Content Placeholder 3">
            <a:extLst>
              <a:ext uri="{FF2B5EF4-FFF2-40B4-BE49-F238E27FC236}">
                <a16:creationId xmlns:a16="http://schemas.microsoft.com/office/drawing/2014/main" id="{22EAB93F-BE5E-1C4C-AF24-FEADC2CB5E4E}"/>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715000" y="1593453"/>
            <a:ext cx="5767388" cy="3983831"/>
          </a:xfrm>
          <a:prstGeom prst="rect">
            <a:avLst/>
          </a:prstGeom>
        </p:spPr>
      </p:pic>
    </p:spTree>
    <p:custDataLst>
      <p:tags r:id="rId1"/>
    </p:custDataLst>
    <p:extLst>
      <p:ext uri="{BB962C8B-B14F-4D97-AF65-F5344CB8AC3E}">
        <p14:creationId xmlns:p14="http://schemas.microsoft.com/office/powerpoint/2010/main" val="37267015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Laboratório 1: Tarefas</a:t>
            </a:r>
          </a:p>
        </p:txBody>
      </p:sp>
      <p:sp>
        <p:nvSpPr>
          <p:cNvPr id="3" name="Content Placeholder 2"/>
          <p:cNvSpPr>
            <a:spLocks noGrp="1"/>
          </p:cNvSpPr>
          <p:nvPr>
            <p:ph idx="1"/>
          </p:nvPr>
        </p:nvSpPr>
        <p:spPr>
          <a:xfrm>
            <a:off x="419099" y="1528175"/>
            <a:ext cx="5781675" cy="4648788"/>
          </a:xfrm>
        </p:spPr>
        <p:txBody>
          <a:bodyPr rtlCol="0"/>
          <a:lstStyle/>
          <a:p>
            <a:pPr rtl="0">
              <a:lnSpc>
                <a:spcPct val="200000"/>
              </a:lnSpc>
            </a:pPr>
            <a:r>
              <a:rPr lang="pt-BR" sz="2400" dirty="0"/>
              <a:t>Tarefa 1: explorar usuários e grupos.</a:t>
            </a:r>
          </a:p>
          <a:p>
            <a:pPr rtl="0">
              <a:lnSpc>
                <a:spcPct val="200000"/>
              </a:lnSpc>
            </a:pPr>
            <a:r>
              <a:rPr lang="pt-BR" sz="2400" dirty="0"/>
              <a:t>Tarefa 2: adicionar usuários aos grupos.</a:t>
            </a:r>
          </a:p>
          <a:p>
            <a:pPr rtl="0">
              <a:lnSpc>
                <a:spcPct val="200000"/>
              </a:lnSpc>
            </a:pPr>
            <a:r>
              <a:rPr lang="pt-BR" sz="2400" dirty="0"/>
              <a:t>Tarefa 3: fazer </a:t>
            </a:r>
            <a:r>
              <a:rPr lang="pt-BR" sz="2400" dirty="0" err="1"/>
              <a:t>login</a:t>
            </a:r>
            <a:r>
              <a:rPr lang="pt-BR" sz="2400" dirty="0"/>
              <a:t> e testar usuários.</a:t>
            </a:r>
          </a:p>
        </p:txBody>
      </p:sp>
      <p:sp>
        <p:nvSpPr>
          <p:cNvPr id="5" name="Slide Number Placeholder 4">
            <a:extLst>
              <a:ext uri="{FF2B5EF4-FFF2-40B4-BE49-F238E27FC236}">
                <a16:creationId xmlns:a16="http://schemas.microsoft.com/office/drawing/2014/main" id="{87F41221-0FFA-CE47-AB11-80D53C8EC541}"/>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52</a:t>
            </a:fld>
            <a:endParaRPr lang="en-US" dirty="0"/>
          </a:p>
        </p:txBody>
      </p:sp>
      <p:sp>
        <p:nvSpPr>
          <p:cNvPr id="4" name="Footer Placeholder 3">
            <a:extLst>
              <a:ext uri="{FF2B5EF4-FFF2-40B4-BE49-F238E27FC236}">
                <a16:creationId xmlns:a16="http://schemas.microsoft.com/office/drawing/2014/main" id="{80D58F2F-BA52-994C-B5B6-B9EDD3911843}"/>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14" name="Graphic 13">
            <a:extLst>
              <a:ext uri="{FF2B5EF4-FFF2-40B4-BE49-F238E27FC236}">
                <a16:creationId xmlns:a16="http://schemas.microsoft.com/office/drawing/2014/main" id="{CA54E583-613B-DB4A-93D7-3734CFAFC31C}"/>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471216" y="2254152"/>
            <a:ext cx="982156" cy="982156"/>
          </a:xfrm>
          <a:prstGeom prst="rect">
            <a:avLst/>
          </a:prstGeom>
        </p:spPr>
      </p:pic>
      <p:sp>
        <p:nvSpPr>
          <p:cNvPr id="15" name="TextBox 14">
            <a:extLst>
              <a:ext uri="{FF2B5EF4-FFF2-40B4-BE49-F238E27FC236}">
                <a16:creationId xmlns:a16="http://schemas.microsoft.com/office/drawing/2014/main" id="{3B2353ED-B3C8-BC44-BFDE-FA32FF1F4E21}"/>
              </a:ext>
            </a:extLst>
          </p:cNvPr>
          <p:cNvSpPr txBox="1"/>
          <p:nvPr/>
        </p:nvSpPr>
        <p:spPr>
          <a:xfrm>
            <a:off x="7633977" y="3436065"/>
            <a:ext cx="2656633" cy="584775"/>
          </a:xfrm>
          <a:prstGeom prst="rect">
            <a:avLst/>
          </a:prstGeom>
          <a:noFill/>
        </p:spPr>
        <p:txBody>
          <a:bodyPr wrap="square" rtlCol="0">
            <a:spAutoFit/>
          </a:bodyPr>
          <a:lstStyle/>
          <a:p>
            <a:pPr algn="ctr" rtl="0"/>
            <a:r>
              <a:rPr lang="pt-BR" sz="1600" dirty="0"/>
              <a:t>AWS </a:t>
            </a:r>
            <a:r>
              <a:rPr lang="pt-BR" sz="1600" dirty="0" err="1"/>
              <a:t>Identity</a:t>
            </a:r>
            <a:r>
              <a:rPr lang="pt-BR" sz="1600" dirty="0"/>
              <a:t> </a:t>
            </a:r>
            <a:r>
              <a:rPr lang="pt-BR" sz="1600" dirty="0" err="1"/>
              <a:t>and</a:t>
            </a:r>
            <a:r>
              <a:rPr lang="pt-BR" sz="1600" dirty="0"/>
              <a:t> </a:t>
            </a:r>
            <a:br>
              <a:rPr lang="pt-BR" sz="1600" dirty="0"/>
            </a:br>
            <a:r>
              <a:rPr lang="pt-BR" sz="1600" dirty="0"/>
              <a:t>Access Management (IAM)</a:t>
            </a:r>
          </a:p>
        </p:txBody>
      </p:sp>
    </p:spTree>
    <p:custDataLst>
      <p:tags r:id="rId1"/>
    </p:custDataLst>
    <p:extLst>
      <p:ext uri="{BB962C8B-B14F-4D97-AF65-F5344CB8AC3E}">
        <p14:creationId xmlns:p14="http://schemas.microsoft.com/office/powerpoint/2010/main" val="13337250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Laboratório 1: Produto final </a:t>
            </a:r>
          </a:p>
        </p:txBody>
      </p:sp>
      <p:sp>
        <p:nvSpPr>
          <p:cNvPr id="3" name="Footer Placeholder 2">
            <a:extLst>
              <a:ext uri="{FF2B5EF4-FFF2-40B4-BE49-F238E27FC236}">
                <a16:creationId xmlns:a16="http://schemas.microsoft.com/office/drawing/2014/main" id="{A0B3DB7C-3302-5C4D-97DE-602D39BFA56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 name="Slide Number Placeholder 3">
            <a:extLst>
              <a:ext uri="{FF2B5EF4-FFF2-40B4-BE49-F238E27FC236}">
                <a16:creationId xmlns:a16="http://schemas.microsoft.com/office/drawing/2014/main" id="{7DF15A83-8D5A-ED4F-BA32-6245CB09EC5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53</a:t>
            </a:fld>
            <a:endParaRPr lang="en-US" dirty="0"/>
          </a:p>
        </p:txBody>
      </p:sp>
      <p:grpSp>
        <p:nvGrpSpPr>
          <p:cNvPr id="5" name="Group 4" descr="graphic shows an AWS account with users 1, 2, and 3, and groups. user1 is part of the EC2-Admin group, user2 is part of the EC2-Support group, and user3 is part of the S3-Support group. Each group has different policy rights.">
            <a:extLst>
              <a:ext uri="{FF2B5EF4-FFF2-40B4-BE49-F238E27FC236}">
                <a16:creationId xmlns:a16="http://schemas.microsoft.com/office/drawing/2014/main" id="{0150DA5F-87E2-FA45-843A-0E8AC63A8361}"/>
              </a:ext>
            </a:extLst>
          </p:cNvPr>
          <p:cNvGrpSpPr/>
          <p:nvPr/>
        </p:nvGrpSpPr>
        <p:grpSpPr>
          <a:xfrm>
            <a:off x="1226293" y="1539102"/>
            <a:ext cx="9764391" cy="4547109"/>
            <a:chOff x="1226293" y="1539102"/>
            <a:chExt cx="9764391" cy="4547109"/>
          </a:xfrm>
        </p:grpSpPr>
        <p:cxnSp>
          <p:nvCxnSpPr>
            <p:cNvPr id="68" name="Straight Connector 67">
              <a:extLst>
                <a:ext uri="{FF2B5EF4-FFF2-40B4-BE49-F238E27FC236}">
                  <a16:creationId xmlns:a16="http://schemas.microsoft.com/office/drawing/2014/main" id="{E6C9B189-37BF-D841-AE73-C1F763386A64}"/>
                </a:ext>
              </a:extLst>
            </p:cNvPr>
            <p:cNvCxnSpPr>
              <a:cxnSpLocks/>
            </p:cNvCxnSpPr>
            <p:nvPr/>
          </p:nvCxnSpPr>
          <p:spPr>
            <a:xfrm>
              <a:off x="7568123" y="2726761"/>
              <a:ext cx="1" cy="359140"/>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587399" y="3052838"/>
              <a:ext cx="1219200"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user-2</a:t>
              </a:r>
            </a:p>
          </p:txBody>
        </p:sp>
        <p:sp>
          <p:nvSpPr>
            <p:cNvPr id="39" name="TextBox 38"/>
            <p:cNvSpPr txBox="1"/>
            <p:nvPr/>
          </p:nvSpPr>
          <p:spPr>
            <a:xfrm>
              <a:off x="3946062" y="3052838"/>
              <a:ext cx="1106956"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user-3</a:t>
              </a:r>
            </a:p>
          </p:txBody>
        </p:sp>
        <p:sp>
          <p:nvSpPr>
            <p:cNvPr id="40" name="TextBox 39"/>
            <p:cNvSpPr txBox="1"/>
            <p:nvPr/>
          </p:nvSpPr>
          <p:spPr>
            <a:xfrm>
              <a:off x="5331064" y="3047801"/>
              <a:ext cx="1340827" cy="338554"/>
            </a:xfrm>
            <a:prstGeom prst="rect">
              <a:avLst/>
            </a:prstGeom>
            <a:solidFill>
              <a:schemeClr val="accent6">
                <a:lumMod val="20000"/>
                <a:lumOff val="80000"/>
              </a:schemeClr>
            </a:solidFill>
            <a:ln>
              <a:solidFill>
                <a:srgbClr val="FF99FF"/>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EC2-Admin</a:t>
              </a:r>
            </a:p>
          </p:txBody>
        </p:sp>
        <p:cxnSp>
          <p:nvCxnSpPr>
            <p:cNvPr id="50" name="Elbow Connector 49"/>
            <p:cNvCxnSpPr>
              <a:cxnSpLocks/>
            </p:cNvCxnSpPr>
            <p:nvPr/>
          </p:nvCxnSpPr>
          <p:spPr>
            <a:xfrm rot="10800000" flipV="1">
              <a:off x="1852733" y="2732093"/>
              <a:ext cx="3488683" cy="667620"/>
            </a:xfrm>
            <a:prstGeom prst="bentConnector2">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51" name="Elbow Connector 50"/>
            <p:cNvCxnSpPr/>
            <p:nvPr/>
          </p:nvCxnSpPr>
          <p:spPr>
            <a:xfrm rot="16200000" flipH="1">
              <a:off x="5309509" y="2365357"/>
              <a:ext cx="687982" cy="676906"/>
            </a:xfrm>
            <a:prstGeom prst="bentConnector3">
              <a:avLst>
                <a:gd name="adj1" fmla="val 53692"/>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7050315" y="2356788"/>
              <a:ext cx="1166613" cy="379656"/>
            </a:xfrm>
            <a:prstGeom prst="rect">
              <a:avLst/>
            </a:prstGeom>
            <a:noFill/>
          </p:spPr>
          <p:txBody>
            <a:bodyPr wrap="square" rtlCol="0">
              <a:spAutoFit/>
            </a:bodyPr>
            <a:lstStyle/>
            <a:p>
              <a:pPr rtl="0"/>
              <a:r>
                <a:rPr lang="pt-BR" sz="1867" b="1" dirty="0">
                  <a:solidFill>
                    <a:schemeClr val="accent6"/>
                  </a:solidFill>
                  <a:ea typeface="Amazon Ember" panose="020B0603020204020204" pitchFamily="34" charset="0"/>
                  <a:cs typeface="Amazon Ember" panose="020B0603020204020204" pitchFamily="34" charset="0"/>
                </a:rPr>
                <a:t>Grupos</a:t>
              </a:r>
            </a:p>
          </p:txBody>
        </p:sp>
        <p:sp>
          <p:nvSpPr>
            <p:cNvPr id="67" name="TextBox 66"/>
            <p:cNvSpPr txBox="1"/>
            <p:nvPr/>
          </p:nvSpPr>
          <p:spPr>
            <a:xfrm>
              <a:off x="6775644" y="3047801"/>
              <a:ext cx="1584960" cy="338554"/>
            </a:xfrm>
            <a:prstGeom prst="rect">
              <a:avLst/>
            </a:prstGeom>
            <a:solidFill>
              <a:schemeClr val="accent6">
                <a:lumMod val="20000"/>
                <a:lumOff val="80000"/>
              </a:schemeClr>
            </a:solidFill>
            <a:ln>
              <a:solidFill>
                <a:srgbClr val="FF99FF"/>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EC2-Support</a:t>
              </a:r>
            </a:p>
          </p:txBody>
        </p:sp>
        <p:cxnSp>
          <p:nvCxnSpPr>
            <p:cNvPr id="73" name="Straight Connector 72"/>
            <p:cNvCxnSpPr>
              <a:cxnSpLocks/>
            </p:cNvCxnSpPr>
            <p:nvPr/>
          </p:nvCxnSpPr>
          <p:spPr>
            <a:xfrm flipV="1">
              <a:off x="9635164" y="3432421"/>
              <a:ext cx="0" cy="548640"/>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76" name="Elbow Connector 75"/>
            <p:cNvCxnSpPr>
              <a:cxnSpLocks/>
            </p:cNvCxnSpPr>
            <p:nvPr/>
          </p:nvCxnSpPr>
          <p:spPr>
            <a:xfrm>
              <a:off x="5628857" y="2738006"/>
              <a:ext cx="3971431" cy="697221"/>
            </a:xfrm>
            <a:prstGeom prst="bentConnector3">
              <a:avLst>
                <a:gd name="adj1" fmla="val 100813"/>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81" name="Elbow Connector 80"/>
            <p:cNvCxnSpPr>
              <a:cxnSpLocks/>
            </p:cNvCxnSpPr>
            <p:nvPr/>
          </p:nvCxnSpPr>
          <p:spPr>
            <a:xfrm rot="5400000">
              <a:off x="4567588" y="2293386"/>
              <a:ext cx="691405" cy="827499"/>
            </a:xfrm>
            <a:prstGeom prst="bentConnector3">
              <a:avLst>
                <a:gd name="adj1" fmla="val 53674"/>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5194794" y="1630283"/>
              <a:ext cx="1343720" cy="379656"/>
            </a:xfrm>
            <a:prstGeom prst="rect">
              <a:avLst/>
            </a:prstGeom>
            <a:noFill/>
            <a:ln>
              <a:noFill/>
            </a:ln>
          </p:spPr>
          <p:txBody>
            <a:bodyPr wrap="square" rtlCol="0">
              <a:spAutoFit/>
            </a:bodyPr>
            <a:lstStyle/>
            <a:p>
              <a:pPr algn="ctr" rtl="0"/>
              <a:r>
                <a:rPr lang="pt-BR" sz="1867" b="1">
                  <a:solidFill>
                    <a:schemeClr val="bg1"/>
                  </a:solidFill>
                  <a:ea typeface="Amazon Ember" panose="020B0603020204020204" pitchFamily="34" charset="0"/>
                  <a:cs typeface="Amazon Ember" panose="020B0603020204020204" pitchFamily="34" charset="0"/>
                </a:rPr>
                <a:t>Conta</a:t>
              </a:r>
            </a:p>
          </p:txBody>
        </p:sp>
        <p:sp>
          <p:nvSpPr>
            <p:cNvPr id="62" name="TextBox 61">
              <a:extLst>
                <a:ext uri="{FF2B5EF4-FFF2-40B4-BE49-F238E27FC236}">
                  <a16:creationId xmlns:a16="http://schemas.microsoft.com/office/drawing/2014/main" id="{6DC81C1C-A3DF-6347-8581-7C0174813EF0}"/>
                </a:ext>
              </a:extLst>
            </p:cNvPr>
            <p:cNvSpPr txBox="1"/>
            <p:nvPr/>
          </p:nvSpPr>
          <p:spPr>
            <a:xfrm>
              <a:off x="2728595" y="2352437"/>
              <a:ext cx="1166613" cy="379656"/>
            </a:xfrm>
            <a:prstGeom prst="rect">
              <a:avLst/>
            </a:prstGeom>
            <a:noFill/>
          </p:spPr>
          <p:txBody>
            <a:bodyPr wrap="square" rtlCol="0">
              <a:spAutoFit/>
            </a:bodyPr>
            <a:lstStyle/>
            <a:p>
              <a:pPr rtl="0"/>
              <a:r>
                <a:rPr lang="pt-BR" sz="1867" b="1">
                  <a:solidFill>
                    <a:schemeClr val="accent5"/>
                  </a:solidFill>
                  <a:ea typeface="Amazon Ember" panose="020B0603020204020204" pitchFamily="34" charset="0"/>
                  <a:cs typeface="Amazon Ember" panose="020B0603020204020204" pitchFamily="34" charset="0"/>
                </a:rPr>
                <a:t>Usuários</a:t>
              </a:r>
            </a:p>
          </p:txBody>
        </p:sp>
        <p:cxnSp>
          <p:nvCxnSpPr>
            <p:cNvPr id="64" name="Straight Connector 63">
              <a:extLst>
                <a:ext uri="{FF2B5EF4-FFF2-40B4-BE49-F238E27FC236}">
                  <a16:creationId xmlns:a16="http://schemas.microsoft.com/office/drawing/2014/main" id="{49AC08E4-4328-1449-8A16-ADE25E24688E}"/>
                </a:ext>
              </a:extLst>
            </p:cNvPr>
            <p:cNvCxnSpPr/>
            <p:nvPr/>
          </p:nvCxnSpPr>
          <p:spPr>
            <a:xfrm>
              <a:off x="3207505" y="2744221"/>
              <a:ext cx="0" cy="295726"/>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75" name="TextBox 74">
              <a:extLst>
                <a:ext uri="{FF2B5EF4-FFF2-40B4-BE49-F238E27FC236}">
                  <a16:creationId xmlns:a16="http://schemas.microsoft.com/office/drawing/2014/main" id="{25C2B8FA-263E-8B4C-A984-A24C0DBA33EF}"/>
                </a:ext>
              </a:extLst>
            </p:cNvPr>
            <p:cNvSpPr txBox="1"/>
            <p:nvPr/>
          </p:nvSpPr>
          <p:spPr>
            <a:xfrm>
              <a:off x="8788388" y="3047801"/>
              <a:ext cx="1584960" cy="338554"/>
            </a:xfrm>
            <a:prstGeom prst="rect">
              <a:avLst/>
            </a:prstGeom>
            <a:solidFill>
              <a:schemeClr val="accent6">
                <a:lumMod val="20000"/>
                <a:lumOff val="80000"/>
              </a:schemeClr>
            </a:solidFill>
            <a:ln>
              <a:solidFill>
                <a:srgbClr val="FF99FF"/>
              </a:solidFill>
            </a:ln>
          </p:spPr>
          <p:txBody>
            <a:bodyPr wrap="square" rtlCol="0">
              <a:spAutoFit/>
            </a:bodyPr>
            <a:lstStyle/>
            <a:p>
              <a:pPr algn="ctr" rtl="0"/>
              <a:r>
                <a:rPr lang="pt-BR" sz="1600" dirty="0">
                  <a:ea typeface="Amazon Ember" panose="020B0603020204020204" pitchFamily="34" charset="0"/>
                  <a:cs typeface="Amazon Ember" panose="020B0603020204020204" pitchFamily="34" charset="0"/>
                </a:rPr>
                <a:t>S3-Support</a:t>
              </a:r>
            </a:p>
          </p:txBody>
        </p:sp>
        <p:sp>
          <p:nvSpPr>
            <p:cNvPr id="86" name="TextBox 85">
              <a:extLst>
                <a:ext uri="{FF2B5EF4-FFF2-40B4-BE49-F238E27FC236}">
                  <a16:creationId xmlns:a16="http://schemas.microsoft.com/office/drawing/2014/main" id="{7A9E5E5E-0A92-8046-83CE-A6C3A455938D}"/>
                </a:ext>
              </a:extLst>
            </p:cNvPr>
            <p:cNvSpPr txBox="1"/>
            <p:nvPr/>
          </p:nvSpPr>
          <p:spPr>
            <a:xfrm>
              <a:off x="8867175" y="4737371"/>
              <a:ext cx="2123509" cy="710997"/>
            </a:xfrm>
            <a:prstGeom prst="rect">
              <a:avLst/>
            </a:prstGeom>
            <a:noFill/>
          </p:spPr>
          <p:txBody>
            <a:bodyPr wrap="square" lIns="0" tIns="0" rIns="0" bIns="0" rtlCol="0">
              <a:noAutofit/>
            </a:bodyPr>
            <a:lstStyle/>
            <a:p>
              <a:pPr algn="ctr" rtl="0"/>
              <a:r>
                <a:rPr lang="pt-BR" sz="1600" spc="-40" dirty="0">
                  <a:ea typeface="Amazon Ember Light" panose="020B0403020204020204" pitchFamily="34" charset="0"/>
                  <a:cs typeface="Amazon Ember Light" panose="020B0403020204020204" pitchFamily="34" charset="0"/>
                </a:rPr>
                <a:t>Acesso somente leitura ao S3 da política gerenciada do IAM</a:t>
              </a:r>
            </a:p>
          </p:txBody>
        </p:sp>
        <p:cxnSp>
          <p:nvCxnSpPr>
            <p:cNvPr id="87" name="Straight Connector 86">
              <a:extLst>
                <a:ext uri="{FF2B5EF4-FFF2-40B4-BE49-F238E27FC236}">
                  <a16:creationId xmlns:a16="http://schemas.microsoft.com/office/drawing/2014/main" id="{2AF8EB10-E6CE-FD47-AC2F-0F992A379D6B}"/>
                </a:ext>
              </a:extLst>
            </p:cNvPr>
            <p:cNvCxnSpPr>
              <a:cxnSpLocks/>
            </p:cNvCxnSpPr>
            <p:nvPr/>
          </p:nvCxnSpPr>
          <p:spPr>
            <a:xfrm flipV="1">
              <a:off x="5981818" y="3427163"/>
              <a:ext cx="0" cy="548640"/>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92" name="TextBox 91">
              <a:extLst>
                <a:ext uri="{FF2B5EF4-FFF2-40B4-BE49-F238E27FC236}">
                  <a16:creationId xmlns:a16="http://schemas.microsoft.com/office/drawing/2014/main" id="{8655083F-C863-C54F-A4DB-0835F6059448}"/>
                </a:ext>
              </a:extLst>
            </p:cNvPr>
            <p:cNvSpPr txBox="1"/>
            <p:nvPr/>
          </p:nvSpPr>
          <p:spPr>
            <a:xfrm>
              <a:off x="5321587" y="4708732"/>
              <a:ext cx="1359780" cy="494568"/>
            </a:xfrm>
            <a:prstGeom prst="rect">
              <a:avLst/>
            </a:prstGeom>
            <a:noFill/>
          </p:spPr>
          <p:txBody>
            <a:bodyPr wrap="square" lIns="0" tIns="0" rIns="0" bIns="0" rtlCol="0">
              <a:noAutofit/>
            </a:bodyPr>
            <a:lstStyle/>
            <a:p>
              <a:pPr algn="ctr" rtl="0"/>
              <a:r>
                <a:rPr lang="pt-BR" sz="1600">
                  <a:ea typeface="Amazon Ember Light" panose="020B0403020204020204" pitchFamily="34" charset="0"/>
                  <a:cs typeface="Amazon Ember Light" panose="020B0403020204020204" pitchFamily="34" charset="0"/>
                </a:rPr>
                <a:t>Política em linha do IAM</a:t>
              </a:r>
            </a:p>
          </p:txBody>
        </p:sp>
        <p:sp>
          <p:nvSpPr>
            <p:cNvPr id="98" name="TextBox 97">
              <a:extLst>
                <a:ext uri="{FF2B5EF4-FFF2-40B4-BE49-F238E27FC236}">
                  <a16:creationId xmlns:a16="http://schemas.microsoft.com/office/drawing/2014/main" id="{4F5B1357-FA0A-B445-AA99-8F7932D02754}"/>
                </a:ext>
              </a:extLst>
            </p:cNvPr>
            <p:cNvSpPr txBox="1"/>
            <p:nvPr/>
          </p:nvSpPr>
          <p:spPr>
            <a:xfrm>
              <a:off x="7487665" y="4328789"/>
              <a:ext cx="1524708" cy="934045"/>
            </a:xfrm>
            <a:prstGeom prst="rect">
              <a:avLst/>
            </a:prstGeom>
            <a:noFill/>
          </p:spPr>
          <p:txBody>
            <a:bodyPr wrap="square" lIns="0" tIns="0" rIns="0" bIns="0" rtlCol="0">
              <a:noAutofit/>
            </a:bodyPr>
            <a:lstStyle/>
            <a:p>
              <a:pPr algn="ctr" rtl="0"/>
              <a:r>
                <a:rPr lang="pt-BR" sz="1600" spc="-30" dirty="0">
                  <a:latin typeface="Amazon Ember" panose="02000000000000000000" pitchFamily="2" charset="0"/>
                  <a:ea typeface="Amazon Ember" panose="02000000000000000000" pitchFamily="2" charset="0"/>
                  <a:cs typeface="Amazon Ember Light" panose="020B0403020204020204" pitchFamily="34" charset="0"/>
                </a:rPr>
                <a:t>Acesso somente leitura ao </a:t>
              </a:r>
              <a:r>
                <a:rPr lang="pt-BR" sz="1600" spc="-30" dirty="0" err="1">
                  <a:latin typeface="Amazon Ember" panose="02000000000000000000" pitchFamily="2" charset="0"/>
                  <a:ea typeface="Amazon Ember" panose="02000000000000000000" pitchFamily="2" charset="0"/>
                  <a:cs typeface="Amazon Ember Light" panose="020B0403020204020204" pitchFamily="34" charset="0"/>
                </a:rPr>
                <a:t>Amazon</a:t>
              </a:r>
              <a:r>
                <a:rPr lang="pt-BR" sz="1600" spc="-30" dirty="0">
                  <a:latin typeface="Amazon Ember" panose="02000000000000000000" pitchFamily="2" charset="0"/>
                  <a:ea typeface="Amazon Ember" panose="02000000000000000000" pitchFamily="2" charset="0"/>
                  <a:cs typeface="Amazon Ember Light" panose="020B0403020204020204" pitchFamily="34" charset="0"/>
                </a:rPr>
                <a:t> EC2</a:t>
              </a:r>
            </a:p>
          </p:txBody>
        </p:sp>
        <p:sp>
          <p:nvSpPr>
            <p:cNvPr id="101" name="TextBox 100">
              <a:extLst>
                <a:ext uri="{FF2B5EF4-FFF2-40B4-BE49-F238E27FC236}">
                  <a16:creationId xmlns:a16="http://schemas.microsoft.com/office/drawing/2014/main" id="{95C0DEEF-01E6-B744-B3A6-2767C9D07B4D}"/>
                </a:ext>
              </a:extLst>
            </p:cNvPr>
            <p:cNvSpPr txBox="1"/>
            <p:nvPr/>
          </p:nvSpPr>
          <p:spPr>
            <a:xfrm>
              <a:off x="3324225" y="4708732"/>
              <a:ext cx="2137503" cy="746461"/>
            </a:xfrm>
            <a:prstGeom prst="rect">
              <a:avLst/>
            </a:prstGeom>
            <a:noFill/>
          </p:spPr>
          <p:txBody>
            <a:bodyPr wrap="square" lIns="0" tIns="0" rIns="0" bIns="0" rtlCol="0">
              <a:noAutofit/>
            </a:bodyPr>
            <a:lstStyle/>
            <a:p>
              <a:pPr algn="ctr" rtl="0"/>
              <a:r>
                <a:rPr lang="pt-BR" sz="1600" dirty="0" err="1">
                  <a:ea typeface="Amazon Ember Light" panose="020B0403020204020204" pitchFamily="34" charset="0"/>
                  <a:cs typeface="Amazon Ember Light" panose="020B0403020204020204" pitchFamily="34" charset="0"/>
                </a:rPr>
                <a:t>Amazon</a:t>
              </a:r>
              <a:r>
                <a:rPr lang="pt-BR" sz="1600" dirty="0">
                  <a:ea typeface="Amazon Ember Light" panose="020B0403020204020204" pitchFamily="34" charset="0"/>
                  <a:cs typeface="Amazon Ember Light" panose="020B0403020204020204" pitchFamily="34" charset="0"/>
                </a:rPr>
                <a:t> EC2 – Visualizar, iniciar </a:t>
              </a:r>
              <a:br>
                <a:rPr lang="pt-BR" sz="1600" dirty="0">
                  <a:ea typeface="Amazon Ember Light" panose="020B0403020204020204" pitchFamily="34" charset="0"/>
                  <a:cs typeface="Amazon Ember Light" panose="020B0403020204020204" pitchFamily="34" charset="0"/>
                </a:rPr>
              </a:br>
              <a:r>
                <a:rPr lang="pt-BR" sz="1600" dirty="0">
                  <a:ea typeface="Amazon Ember Light" panose="020B0403020204020204" pitchFamily="34" charset="0"/>
                  <a:cs typeface="Amazon Ember Light" panose="020B0403020204020204" pitchFamily="34" charset="0"/>
                </a:rPr>
                <a:t>e interromper o acesso</a:t>
              </a:r>
            </a:p>
          </p:txBody>
        </p:sp>
        <p:sp>
          <p:nvSpPr>
            <p:cNvPr id="102" name="TextBox 101">
              <a:extLst>
                <a:ext uri="{FF2B5EF4-FFF2-40B4-BE49-F238E27FC236}">
                  <a16:creationId xmlns:a16="http://schemas.microsoft.com/office/drawing/2014/main" id="{E53E2D1A-1E09-1642-9C54-A718B38B4287}"/>
                </a:ext>
              </a:extLst>
            </p:cNvPr>
            <p:cNvSpPr txBox="1"/>
            <p:nvPr/>
          </p:nvSpPr>
          <p:spPr>
            <a:xfrm>
              <a:off x="1226293" y="3052838"/>
              <a:ext cx="1219200"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user-1</a:t>
              </a:r>
            </a:p>
          </p:txBody>
        </p:sp>
        <p:sp>
          <p:nvSpPr>
            <p:cNvPr id="103" name="TextBox 102">
              <a:extLst>
                <a:ext uri="{FF2B5EF4-FFF2-40B4-BE49-F238E27FC236}">
                  <a16:creationId xmlns:a16="http://schemas.microsoft.com/office/drawing/2014/main" id="{ECCECB3C-5100-DB4F-A4C2-62BB2E923E80}"/>
                </a:ext>
              </a:extLst>
            </p:cNvPr>
            <p:cNvSpPr txBox="1"/>
            <p:nvPr/>
          </p:nvSpPr>
          <p:spPr>
            <a:xfrm>
              <a:off x="9139980" y="5747657"/>
              <a:ext cx="1219200"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user-1</a:t>
              </a:r>
            </a:p>
          </p:txBody>
        </p:sp>
        <p:cxnSp>
          <p:nvCxnSpPr>
            <p:cNvPr id="104" name="Straight Connector 103">
              <a:extLst>
                <a:ext uri="{FF2B5EF4-FFF2-40B4-BE49-F238E27FC236}">
                  <a16:creationId xmlns:a16="http://schemas.microsoft.com/office/drawing/2014/main" id="{4D81EED8-D18E-324E-9B74-4325714E471B}"/>
                </a:ext>
              </a:extLst>
            </p:cNvPr>
            <p:cNvCxnSpPr>
              <a:cxnSpLocks/>
            </p:cNvCxnSpPr>
            <p:nvPr/>
          </p:nvCxnSpPr>
          <p:spPr>
            <a:xfrm flipV="1">
              <a:off x="9718048" y="5489697"/>
              <a:ext cx="0" cy="182880"/>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105" name="TextBox 104">
              <a:extLst>
                <a:ext uri="{FF2B5EF4-FFF2-40B4-BE49-F238E27FC236}">
                  <a16:creationId xmlns:a16="http://schemas.microsoft.com/office/drawing/2014/main" id="{57E4D609-FF61-6143-8A51-43F9DBA15486}"/>
                </a:ext>
              </a:extLst>
            </p:cNvPr>
            <p:cNvSpPr txBox="1"/>
            <p:nvPr/>
          </p:nvSpPr>
          <p:spPr>
            <a:xfrm>
              <a:off x="6606527" y="3664890"/>
              <a:ext cx="1219200"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user-2</a:t>
              </a:r>
            </a:p>
          </p:txBody>
        </p:sp>
        <p:cxnSp>
          <p:nvCxnSpPr>
            <p:cNvPr id="106" name="Straight Connector 105">
              <a:extLst>
                <a:ext uri="{FF2B5EF4-FFF2-40B4-BE49-F238E27FC236}">
                  <a16:creationId xmlns:a16="http://schemas.microsoft.com/office/drawing/2014/main" id="{6C2F6522-63E0-DF4A-A781-4BD93219B840}"/>
                </a:ext>
              </a:extLst>
            </p:cNvPr>
            <p:cNvCxnSpPr>
              <a:cxnSpLocks/>
            </p:cNvCxnSpPr>
            <p:nvPr/>
          </p:nvCxnSpPr>
          <p:spPr>
            <a:xfrm flipV="1">
              <a:off x="7153067" y="3454606"/>
              <a:ext cx="0" cy="182880"/>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107" name="TextBox 106">
              <a:extLst>
                <a:ext uri="{FF2B5EF4-FFF2-40B4-BE49-F238E27FC236}">
                  <a16:creationId xmlns:a16="http://schemas.microsoft.com/office/drawing/2014/main" id="{B387DA5D-58B1-A84E-9D6A-2458C73422F9}"/>
                </a:ext>
              </a:extLst>
            </p:cNvPr>
            <p:cNvSpPr txBox="1"/>
            <p:nvPr/>
          </p:nvSpPr>
          <p:spPr>
            <a:xfrm>
              <a:off x="5391877" y="5747657"/>
              <a:ext cx="1219200" cy="338554"/>
            </a:xfrm>
            <a:prstGeom prst="rect">
              <a:avLst/>
            </a:prstGeom>
            <a:solidFill>
              <a:schemeClr val="accent4">
                <a:lumMod val="20000"/>
                <a:lumOff val="80000"/>
              </a:schemeClr>
            </a:solidFill>
            <a:ln>
              <a:solidFill>
                <a:schemeClr val="accent4">
                  <a:lumMod val="40000"/>
                  <a:lumOff val="60000"/>
                </a:schemeClr>
              </a:solidFill>
            </a:ln>
          </p:spPr>
          <p:txBody>
            <a:bodyPr wrap="square" rtlCol="0">
              <a:spAutoFit/>
            </a:bodyPr>
            <a:lstStyle/>
            <a:p>
              <a:pPr algn="ctr" rtl="0"/>
              <a:r>
                <a:rPr lang="pt-BR" sz="1600">
                  <a:ea typeface="Amazon Ember" panose="020B0603020204020204" pitchFamily="34" charset="0"/>
                  <a:cs typeface="Amazon Ember" panose="020B0603020204020204" pitchFamily="34" charset="0"/>
                </a:rPr>
                <a:t>user-3</a:t>
              </a:r>
            </a:p>
          </p:txBody>
        </p:sp>
        <p:cxnSp>
          <p:nvCxnSpPr>
            <p:cNvPr id="108" name="Straight Connector 107">
              <a:extLst>
                <a:ext uri="{FF2B5EF4-FFF2-40B4-BE49-F238E27FC236}">
                  <a16:creationId xmlns:a16="http://schemas.microsoft.com/office/drawing/2014/main" id="{FBCA2428-FF9C-C34E-8B97-F899D93BAA97}"/>
                </a:ext>
              </a:extLst>
            </p:cNvPr>
            <p:cNvCxnSpPr>
              <a:cxnSpLocks/>
              <a:stCxn id="107" idx="0"/>
              <a:endCxn id="92" idx="2"/>
            </p:cNvCxnSpPr>
            <p:nvPr/>
          </p:nvCxnSpPr>
          <p:spPr>
            <a:xfrm flipV="1">
              <a:off x="6001477" y="5203300"/>
              <a:ext cx="0" cy="544357"/>
            </a:xfrm>
            <a:prstGeom prst="line">
              <a:avLst/>
            </a:prstGeom>
            <a:ln w="9525">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pic>
          <p:nvPicPr>
            <p:cNvPr id="49" name="Graphic 48">
              <a:extLst>
                <a:ext uri="{FF2B5EF4-FFF2-40B4-BE49-F238E27FC236}">
                  <a16:creationId xmlns:a16="http://schemas.microsoft.com/office/drawing/2014/main" id="{708D6778-7C75-8841-AF8E-0DC7BE9509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45918" y="4014646"/>
              <a:ext cx="722726" cy="722726"/>
            </a:xfrm>
            <a:prstGeom prst="rect">
              <a:avLst/>
            </a:prstGeom>
          </p:spPr>
        </p:pic>
        <p:pic>
          <p:nvPicPr>
            <p:cNvPr id="54" name="Graphic 53">
              <a:extLst>
                <a:ext uri="{FF2B5EF4-FFF2-40B4-BE49-F238E27FC236}">
                  <a16:creationId xmlns:a16="http://schemas.microsoft.com/office/drawing/2014/main" id="{503EDD9A-249A-F648-B08A-A0FFCE43D6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40114" y="3940289"/>
              <a:ext cx="722726" cy="722726"/>
            </a:xfrm>
            <a:prstGeom prst="rect">
              <a:avLst/>
            </a:prstGeom>
          </p:spPr>
        </p:pic>
        <p:pic>
          <p:nvPicPr>
            <p:cNvPr id="57" name="Graphic 56">
              <a:extLst>
                <a:ext uri="{FF2B5EF4-FFF2-40B4-BE49-F238E27FC236}">
                  <a16:creationId xmlns:a16="http://schemas.microsoft.com/office/drawing/2014/main" id="{43EA3A3B-3900-E647-AA75-0E62A693E3A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012662" y="3981061"/>
              <a:ext cx="722725" cy="722725"/>
            </a:xfrm>
            <a:prstGeom prst="rect">
              <a:avLst/>
            </a:prstGeom>
          </p:spPr>
        </p:pic>
        <p:pic>
          <p:nvPicPr>
            <p:cNvPr id="58" name="Graphic 57">
              <a:extLst>
                <a:ext uri="{FF2B5EF4-FFF2-40B4-BE49-F238E27FC236}">
                  <a16:creationId xmlns:a16="http://schemas.microsoft.com/office/drawing/2014/main" id="{44954288-B078-034F-8CD9-E76DA71380B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009620" y="3931951"/>
              <a:ext cx="711200" cy="711200"/>
            </a:xfrm>
            <a:prstGeom prst="rect">
              <a:avLst/>
            </a:prstGeom>
          </p:spPr>
        </p:pic>
        <p:pic>
          <p:nvPicPr>
            <p:cNvPr id="59" name="Graphic 58">
              <a:extLst>
                <a:ext uri="{FF2B5EF4-FFF2-40B4-BE49-F238E27FC236}">
                  <a16:creationId xmlns:a16="http://schemas.microsoft.com/office/drawing/2014/main" id="{CA155D3C-022B-934E-BB26-E9F088B933A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09754" y="3595346"/>
              <a:ext cx="711200" cy="711200"/>
            </a:xfrm>
            <a:prstGeom prst="rect">
              <a:avLst/>
            </a:prstGeom>
          </p:spPr>
        </p:pic>
        <p:pic>
          <p:nvPicPr>
            <p:cNvPr id="60" name="Graphic 59">
              <a:extLst>
                <a:ext uri="{FF2B5EF4-FFF2-40B4-BE49-F238E27FC236}">
                  <a16:creationId xmlns:a16="http://schemas.microsoft.com/office/drawing/2014/main" id="{DCDCB276-9B8D-954F-B10B-024EE2185EB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532734" y="1539102"/>
              <a:ext cx="740597" cy="740597"/>
            </a:xfrm>
            <a:prstGeom prst="rect">
              <a:avLst/>
            </a:prstGeom>
          </p:spPr>
        </p:pic>
        <p:sp>
          <p:nvSpPr>
            <p:cNvPr id="61" name="TextBox 60">
              <a:extLst>
                <a:ext uri="{FF2B5EF4-FFF2-40B4-BE49-F238E27FC236}">
                  <a16:creationId xmlns:a16="http://schemas.microsoft.com/office/drawing/2014/main" id="{B7D9AD46-09C2-8B4A-85C4-1D92DB4AE985}"/>
                </a:ext>
              </a:extLst>
            </p:cNvPr>
            <p:cNvSpPr txBox="1"/>
            <p:nvPr/>
          </p:nvSpPr>
          <p:spPr>
            <a:xfrm>
              <a:off x="5173553" y="1791175"/>
              <a:ext cx="1857712" cy="400110"/>
            </a:xfrm>
            <a:prstGeom prst="rect">
              <a:avLst/>
            </a:prstGeom>
            <a:noFill/>
          </p:spPr>
          <p:txBody>
            <a:bodyPr wrap="square" rtlCol="0">
              <a:spAutoFit/>
            </a:bodyPr>
            <a:lstStyle/>
            <a:p>
              <a:pPr algn="ctr" rtl="0"/>
              <a:r>
                <a:rPr lang="pt-BR" sz="2000" b="1"/>
                <a:t>Conta da AWS</a:t>
              </a:r>
            </a:p>
          </p:txBody>
        </p:sp>
      </p:grpSp>
    </p:spTree>
    <p:custDataLst>
      <p:tags r:id="rId1"/>
    </p:custDataLst>
    <p:extLst>
      <p:ext uri="{BB962C8B-B14F-4D97-AF65-F5344CB8AC3E}">
        <p14:creationId xmlns:p14="http://schemas.microsoft.com/office/powerpoint/2010/main" val="1271034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59DAD90-EC3E-EA46-9DC7-1F2261B8BA84}"/>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3" name="Slide Number Placeholder 2">
            <a:extLst>
              <a:ext uri="{FF2B5EF4-FFF2-40B4-BE49-F238E27FC236}">
                <a16:creationId xmlns:a16="http://schemas.microsoft.com/office/drawing/2014/main" id="{24C9B835-4E5B-8D47-9CFC-533ADAB1CB1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54</a:t>
            </a:fld>
            <a:endParaRPr lang="en-US" dirty="0"/>
          </a:p>
        </p:txBody>
      </p:sp>
      <p:pic>
        <p:nvPicPr>
          <p:cNvPr id="4" name="Picture 3">
            <a:extLst>
              <a:ext uri="{FF2B5EF4-FFF2-40B4-BE49-F238E27FC236}">
                <a16:creationId xmlns:a16="http://schemas.microsoft.com/office/drawing/2014/main" id="{425E8405-D4BA-7847-9F9B-BD8A99A69246}"/>
              </a:ext>
              <a:ext uri="{C183D7F6-B498-43B3-948B-1728B52AA6E4}">
                <adec:decorative xmlns:adec="http://schemas.microsoft.com/office/drawing/2017/decorative" val="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l="-126"/>
          <a:stretch/>
        </p:blipFill>
        <p:spPr>
          <a:xfrm>
            <a:off x="-60960" y="1920240"/>
            <a:ext cx="12252960" cy="4358640"/>
          </a:xfrm>
          <a:prstGeom prst="rect">
            <a:avLst/>
          </a:prstGeom>
        </p:spPr>
      </p:pic>
      <p:sp>
        <p:nvSpPr>
          <p:cNvPr id="8" name="Title 5">
            <a:extLst>
              <a:ext uri="{FF2B5EF4-FFF2-40B4-BE49-F238E27FC236}">
                <a16:creationId xmlns:a16="http://schemas.microsoft.com/office/drawing/2014/main" id="{E2649A16-71FE-704E-AE3D-37A2D88068C4}"/>
              </a:ext>
            </a:extLst>
          </p:cNvPr>
          <p:cNvSpPr txBox="1">
            <a:spLocks/>
          </p:cNvSpPr>
          <p:nvPr/>
        </p:nvSpPr>
        <p:spPr>
          <a:xfrm>
            <a:off x="6617368" y="2168012"/>
            <a:ext cx="5155532" cy="3849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pt-BR" sz="3600" b="0" i="0" u="none" strike="noStrike" kern="1200" cap="none" spc="0" normalizeH="0" noProof="0">
                <a:ln>
                  <a:noFill/>
                </a:ln>
                <a:solidFill>
                  <a:srgbClr val="FFFFFF"/>
                </a:solidFill>
                <a:effectLst/>
                <a:uLnTx/>
                <a:uFillTx/>
                <a:latin typeface="+mj-lt"/>
                <a:ea typeface="Amazon Ember" panose="02000000000000000000" pitchFamily="2" charset="0"/>
              </a:rPr>
              <a:t>Comece o Laboratório 1: introdução ao AWS IAM</a:t>
            </a:r>
          </a:p>
        </p:txBody>
      </p:sp>
      <p:grpSp>
        <p:nvGrpSpPr>
          <p:cNvPr id="9" name="Group 8" descr="A stopwatch icon.">
            <a:extLst>
              <a:ext uri="{FF2B5EF4-FFF2-40B4-BE49-F238E27FC236}">
                <a16:creationId xmlns:a16="http://schemas.microsoft.com/office/drawing/2014/main" id="{10DC9E4A-8285-4049-983B-7423DA3CE8FF}"/>
              </a:ext>
            </a:extLst>
          </p:cNvPr>
          <p:cNvGrpSpPr/>
          <p:nvPr/>
        </p:nvGrpSpPr>
        <p:grpSpPr>
          <a:xfrm>
            <a:off x="419099" y="579120"/>
            <a:ext cx="834514" cy="953731"/>
            <a:chOff x="11271015" y="5905029"/>
            <a:chExt cx="403626" cy="461287"/>
          </a:xfrm>
        </p:grpSpPr>
        <p:sp>
          <p:nvSpPr>
            <p:cNvPr id="10" name="Oval 9">
              <a:extLst>
                <a:ext uri="{FF2B5EF4-FFF2-40B4-BE49-F238E27FC236}">
                  <a16:creationId xmlns:a16="http://schemas.microsoft.com/office/drawing/2014/main" id="{AAC56321-5D68-4446-BED2-5F762D71FEF3}"/>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1" name="Picture 10">
              <a:extLst>
                <a:ext uri="{FF2B5EF4-FFF2-40B4-BE49-F238E27FC236}">
                  <a16:creationId xmlns:a16="http://schemas.microsoft.com/office/drawing/2014/main" id="{45C163E9-58FA-F745-9B8A-FE0E60F9CF77}"/>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93CB1352-7A73-A74D-9F66-0C5041597E9C}"/>
              </a:ext>
            </a:extLst>
          </p:cNvPr>
          <p:cNvSpPr txBox="1"/>
          <p:nvPr/>
        </p:nvSpPr>
        <p:spPr>
          <a:xfrm>
            <a:off x="1131631" y="1225074"/>
            <a:ext cx="1926530" cy="338554"/>
          </a:xfrm>
          <a:prstGeom prst="rect">
            <a:avLst/>
          </a:prstGeom>
          <a:noFill/>
        </p:spPr>
        <p:txBody>
          <a:bodyPr wrap="square" rtlCol="0">
            <a:spAutoFit/>
          </a:bodyPr>
          <a:lstStyle/>
          <a:p>
            <a:pPr algn="ctr" rtl="0"/>
            <a:r>
              <a:rPr lang="pt-BR" sz="1600" dirty="0">
                <a:ea typeface="Amazon Ember Light" panose="020B0403020204020204" pitchFamily="34" charset="0"/>
                <a:cs typeface="Amazon Ember Light" panose="020B0403020204020204" pitchFamily="34" charset="0"/>
              </a:rPr>
              <a:t>Aproximadamente 40 minutos</a:t>
            </a:r>
          </a:p>
        </p:txBody>
      </p:sp>
      <p:sp>
        <p:nvSpPr>
          <p:cNvPr id="14" name="Title 13">
            <a:extLst>
              <a:ext uri="{FF2B5EF4-FFF2-40B4-BE49-F238E27FC236}">
                <a16:creationId xmlns:a16="http://schemas.microsoft.com/office/drawing/2014/main" id="{062620F9-9E23-8345-BF0E-52EDCFD48FFE}"/>
              </a:ext>
            </a:extLst>
          </p:cNvPr>
          <p:cNvSpPr>
            <a:spLocks noGrp="1"/>
          </p:cNvSpPr>
          <p:nvPr>
            <p:ph type="title" idx="4294967295"/>
          </p:nvPr>
        </p:nvSpPr>
        <p:spPr/>
        <p:txBody>
          <a:bodyPr rtlCol="0">
            <a:normAutofit/>
          </a:bodyPr>
          <a:lstStyle/>
          <a:p>
            <a:pPr algn="r" rtl="0"/>
            <a:r>
              <a:rPr lang="pt-BR" sz="800">
                <a:solidFill>
                  <a:schemeClr val="bg2"/>
                </a:solidFill>
              </a:rPr>
              <a:t>Comece o Laboratório 1: introdução ao AWS IAM</a:t>
            </a:r>
            <a:endParaRPr lang="en-US" sz="800" dirty="0">
              <a:solidFill>
                <a:schemeClr val="bg2"/>
              </a:solidFill>
            </a:endParaRPr>
          </a:p>
        </p:txBody>
      </p:sp>
    </p:spTree>
    <p:custDataLst>
      <p:tags r:id="rId1"/>
    </p:custDataLst>
    <p:extLst>
      <p:ext uri="{BB962C8B-B14F-4D97-AF65-F5344CB8AC3E}">
        <p14:creationId xmlns:p14="http://schemas.microsoft.com/office/powerpoint/2010/main" val="8209490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419100" y="2420133"/>
            <a:ext cx="3735456" cy="2017734"/>
          </a:xfrm>
        </p:spPr>
        <p:txBody>
          <a:bodyPr rtlCol="0"/>
          <a:lstStyle/>
          <a:p>
            <a:pPr rtl="0"/>
            <a:r>
              <a:rPr lang="pt-BR" sz="4000" dirty="0">
                <a:latin typeface="+mj-lt"/>
              </a:rPr>
              <a:t>Resumo do laboratório: principais lições</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55</a:t>
            </a:fld>
            <a:endParaRPr lang="en-US" dirty="0"/>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
        <p:nvSpPr>
          <p:cNvPr id="2" name="Footer Placeholder 1">
            <a:extLst>
              <a:ext uri="{FF2B5EF4-FFF2-40B4-BE49-F238E27FC236}">
                <a16:creationId xmlns:a16="http://schemas.microsoft.com/office/drawing/2014/main" id="{21F4AD83-111D-E948-8D8A-FA2A918C2EFE}"/>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10253755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52655-02E1-5E49-8117-91751919ACE5}"/>
              </a:ext>
            </a:extLst>
          </p:cNvPr>
          <p:cNvSpPr>
            <a:spLocks noGrp="1"/>
          </p:cNvSpPr>
          <p:nvPr>
            <p:ph type="title"/>
          </p:nvPr>
        </p:nvSpPr>
        <p:spPr/>
        <p:txBody>
          <a:bodyPr rtlCol="0"/>
          <a:lstStyle/>
          <a:p>
            <a:pPr rtl="0"/>
            <a:r>
              <a:rPr lang="pt-BR" sz="4000"/>
              <a:t>Seção 4: Proteção de contas</a:t>
            </a:r>
          </a:p>
        </p:txBody>
      </p:sp>
      <p:sp>
        <p:nvSpPr>
          <p:cNvPr id="3" name="Text Placeholder 2">
            <a:extLst>
              <a:ext uri="{FF2B5EF4-FFF2-40B4-BE49-F238E27FC236}">
                <a16:creationId xmlns:a16="http://schemas.microsoft.com/office/drawing/2014/main" id="{DAECDC7C-D9FE-8744-AB85-3C316E17754B}"/>
              </a:ext>
            </a:extLst>
          </p:cNvPr>
          <p:cNvSpPr>
            <a:spLocks noGrp="1"/>
          </p:cNvSpPr>
          <p:nvPr>
            <p:ph type="body" sz="quarter" idx="10"/>
          </p:nvPr>
        </p:nvSpPr>
        <p:spPr/>
        <p:txBody>
          <a:bodyPr rtlCol="0"/>
          <a:lstStyle/>
          <a:p>
            <a:pPr rtl="0"/>
            <a:r>
              <a:rPr lang="pt-BR"/>
              <a:t>Módulo 4: Segurança na Nuvem AWS</a:t>
            </a:r>
          </a:p>
          <a:p>
            <a:pPr rtl="0"/>
            <a:endParaRPr lang="en-US" dirty="0"/>
          </a:p>
        </p:txBody>
      </p:sp>
      <p:sp>
        <p:nvSpPr>
          <p:cNvPr id="4" name="Footer Placeholder 3">
            <a:extLst>
              <a:ext uri="{FF2B5EF4-FFF2-40B4-BE49-F238E27FC236}">
                <a16:creationId xmlns:a16="http://schemas.microsoft.com/office/drawing/2014/main" id="{111EFB2D-EB78-7141-8973-BCD5A21FE90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22277167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7A28D1-E527-2F4D-A1B3-E479EEAADFCC}"/>
              </a:ext>
            </a:extLst>
          </p:cNvPr>
          <p:cNvSpPr>
            <a:spLocks noGrp="1"/>
          </p:cNvSpPr>
          <p:nvPr>
            <p:ph type="title"/>
          </p:nvPr>
        </p:nvSpPr>
        <p:spPr/>
        <p:txBody>
          <a:bodyPr rtlCol="0"/>
          <a:lstStyle/>
          <a:p>
            <a:pPr rtl="0"/>
            <a:r>
              <a:rPr lang="pt-BR"/>
              <a:t>AWS Organizations</a:t>
            </a:r>
          </a:p>
        </p:txBody>
      </p:sp>
      <p:sp>
        <p:nvSpPr>
          <p:cNvPr id="6" name="Content Placeholder 5">
            <a:extLst>
              <a:ext uri="{FF2B5EF4-FFF2-40B4-BE49-F238E27FC236}">
                <a16:creationId xmlns:a16="http://schemas.microsoft.com/office/drawing/2014/main" id="{7FE494F3-CA29-3C4C-9D7E-FC0755475D23}"/>
              </a:ext>
            </a:extLst>
          </p:cNvPr>
          <p:cNvSpPr>
            <a:spLocks noGrp="1"/>
          </p:cNvSpPr>
          <p:nvPr>
            <p:ph idx="1"/>
          </p:nvPr>
        </p:nvSpPr>
        <p:spPr>
          <a:xfrm>
            <a:off x="419100" y="1528175"/>
            <a:ext cx="9469967" cy="4648788"/>
          </a:xfrm>
        </p:spPr>
        <p:txBody>
          <a:bodyPr rtlCol="0"/>
          <a:lstStyle/>
          <a:p>
            <a:pPr rtl="0"/>
            <a:r>
              <a:rPr lang="pt-BR" sz="2400" dirty="0"/>
              <a:t>O </a:t>
            </a:r>
            <a:r>
              <a:rPr lang="pt-BR" sz="2400" b="1" dirty="0">
                <a:solidFill>
                  <a:schemeClr val="accent5"/>
                </a:solidFill>
              </a:rPr>
              <a:t>AWS </a:t>
            </a:r>
            <a:r>
              <a:rPr lang="pt-BR" sz="2400" b="1" dirty="0" err="1">
                <a:solidFill>
                  <a:schemeClr val="accent5"/>
                </a:solidFill>
              </a:rPr>
              <a:t>Organizations</a:t>
            </a:r>
            <a:r>
              <a:rPr lang="pt-BR" sz="2400" b="1" dirty="0">
                <a:solidFill>
                  <a:schemeClr val="accent5"/>
                </a:solidFill>
              </a:rPr>
              <a:t> </a:t>
            </a:r>
            <a:r>
              <a:rPr lang="pt-BR" sz="2400" dirty="0"/>
              <a:t>permite consolidar várias contas </a:t>
            </a:r>
            <a:br>
              <a:rPr lang="pt-BR" sz="2400" dirty="0"/>
            </a:br>
            <a:r>
              <a:rPr lang="pt-BR" sz="2400" dirty="0"/>
              <a:t>da AWS para que você as gerencie de maneira centralizada.</a:t>
            </a:r>
          </a:p>
          <a:p>
            <a:pPr lvl="1" rtl="0"/>
            <a:endParaRPr lang="en-US" sz="2000" dirty="0"/>
          </a:p>
          <a:p>
            <a:pPr rtl="0"/>
            <a:r>
              <a:rPr lang="pt-BR" sz="2400" dirty="0">
                <a:solidFill>
                  <a:schemeClr val="accent6"/>
                </a:solidFill>
              </a:rPr>
              <a:t>Recursos de segurança do</a:t>
            </a:r>
            <a:r>
              <a:rPr lang="pt-BR" sz="2400" dirty="0"/>
              <a:t> AWS </a:t>
            </a:r>
            <a:r>
              <a:rPr lang="pt-BR" sz="2400" dirty="0" err="1"/>
              <a:t>Organizations</a:t>
            </a:r>
            <a:r>
              <a:rPr lang="pt-BR" sz="2400" dirty="0"/>
              <a:t>:</a:t>
            </a:r>
            <a:br>
              <a:rPr lang="en-US" sz="2400" dirty="0"/>
            </a:br>
            <a:endParaRPr lang="en-US" sz="2400" dirty="0"/>
          </a:p>
          <a:p>
            <a:pPr lvl="1" rtl="0"/>
            <a:r>
              <a:rPr lang="pt-BR" sz="2000" b="1" dirty="0">
                <a:solidFill>
                  <a:schemeClr val="accent5"/>
                </a:solidFill>
              </a:rPr>
              <a:t>Agrupe contas da AWS em unidades organizacionais</a:t>
            </a:r>
            <a:r>
              <a:rPr lang="pt-BR" sz="2000" dirty="0"/>
              <a:t> (</a:t>
            </a:r>
            <a:r>
              <a:rPr lang="pt-BR" sz="2000" dirty="0" err="1"/>
              <a:t>OUs</a:t>
            </a:r>
            <a:r>
              <a:rPr lang="pt-BR" sz="2000" dirty="0"/>
              <a:t>) e anexe </a:t>
            </a:r>
            <a:br>
              <a:rPr lang="pt-BR" sz="2000" dirty="0"/>
            </a:br>
            <a:r>
              <a:rPr lang="pt-BR" sz="2000" dirty="0"/>
              <a:t>políticas de acesso diferentes a cada OU.</a:t>
            </a:r>
          </a:p>
          <a:p>
            <a:pPr lvl="1" rtl="0"/>
            <a:endParaRPr lang="en-US" sz="2000" dirty="0"/>
          </a:p>
          <a:p>
            <a:pPr lvl="1" rtl="0"/>
            <a:r>
              <a:rPr lang="pt-BR" sz="2000" b="1" dirty="0">
                <a:solidFill>
                  <a:schemeClr val="accent5"/>
                </a:solidFill>
              </a:rPr>
              <a:t>Integração e suporte para o IAM</a:t>
            </a:r>
          </a:p>
          <a:p>
            <a:pPr lvl="2" rtl="0"/>
            <a:r>
              <a:rPr lang="pt-BR" sz="1800" dirty="0"/>
              <a:t>As permissões para um usuário são a interseção do que é permitido pelo </a:t>
            </a:r>
            <a:br>
              <a:rPr lang="pt-BR" sz="1800" dirty="0"/>
            </a:br>
            <a:r>
              <a:rPr lang="pt-BR" sz="1800" dirty="0"/>
              <a:t>AWS </a:t>
            </a:r>
            <a:r>
              <a:rPr lang="pt-BR" sz="1800" dirty="0" err="1"/>
              <a:t>Organizations</a:t>
            </a:r>
            <a:r>
              <a:rPr lang="pt-BR" sz="1800" dirty="0"/>
              <a:t> e o que é concedido pelo IAM nessa conta.</a:t>
            </a:r>
          </a:p>
          <a:p>
            <a:pPr lvl="2" rtl="0"/>
            <a:endParaRPr lang="en-US" sz="1800" dirty="0"/>
          </a:p>
          <a:p>
            <a:pPr lvl="1" rtl="0"/>
            <a:r>
              <a:rPr lang="pt-BR" sz="2000" b="1" dirty="0">
                <a:solidFill>
                  <a:schemeClr val="accent5"/>
                </a:solidFill>
              </a:rPr>
              <a:t>Use políticas de controle de serviço</a:t>
            </a:r>
            <a:r>
              <a:rPr lang="pt-BR" sz="2000" dirty="0"/>
              <a:t> para estabelecer controle sobre </a:t>
            </a:r>
            <a:br>
              <a:rPr lang="pt-BR" sz="2000" dirty="0"/>
            </a:br>
            <a:r>
              <a:rPr lang="pt-BR" sz="2000" dirty="0"/>
              <a:t>os serviços da AWS e as ações de API que cada conta da AWS pode acessar</a:t>
            </a:r>
            <a:endParaRPr lang="en-US" sz="2000" dirty="0"/>
          </a:p>
        </p:txBody>
      </p:sp>
      <p:sp>
        <p:nvSpPr>
          <p:cNvPr id="4" name="Footer Placeholder 3">
            <a:extLst>
              <a:ext uri="{FF2B5EF4-FFF2-40B4-BE49-F238E27FC236}">
                <a16:creationId xmlns:a16="http://schemas.microsoft.com/office/drawing/2014/main" id="{2ADFEBCC-AEB0-AF44-9D76-96DA4417EB5C}"/>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7" name="TextBox 6">
            <a:extLst>
              <a:ext uri="{FF2B5EF4-FFF2-40B4-BE49-F238E27FC236}">
                <a16:creationId xmlns:a16="http://schemas.microsoft.com/office/drawing/2014/main" id="{9A72C5B2-A015-1B43-9824-23DC9AA64443}"/>
              </a:ext>
            </a:extLst>
          </p:cNvPr>
          <p:cNvSpPr txBox="1"/>
          <p:nvPr/>
        </p:nvSpPr>
        <p:spPr>
          <a:xfrm>
            <a:off x="9470996" y="2235850"/>
            <a:ext cx="2301904" cy="338554"/>
          </a:xfrm>
          <a:prstGeom prst="rect">
            <a:avLst/>
          </a:prstGeom>
          <a:noFill/>
        </p:spPr>
        <p:txBody>
          <a:bodyPr wrap="square" rtlCol="0">
            <a:spAutoFit/>
          </a:bodyPr>
          <a:lstStyle/>
          <a:p>
            <a:pPr algn="ctr" rtl="0"/>
            <a:r>
              <a:rPr lang="pt-BR" sz="1600" b="1"/>
              <a:t>AWS Organizations</a:t>
            </a:r>
          </a:p>
        </p:txBody>
      </p:sp>
      <p:pic>
        <p:nvPicPr>
          <p:cNvPr id="8" name="Graphic 7">
            <a:extLst>
              <a:ext uri="{FF2B5EF4-FFF2-40B4-BE49-F238E27FC236}">
                <a16:creationId xmlns:a16="http://schemas.microsoft.com/office/drawing/2014/main" id="{DF066CE6-0A28-4948-B696-4A7ABE24C0BE}"/>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266348" y="1528175"/>
            <a:ext cx="711200" cy="711200"/>
          </a:xfrm>
          <a:prstGeom prst="rect">
            <a:avLst/>
          </a:prstGeom>
        </p:spPr>
      </p:pic>
      <p:sp>
        <p:nvSpPr>
          <p:cNvPr id="9" name="Slide Number Placeholder 8">
            <a:extLst>
              <a:ext uri="{FF2B5EF4-FFF2-40B4-BE49-F238E27FC236}">
                <a16:creationId xmlns:a16="http://schemas.microsoft.com/office/drawing/2014/main" id="{26B9065C-5B47-994B-933F-04BBD6C88090}"/>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57</a:t>
            </a:fld>
            <a:endParaRPr lang="en-US" dirty="0"/>
          </a:p>
        </p:txBody>
      </p:sp>
    </p:spTree>
    <p:custDataLst>
      <p:tags r:id="rId1"/>
    </p:custDataLst>
    <p:extLst>
      <p:ext uri="{BB962C8B-B14F-4D97-AF65-F5344CB8AC3E}">
        <p14:creationId xmlns:p14="http://schemas.microsoft.com/office/powerpoint/2010/main" val="1888241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3E1F-0F0B-E945-8347-15CF6902DD33}"/>
              </a:ext>
            </a:extLst>
          </p:cNvPr>
          <p:cNvSpPr>
            <a:spLocks noGrp="1"/>
          </p:cNvSpPr>
          <p:nvPr>
            <p:ph type="title"/>
          </p:nvPr>
        </p:nvSpPr>
        <p:spPr/>
        <p:txBody>
          <a:bodyPr rtlCol="0"/>
          <a:lstStyle/>
          <a:p>
            <a:pPr rtl="0"/>
            <a:r>
              <a:rPr lang="pt-BR" sz="3600"/>
              <a:t>AWS Organizations: políticas de controle de serviço</a:t>
            </a:r>
          </a:p>
        </p:txBody>
      </p:sp>
      <p:sp>
        <p:nvSpPr>
          <p:cNvPr id="3" name="Content Placeholder 2">
            <a:extLst>
              <a:ext uri="{FF2B5EF4-FFF2-40B4-BE49-F238E27FC236}">
                <a16:creationId xmlns:a16="http://schemas.microsoft.com/office/drawing/2014/main" id="{F35CF6C4-A8CE-AC4E-BC4F-89359A612B22}"/>
              </a:ext>
            </a:extLst>
          </p:cNvPr>
          <p:cNvSpPr>
            <a:spLocks noGrp="1"/>
          </p:cNvSpPr>
          <p:nvPr>
            <p:ph idx="1"/>
          </p:nvPr>
        </p:nvSpPr>
        <p:spPr/>
        <p:txBody>
          <a:bodyPr rtlCol="0"/>
          <a:lstStyle/>
          <a:p>
            <a:pPr rtl="0"/>
            <a:r>
              <a:rPr lang="pt-BR" sz="2600" dirty="0"/>
              <a:t>As </a:t>
            </a:r>
            <a:r>
              <a:rPr lang="pt-BR" sz="2600" b="1" dirty="0">
                <a:solidFill>
                  <a:schemeClr val="accent5"/>
                </a:solidFill>
              </a:rPr>
              <a:t>políticas de controle de serviço (</a:t>
            </a:r>
            <a:r>
              <a:rPr lang="pt-BR" sz="2600" b="1" dirty="0" err="1">
                <a:solidFill>
                  <a:schemeClr val="accent5"/>
                </a:solidFill>
              </a:rPr>
              <a:t>SCPs</a:t>
            </a:r>
            <a:r>
              <a:rPr lang="pt-BR" sz="2600" b="1" dirty="0">
                <a:solidFill>
                  <a:schemeClr val="accent5"/>
                </a:solidFill>
              </a:rPr>
              <a:t>) </a:t>
            </a:r>
            <a:r>
              <a:rPr lang="pt-BR" sz="2600" dirty="0"/>
              <a:t>oferecem controle centralizado sobre contas.</a:t>
            </a:r>
          </a:p>
          <a:p>
            <a:pPr lvl="1" rtl="0"/>
            <a:r>
              <a:rPr lang="pt-BR" sz="2200" dirty="0"/>
              <a:t>Limite as permissões disponíveis em uma conta que faça parte de uma organização.</a:t>
            </a:r>
          </a:p>
          <a:p>
            <a:pPr lvl="1" rtl="0"/>
            <a:endParaRPr lang="en-US" dirty="0"/>
          </a:p>
          <a:p>
            <a:pPr rtl="0"/>
            <a:r>
              <a:rPr lang="pt-BR" sz="2600" dirty="0"/>
              <a:t>Garante que as contas estejam em conformidade com as diretrizes </a:t>
            </a:r>
            <a:br>
              <a:rPr lang="pt-BR" sz="2600" dirty="0"/>
            </a:br>
            <a:r>
              <a:rPr lang="pt-BR" sz="2600" dirty="0"/>
              <a:t>de controle de acesso.</a:t>
            </a:r>
          </a:p>
          <a:p>
            <a:pPr lvl="1" rtl="0"/>
            <a:endParaRPr lang="en-US" dirty="0"/>
          </a:p>
          <a:p>
            <a:pPr rtl="0"/>
            <a:r>
              <a:rPr lang="pt-BR" dirty="0"/>
              <a:t>As </a:t>
            </a:r>
            <a:r>
              <a:rPr lang="pt-BR" dirty="0" err="1"/>
              <a:t>SCPs</a:t>
            </a:r>
            <a:r>
              <a:rPr lang="pt-BR" dirty="0"/>
              <a:t> são </a:t>
            </a:r>
            <a:r>
              <a:rPr lang="pt-BR" i="1" dirty="0"/>
              <a:t>semelhantes </a:t>
            </a:r>
            <a:r>
              <a:rPr lang="pt-BR" dirty="0"/>
              <a:t>às políticas de permissões do IAM –</a:t>
            </a:r>
            <a:endParaRPr lang="en-US" dirty="0"/>
          </a:p>
          <a:p>
            <a:pPr lvl="1" rtl="0"/>
            <a:r>
              <a:rPr lang="pt-BR" sz="2200" dirty="0"/>
              <a:t>Elas usam uma sintaxe semelhante.</a:t>
            </a:r>
          </a:p>
          <a:p>
            <a:pPr lvl="1" rtl="0"/>
            <a:r>
              <a:rPr lang="pt-BR" sz="2200" dirty="0"/>
              <a:t>No entanto, uma SCP nunca concede permissões.</a:t>
            </a:r>
            <a:endParaRPr lang="en-US" sz="2200" dirty="0"/>
          </a:p>
          <a:p>
            <a:pPr lvl="1" rtl="0"/>
            <a:r>
              <a:rPr lang="pt-BR" sz="2200" dirty="0"/>
              <a:t>Em vez disso, as </a:t>
            </a:r>
            <a:r>
              <a:rPr lang="pt-BR" sz="2200" dirty="0" err="1"/>
              <a:t>SCPs</a:t>
            </a:r>
            <a:r>
              <a:rPr lang="pt-BR" sz="2200" dirty="0"/>
              <a:t> </a:t>
            </a:r>
            <a:r>
              <a:rPr lang="pt-BR" sz="2200" dirty="0">
                <a:solidFill>
                  <a:schemeClr val="accent6"/>
                </a:solidFill>
              </a:rPr>
              <a:t>especificam as permissões máximas </a:t>
            </a:r>
            <a:r>
              <a:rPr lang="pt-BR" sz="2200" dirty="0"/>
              <a:t>para uma organização.</a:t>
            </a:r>
            <a:endParaRPr lang="en-US" sz="2200" dirty="0"/>
          </a:p>
        </p:txBody>
      </p:sp>
      <p:sp>
        <p:nvSpPr>
          <p:cNvPr id="4" name="Slide Number Placeholder 3">
            <a:extLst>
              <a:ext uri="{FF2B5EF4-FFF2-40B4-BE49-F238E27FC236}">
                <a16:creationId xmlns:a16="http://schemas.microsoft.com/office/drawing/2014/main" id="{4C3F62DA-00F1-184A-93A6-171345B1964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58</a:t>
            </a:fld>
            <a:endParaRPr lang="en-US" dirty="0"/>
          </a:p>
        </p:txBody>
      </p:sp>
      <p:sp>
        <p:nvSpPr>
          <p:cNvPr id="5" name="Footer Placeholder 4">
            <a:extLst>
              <a:ext uri="{FF2B5EF4-FFF2-40B4-BE49-F238E27FC236}">
                <a16:creationId xmlns:a16="http://schemas.microsoft.com/office/drawing/2014/main" id="{48EB6A90-C6A3-6748-89A8-10E5F0A8EB0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19462681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5A5D0-0165-9F4E-8686-2C17725D0533}"/>
              </a:ext>
            </a:extLst>
          </p:cNvPr>
          <p:cNvSpPr>
            <a:spLocks noGrp="1"/>
          </p:cNvSpPr>
          <p:nvPr>
            <p:ph type="title"/>
          </p:nvPr>
        </p:nvSpPr>
        <p:spPr/>
        <p:txBody>
          <a:bodyPr rtlCol="0"/>
          <a:lstStyle/>
          <a:p>
            <a:pPr rtl="0"/>
            <a:r>
              <a:rPr lang="pt-BR" sz="3600"/>
              <a:t>AWS Key Management Service (AWS KMS)</a:t>
            </a:r>
          </a:p>
        </p:txBody>
      </p:sp>
      <p:sp>
        <p:nvSpPr>
          <p:cNvPr id="3" name="Content Placeholder 2">
            <a:extLst>
              <a:ext uri="{FF2B5EF4-FFF2-40B4-BE49-F238E27FC236}">
                <a16:creationId xmlns:a16="http://schemas.microsoft.com/office/drawing/2014/main" id="{8A518922-1DAB-F042-AA87-B92522378D97}"/>
              </a:ext>
            </a:extLst>
          </p:cNvPr>
          <p:cNvSpPr>
            <a:spLocks noGrp="1"/>
          </p:cNvSpPr>
          <p:nvPr>
            <p:ph idx="1"/>
          </p:nvPr>
        </p:nvSpPr>
        <p:spPr>
          <a:xfrm>
            <a:off x="419099" y="1528175"/>
            <a:ext cx="11208793" cy="4648788"/>
          </a:xfrm>
        </p:spPr>
        <p:txBody>
          <a:bodyPr rtlCol="0"/>
          <a:lstStyle/>
          <a:p>
            <a:r>
              <a:rPr lang="pt-BR" dirty="0"/>
              <a:t>Recursos do</a:t>
            </a:r>
            <a:r>
              <a:rPr lang="pt-BR" b="1" dirty="0">
                <a:solidFill>
                  <a:schemeClr val="accent5"/>
                </a:solidFill>
                <a:latin typeface="+mn-lt"/>
                <a:ea typeface="Amazon Ember" panose="02000000000000000000" pitchFamily="2" charset="0"/>
              </a:rPr>
              <a:t> AWS Key Management Service (AWS KMS)</a:t>
            </a:r>
            <a:r>
              <a:rPr lang="pt-BR" dirty="0"/>
              <a:t>:</a:t>
            </a:r>
          </a:p>
          <a:p>
            <a:pPr lvl="1" rtl="0">
              <a:lnSpc>
                <a:spcPct val="150000"/>
              </a:lnSpc>
            </a:pPr>
            <a:r>
              <a:rPr lang="pt-BR" dirty="0"/>
              <a:t>Permite </a:t>
            </a:r>
            <a:r>
              <a:rPr lang="pt-BR" b="1" dirty="0">
                <a:solidFill>
                  <a:schemeClr val="accent5"/>
                </a:solidFill>
              </a:rPr>
              <a:t>criar e gerenciar chaves de criptografia</a:t>
            </a:r>
          </a:p>
          <a:p>
            <a:pPr lvl="1" rtl="0">
              <a:lnSpc>
                <a:spcPct val="150000"/>
              </a:lnSpc>
            </a:pPr>
            <a:r>
              <a:rPr lang="pt-BR" dirty="0"/>
              <a:t>Permite controlar o uso da criptografia nos serviços da AWS e nos aplicativos.</a:t>
            </a:r>
          </a:p>
          <a:p>
            <a:pPr lvl="1" rtl="0">
              <a:lnSpc>
                <a:spcPct val="150000"/>
              </a:lnSpc>
            </a:pPr>
            <a:r>
              <a:rPr lang="pt-BR" dirty="0"/>
              <a:t>Integra-se ao AWS </a:t>
            </a:r>
            <a:r>
              <a:rPr lang="pt-BR" dirty="0" err="1"/>
              <a:t>CloudTrail</a:t>
            </a:r>
            <a:r>
              <a:rPr lang="pt-BR" dirty="0"/>
              <a:t> para registrar todo o uso de chaves.</a:t>
            </a:r>
          </a:p>
          <a:p>
            <a:pPr lvl="1" rtl="0">
              <a:lnSpc>
                <a:spcPct val="150000"/>
              </a:lnSpc>
            </a:pPr>
            <a:r>
              <a:rPr lang="pt-BR" dirty="0"/>
              <a:t>Usa módulos de segurança de hardware (</a:t>
            </a:r>
            <a:r>
              <a:rPr lang="pt-BR" dirty="0" err="1"/>
              <a:t>HSMs</a:t>
            </a:r>
            <a:r>
              <a:rPr lang="pt-BR" dirty="0"/>
              <a:t>) validados pelo Federal </a:t>
            </a:r>
            <a:r>
              <a:rPr lang="pt-BR" dirty="0" err="1"/>
              <a:t>Information</a:t>
            </a:r>
            <a:r>
              <a:rPr lang="pt-BR" dirty="0"/>
              <a:t> </a:t>
            </a:r>
            <a:r>
              <a:rPr lang="pt-BR" dirty="0" err="1"/>
              <a:t>Processing</a:t>
            </a:r>
            <a:r>
              <a:rPr lang="pt-BR" dirty="0"/>
              <a:t> Standards (FIPS) 140-2 para proteger chaves</a:t>
            </a:r>
          </a:p>
        </p:txBody>
      </p:sp>
      <p:sp>
        <p:nvSpPr>
          <p:cNvPr id="4" name="Slide Number Placeholder 3">
            <a:extLst>
              <a:ext uri="{FF2B5EF4-FFF2-40B4-BE49-F238E27FC236}">
                <a16:creationId xmlns:a16="http://schemas.microsoft.com/office/drawing/2014/main" id="{40680A18-D30F-E541-92FF-5ECA5818AF8A}"/>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59</a:t>
            </a:fld>
            <a:endParaRPr lang="en-US" dirty="0"/>
          </a:p>
        </p:txBody>
      </p:sp>
      <p:sp>
        <p:nvSpPr>
          <p:cNvPr id="5" name="Footer Placeholder 4">
            <a:extLst>
              <a:ext uri="{FF2B5EF4-FFF2-40B4-BE49-F238E27FC236}">
                <a16:creationId xmlns:a16="http://schemas.microsoft.com/office/drawing/2014/main" id="{136B153D-74AE-6C45-AA20-3D7913FCDF7A}"/>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EA5A66B3-14E1-C344-A377-33A44AD00E0A}"/>
              </a:ext>
            </a:extLst>
          </p:cNvPr>
          <p:cNvSpPr txBox="1"/>
          <p:nvPr/>
        </p:nvSpPr>
        <p:spPr>
          <a:xfrm>
            <a:off x="9702061" y="5586632"/>
            <a:ext cx="2301904" cy="584775"/>
          </a:xfrm>
          <a:prstGeom prst="rect">
            <a:avLst/>
          </a:prstGeom>
          <a:noFill/>
        </p:spPr>
        <p:txBody>
          <a:bodyPr wrap="square" rtlCol="0">
            <a:spAutoFit/>
          </a:bodyPr>
          <a:lstStyle/>
          <a:p>
            <a:pPr algn="ctr" rtl="0"/>
            <a:r>
              <a:rPr lang="pt-BR" sz="1600"/>
              <a:t>AWS Key Management Service (AWS KMS)</a:t>
            </a:r>
          </a:p>
        </p:txBody>
      </p:sp>
      <p:pic>
        <p:nvPicPr>
          <p:cNvPr id="7" name="Graphic 6">
            <a:extLst>
              <a:ext uri="{FF2B5EF4-FFF2-40B4-BE49-F238E27FC236}">
                <a16:creationId xmlns:a16="http://schemas.microsoft.com/office/drawing/2014/main" id="{15D38719-12F2-1244-84EC-7BAB179FD016}"/>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00868" y="4830572"/>
            <a:ext cx="711200" cy="711200"/>
          </a:xfrm>
          <a:prstGeom prst="rect">
            <a:avLst/>
          </a:prstGeom>
        </p:spPr>
      </p:pic>
    </p:spTree>
    <p:custDataLst>
      <p:tags r:id="rId1"/>
    </p:custDataLst>
    <p:extLst>
      <p:ext uri="{BB962C8B-B14F-4D97-AF65-F5344CB8AC3E}">
        <p14:creationId xmlns:p14="http://schemas.microsoft.com/office/powerpoint/2010/main" val="3345126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3800" dirty="0">
                <a:latin typeface="+mj-lt"/>
              </a:rPr>
              <a:t>Responsabilidade da AWS: </a:t>
            </a:r>
            <a:br>
              <a:rPr lang="pt-BR" sz="3800" dirty="0">
                <a:latin typeface="+mj-lt"/>
              </a:rPr>
            </a:br>
            <a:r>
              <a:rPr lang="pt-BR" sz="3800" dirty="0">
                <a:latin typeface="+mj-lt"/>
              </a:rPr>
              <a:t>segurança </a:t>
            </a:r>
            <a:r>
              <a:rPr lang="pt-BR" sz="3800" i="1" dirty="0">
                <a:latin typeface="+mj-lt"/>
                <a:ea typeface="Amazon Ember Medium" panose="020B0603020204030204" pitchFamily="34" charset="0"/>
                <a:cs typeface="Amazon Ember Medium" panose="020B0603020204030204" pitchFamily="34" charset="0"/>
              </a:rPr>
              <a:t>da</a:t>
            </a:r>
            <a:r>
              <a:rPr lang="pt-BR" sz="3800" dirty="0">
                <a:latin typeface="+mj-lt"/>
              </a:rPr>
              <a:t> nuvem</a:t>
            </a:r>
          </a:p>
        </p:txBody>
      </p:sp>
      <p:sp>
        <p:nvSpPr>
          <p:cNvPr id="7" name="Slide Number Placeholder 6">
            <a:extLst>
              <a:ext uri="{FF2B5EF4-FFF2-40B4-BE49-F238E27FC236}">
                <a16:creationId xmlns:a16="http://schemas.microsoft.com/office/drawing/2014/main" id="{BBFEC340-B24E-7F46-896A-C6AABAAC16C3}"/>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a:t>
            </a:fld>
            <a:endParaRPr lang="en-US" dirty="0"/>
          </a:p>
        </p:txBody>
      </p:sp>
      <p:sp>
        <p:nvSpPr>
          <p:cNvPr id="5" name="Content Placeholder 4">
            <a:extLst>
              <a:ext uri="{FF2B5EF4-FFF2-40B4-BE49-F238E27FC236}">
                <a16:creationId xmlns:a16="http://schemas.microsoft.com/office/drawing/2014/main" id="{40751EE0-0829-BA4D-840A-AB4C542CD4C6}"/>
              </a:ext>
            </a:extLst>
          </p:cNvPr>
          <p:cNvSpPr>
            <a:spLocks noGrp="1"/>
          </p:cNvSpPr>
          <p:nvPr>
            <p:ph idx="13"/>
          </p:nvPr>
        </p:nvSpPr>
        <p:spPr>
          <a:xfrm>
            <a:off x="6246312" y="1448028"/>
            <a:ext cx="4990184" cy="4832122"/>
          </a:xfrm>
        </p:spPr>
        <p:txBody>
          <a:bodyPr rtlCol="0"/>
          <a:lstStyle/>
          <a:p>
            <a:pPr marL="0" indent="0" rtl="0">
              <a:buNone/>
            </a:pPr>
            <a:r>
              <a:rPr lang="pt-BR" sz="2400" dirty="0"/>
              <a:t>Responsabilidades da AWS:</a:t>
            </a:r>
          </a:p>
          <a:p>
            <a:pPr rtl="0"/>
            <a:r>
              <a:rPr lang="pt-BR" sz="2000" dirty="0"/>
              <a:t>Segurança física dos datacenters</a:t>
            </a:r>
          </a:p>
          <a:p>
            <a:pPr lvl="1" rtl="0"/>
            <a:r>
              <a:rPr lang="pt-BR" sz="1800" dirty="0"/>
              <a:t>Acesso controlado e baseado </a:t>
            </a:r>
            <a:br>
              <a:rPr lang="pt-BR" sz="1800" dirty="0"/>
            </a:br>
            <a:r>
              <a:rPr lang="pt-BR" sz="1800" dirty="0"/>
              <a:t>em necessidades</a:t>
            </a:r>
          </a:p>
          <a:p>
            <a:pPr lvl="1" rtl="0"/>
            <a:endParaRPr lang="en-US" sz="1800" dirty="0"/>
          </a:p>
          <a:p>
            <a:pPr rtl="0"/>
            <a:r>
              <a:rPr lang="pt-BR" sz="2000" dirty="0"/>
              <a:t>Infraestrutura de hardware e software</a:t>
            </a:r>
          </a:p>
          <a:p>
            <a:pPr lvl="1" rtl="0"/>
            <a:r>
              <a:rPr lang="pt-BR" sz="1800" dirty="0"/>
              <a:t>Desativação de armazenamento, registro em log de acesso ao sistema operacional (SO) do host e auditoria</a:t>
            </a:r>
          </a:p>
          <a:p>
            <a:pPr lvl="1" rtl="0"/>
            <a:endParaRPr lang="en-US" sz="1800" dirty="0"/>
          </a:p>
          <a:p>
            <a:pPr rtl="0"/>
            <a:r>
              <a:rPr lang="pt-BR" sz="2000" dirty="0"/>
              <a:t>Infraestrutura de rede</a:t>
            </a:r>
          </a:p>
          <a:p>
            <a:pPr lvl="1" rtl="0"/>
            <a:r>
              <a:rPr lang="pt-BR" sz="1800" dirty="0"/>
              <a:t>Detecção de intrusão</a:t>
            </a:r>
          </a:p>
          <a:p>
            <a:pPr lvl="1" rtl="0"/>
            <a:endParaRPr lang="en-US" sz="1800" dirty="0"/>
          </a:p>
          <a:p>
            <a:pPr rtl="0"/>
            <a:r>
              <a:rPr lang="pt-BR" sz="2000" dirty="0"/>
              <a:t>Infraestrutura de virtualização</a:t>
            </a:r>
          </a:p>
          <a:p>
            <a:pPr lvl="1" rtl="0"/>
            <a:r>
              <a:rPr lang="pt-BR" sz="1800" dirty="0"/>
              <a:t>Isolamento de instância</a:t>
            </a:r>
          </a:p>
        </p:txBody>
      </p:sp>
      <p:sp>
        <p:nvSpPr>
          <p:cNvPr id="6" name="Footer Placeholder 5">
            <a:extLst>
              <a:ext uri="{FF2B5EF4-FFF2-40B4-BE49-F238E27FC236}">
                <a16:creationId xmlns:a16="http://schemas.microsoft.com/office/drawing/2014/main" id="{C7D9DACE-AE15-E146-9172-B65FCD4A7A3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4" name="Group 3" descr="box labeled AWS Services showing four icons labeled as follows: compute, storage, database, and networking.">
            <a:extLst>
              <a:ext uri="{FF2B5EF4-FFF2-40B4-BE49-F238E27FC236}">
                <a16:creationId xmlns:a16="http://schemas.microsoft.com/office/drawing/2014/main" id="{CA3AA4AC-E42F-2844-B8A1-F2D77A824250}"/>
              </a:ext>
            </a:extLst>
          </p:cNvPr>
          <p:cNvGrpSpPr/>
          <p:nvPr/>
        </p:nvGrpSpPr>
        <p:grpSpPr>
          <a:xfrm>
            <a:off x="399163" y="2028824"/>
            <a:ext cx="5365502" cy="1641723"/>
            <a:chOff x="399163" y="2028824"/>
            <a:chExt cx="5365502" cy="1641723"/>
          </a:xfrm>
        </p:grpSpPr>
        <p:sp>
          <p:nvSpPr>
            <p:cNvPr id="18" name="Rectangle 17">
              <a:extLst>
                <a:ext uri="{FF2B5EF4-FFF2-40B4-BE49-F238E27FC236}">
                  <a16:creationId xmlns:a16="http://schemas.microsoft.com/office/drawing/2014/main" id="{1204C99E-1809-DC4F-AA5D-4B07C5CB4A64}"/>
                </a:ext>
              </a:extLst>
            </p:cNvPr>
            <p:cNvSpPr/>
            <p:nvPr/>
          </p:nvSpPr>
          <p:spPr>
            <a:xfrm>
              <a:off x="441000" y="2028824"/>
              <a:ext cx="5323665" cy="1624091"/>
            </a:xfrm>
            <a:prstGeom prst="rect">
              <a:avLst/>
            </a:prstGeom>
            <a:solidFill>
              <a:srgbClr val="5A6B86">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rtl="0"/>
              <a:r>
                <a:rPr lang="pt-BR" b="1" dirty="0">
                  <a:solidFill>
                    <a:schemeClr val="tx1"/>
                  </a:solidFill>
                </a:rPr>
                <a:t>Serviços da AWS</a:t>
              </a:r>
            </a:p>
          </p:txBody>
        </p:sp>
        <p:pic>
          <p:nvPicPr>
            <p:cNvPr id="10" name="Graphic 9">
              <a:extLst>
                <a:ext uri="{FF2B5EF4-FFF2-40B4-BE49-F238E27FC236}">
                  <a16:creationId xmlns:a16="http://schemas.microsoft.com/office/drawing/2014/main" id="{0A401706-D3C2-4240-8BCC-E191126A68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36847" y="2458469"/>
              <a:ext cx="659595" cy="659595"/>
            </a:xfrm>
            <a:prstGeom prst="rect">
              <a:avLst/>
            </a:prstGeom>
          </p:spPr>
        </p:pic>
        <p:sp>
          <p:nvSpPr>
            <p:cNvPr id="3" name="TextBox 2">
              <a:extLst>
                <a:ext uri="{FF2B5EF4-FFF2-40B4-BE49-F238E27FC236}">
                  <a16:creationId xmlns:a16="http://schemas.microsoft.com/office/drawing/2014/main" id="{1B20CD48-D3E3-8649-99CD-E7BBAC1D5D35}"/>
                </a:ext>
              </a:extLst>
            </p:cNvPr>
            <p:cNvSpPr txBox="1"/>
            <p:nvPr/>
          </p:nvSpPr>
          <p:spPr>
            <a:xfrm>
              <a:off x="399163" y="3216577"/>
              <a:ext cx="1334962" cy="323165"/>
            </a:xfrm>
            <a:prstGeom prst="rect">
              <a:avLst/>
            </a:prstGeom>
            <a:noFill/>
          </p:spPr>
          <p:txBody>
            <a:bodyPr wrap="square" rtlCol="0">
              <a:spAutoFit/>
            </a:bodyPr>
            <a:lstStyle/>
            <a:p>
              <a:pPr rtl="0"/>
              <a:r>
                <a:rPr lang="pt-BR" sz="1500" spc="-30" dirty="0">
                  <a:latin typeface="Amazon Ember" panose="020B0603020204020204" pitchFamily="34" charset="0"/>
                  <a:ea typeface="Amazon Ember" panose="020B0603020204020204" pitchFamily="34" charset="0"/>
                  <a:cs typeface="Amazon Ember" panose="020B0603020204020204" pitchFamily="34" charset="0"/>
                </a:rPr>
                <a:t>Computação</a:t>
              </a:r>
            </a:p>
          </p:txBody>
        </p:sp>
        <p:sp>
          <p:nvSpPr>
            <p:cNvPr id="12" name="TextBox 11">
              <a:extLst>
                <a:ext uri="{FF2B5EF4-FFF2-40B4-BE49-F238E27FC236}">
                  <a16:creationId xmlns:a16="http://schemas.microsoft.com/office/drawing/2014/main" id="{A3335D24-F115-9B4E-963F-7E5DE065A869}"/>
                </a:ext>
              </a:extLst>
            </p:cNvPr>
            <p:cNvSpPr txBox="1"/>
            <p:nvPr/>
          </p:nvSpPr>
          <p:spPr>
            <a:xfrm>
              <a:off x="1659449" y="3216577"/>
              <a:ext cx="1681984" cy="323165"/>
            </a:xfrm>
            <a:prstGeom prst="rect">
              <a:avLst/>
            </a:prstGeom>
            <a:noFill/>
          </p:spPr>
          <p:txBody>
            <a:bodyPr wrap="square" rtlCol="0">
              <a:spAutoFit/>
            </a:bodyPr>
            <a:lstStyle/>
            <a:p>
              <a:pPr rtl="0"/>
              <a:r>
                <a:rPr lang="pt-BR" sz="1500" spc="-30" dirty="0">
                  <a:latin typeface="Amazon Ember" panose="020B0603020204020204" pitchFamily="34" charset="0"/>
                  <a:ea typeface="Amazon Ember" panose="020B0603020204020204" pitchFamily="34" charset="0"/>
                  <a:cs typeface="Amazon Ember" panose="020B0603020204020204" pitchFamily="34" charset="0"/>
                </a:rPr>
                <a:t>Armazenamento</a:t>
              </a:r>
            </a:p>
          </p:txBody>
        </p:sp>
        <p:sp>
          <p:nvSpPr>
            <p:cNvPr id="13" name="TextBox 12">
              <a:extLst>
                <a:ext uri="{FF2B5EF4-FFF2-40B4-BE49-F238E27FC236}">
                  <a16:creationId xmlns:a16="http://schemas.microsoft.com/office/drawing/2014/main" id="{66C48087-CD60-0E4A-BC00-261EE7B3DBD8}"/>
                </a:ext>
              </a:extLst>
            </p:cNvPr>
            <p:cNvSpPr txBox="1"/>
            <p:nvPr/>
          </p:nvSpPr>
          <p:spPr>
            <a:xfrm>
              <a:off x="3321220" y="3085772"/>
              <a:ext cx="1154450" cy="584775"/>
            </a:xfrm>
            <a:prstGeom prst="rect">
              <a:avLst/>
            </a:prstGeom>
            <a:noFill/>
          </p:spPr>
          <p:txBody>
            <a:bodyPr wrap="square" rtlCol="0">
              <a:spAutoFit/>
            </a:bodyPr>
            <a:lstStyle/>
            <a:p>
              <a:pPr algn="ctr" rtl="0"/>
              <a:r>
                <a:rPr lang="pt-BR" sz="1600" dirty="0">
                  <a:latin typeface="Amazon Ember" panose="020B0603020204020204" pitchFamily="34" charset="0"/>
                  <a:ea typeface="Amazon Ember" panose="020B0603020204020204" pitchFamily="34" charset="0"/>
                  <a:cs typeface="Amazon Ember" panose="020B0603020204020204" pitchFamily="34" charset="0"/>
                </a:rPr>
                <a:t>Banco </a:t>
              </a:r>
              <a:br>
                <a:rPr lang="pt-BR" sz="1600" dirty="0">
                  <a:latin typeface="Amazon Ember" panose="020B0603020204020204" pitchFamily="34" charset="0"/>
                  <a:ea typeface="Amazon Ember" panose="020B0603020204020204" pitchFamily="34" charset="0"/>
                  <a:cs typeface="Amazon Ember" panose="020B0603020204020204" pitchFamily="34" charset="0"/>
                </a:rPr>
              </a:br>
              <a:r>
                <a:rPr lang="pt-BR" sz="1600" dirty="0">
                  <a:latin typeface="Amazon Ember" panose="020B0603020204020204" pitchFamily="34" charset="0"/>
                  <a:ea typeface="Amazon Ember" panose="020B0603020204020204" pitchFamily="34" charset="0"/>
                  <a:cs typeface="Amazon Ember" panose="020B0603020204020204" pitchFamily="34" charset="0"/>
                </a:rPr>
                <a:t>de dados</a:t>
              </a:r>
            </a:p>
          </p:txBody>
        </p:sp>
        <p:sp>
          <p:nvSpPr>
            <p:cNvPr id="14" name="TextBox 13">
              <a:extLst>
                <a:ext uri="{FF2B5EF4-FFF2-40B4-BE49-F238E27FC236}">
                  <a16:creationId xmlns:a16="http://schemas.microsoft.com/office/drawing/2014/main" id="{EFDF146A-9CD5-AB48-BD87-2DC140812655}"/>
                </a:ext>
              </a:extLst>
            </p:cNvPr>
            <p:cNvSpPr txBox="1"/>
            <p:nvPr/>
          </p:nvSpPr>
          <p:spPr>
            <a:xfrm>
              <a:off x="4862956" y="3208882"/>
              <a:ext cx="786620" cy="338554"/>
            </a:xfrm>
            <a:prstGeom prst="rect">
              <a:avLst/>
            </a:prstGeom>
            <a:noFill/>
          </p:spPr>
          <p:txBody>
            <a:bodyPr wrap="square" rtlCol="0">
              <a:spAutoFit/>
            </a:bodyPr>
            <a:lstStyle/>
            <a:p>
              <a:pPr rtl="0"/>
              <a:r>
                <a:rPr lang="pt-BR" sz="1600" dirty="0">
                  <a:latin typeface="Amazon Ember" panose="020B0603020204020204" pitchFamily="34" charset="0"/>
                  <a:ea typeface="Amazon Ember" panose="020B0603020204020204" pitchFamily="34" charset="0"/>
                  <a:cs typeface="Amazon Ember" panose="020B0603020204020204" pitchFamily="34" charset="0"/>
                </a:rPr>
                <a:t>Redes</a:t>
              </a:r>
            </a:p>
          </p:txBody>
        </p:sp>
        <p:pic>
          <p:nvPicPr>
            <p:cNvPr id="15" name="Graphic 14">
              <a:extLst>
                <a:ext uri="{FF2B5EF4-FFF2-40B4-BE49-F238E27FC236}">
                  <a16:creationId xmlns:a16="http://schemas.microsoft.com/office/drawing/2014/main" id="{9500C1C1-62F5-0145-B5BD-61AEE95E6B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50473" y="2458469"/>
              <a:ext cx="659595" cy="659595"/>
            </a:xfrm>
            <a:prstGeom prst="rect">
              <a:avLst/>
            </a:prstGeom>
          </p:spPr>
        </p:pic>
        <p:pic>
          <p:nvPicPr>
            <p:cNvPr id="16" name="Graphic 15">
              <a:extLst>
                <a:ext uri="{FF2B5EF4-FFF2-40B4-BE49-F238E27FC236}">
                  <a16:creationId xmlns:a16="http://schemas.microsoft.com/office/drawing/2014/main" id="{A06448C9-6A1E-E74F-A9AF-2B21ED1B525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43224" y="2458468"/>
              <a:ext cx="659596" cy="659596"/>
            </a:xfrm>
            <a:prstGeom prst="rect">
              <a:avLst/>
            </a:prstGeom>
          </p:spPr>
        </p:pic>
        <p:pic>
          <p:nvPicPr>
            <p:cNvPr id="17" name="Graphic 16">
              <a:extLst>
                <a:ext uri="{FF2B5EF4-FFF2-40B4-BE49-F238E27FC236}">
                  <a16:creationId xmlns:a16="http://schemas.microsoft.com/office/drawing/2014/main" id="{4C83EBCD-3B3F-CC4D-931C-23846B80B14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926469" y="2458469"/>
              <a:ext cx="659595" cy="659595"/>
            </a:xfrm>
            <a:prstGeom prst="rect">
              <a:avLst/>
            </a:prstGeom>
          </p:spPr>
        </p:pic>
      </p:grpSp>
      <p:grpSp>
        <p:nvGrpSpPr>
          <p:cNvPr id="31" name="Group 30" descr="lower box of two - it is labeled AWS Global Infrastructure and it contains an icon labeled &quot;Edge locations&quot; and another labeled &quot;Regions&quot; that contains an item labeled &quot;Availability Zones.&quot;">
            <a:extLst>
              <a:ext uri="{FF2B5EF4-FFF2-40B4-BE49-F238E27FC236}">
                <a16:creationId xmlns:a16="http://schemas.microsoft.com/office/drawing/2014/main" id="{17BDB7DD-BE15-3840-A9BE-F5E600806777}"/>
              </a:ext>
            </a:extLst>
          </p:cNvPr>
          <p:cNvGrpSpPr/>
          <p:nvPr/>
        </p:nvGrpSpPr>
        <p:grpSpPr>
          <a:xfrm>
            <a:off x="441001" y="3660495"/>
            <a:ext cx="5392370" cy="1362464"/>
            <a:chOff x="441001" y="3660495"/>
            <a:chExt cx="5392370" cy="1362464"/>
          </a:xfrm>
        </p:grpSpPr>
        <p:sp>
          <p:nvSpPr>
            <p:cNvPr id="19" name="Rectangle 18">
              <a:extLst>
                <a:ext uri="{FF2B5EF4-FFF2-40B4-BE49-F238E27FC236}">
                  <a16:creationId xmlns:a16="http://schemas.microsoft.com/office/drawing/2014/main" id="{C859B9F7-4319-CB42-A6B4-B6C986D043D6}"/>
                </a:ext>
              </a:extLst>
            </p:cNvPr>
            <p:cNvSpPr/>
            <p:nvPr/>
          </p:nvSpPr>
          <p:spPr>
            <a:xfrm>
              <a:off x="441001" y="3660495"/>
              <a:ext cx="1899212" cy="1362464"/>
            </a:xfrm>
            <a:prstGeom prst="rect">
              <a:avLst/>
            </a:prstGeom>
            <a:solidFill>
              <a:srgbClr val="5A6B86">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rtl="0"/>
              <a:r>
                <a:rPr lang="pt-BR" b="1" dirty="0">
                  <a:solidFill>
                    <a:schemeClr val="tx1"/>
                  </a:solidFill>
                  <a:latin typeface="+mj-lt"/>
                  <a:ea typeface="Amazon Ember" panose="02000000000000000000" pitchFamily="2" charset="0"/>
                </a:rPr>
                <a:t>Infraestrutura global da AWS</a:t>
              </a:r>
              <a:endParaRPr lang="en-US" b="1" dirty="0">
                <a:solidFill>
                  <a:schemeClr val="tx1"/>
                </a:solidFill>
                <a:latin typeface="+mj-lt"/>
                <a:ea typeface="Amazon Ember" panose="02000000000000000000" pitchFamily="2" charset="0"/>
              </a:endParaRPr>
            </a:p>
          </p:txBody>
        </p:sp>
        <p:sp>
          <p:nvSpPr>
            <p:cNvPr id="20" name="Rectangle 19">
              <a:extLst>
                <a:ext uri="{FF2B5EF4-FFF2-40B4-BE49-F238E27FC236}">
                  <a16:creationId xmlns:a16="http://schemas.microsoft.com/office/drawing/2014/main" id="{B56B23F6-830F-BE4B-BF7A-870E0F8EC5D8}"/>
                </a:ext>
              </a:extLst>
            </p:cNvPr>
            <p:cNvSpPr/>
            <p:nvPr/>
          </p:nvSpPr>
          <p:spPr>
            <a:xfrm>
              <a:off x="2181462" y="3773587"/>
              <a:ext cx="2100842" cy="1024566"/>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dirty="0">
                  <a:solidFill>
                    <a:schemeClr val="tx1"/>
                  </a:solidFill>
                  <a:latin typeface="Amazon Ember "/>
                  <a:ea typeface="Amazon Ember" panose="02000000000000000000" pitchFamily="2" charset="0"/>
                </a:rPr>
                <a:t>Regiões</a:t>
              </a:r>
              <a:endParaRPr lang="en-US" sz="1200" dirty="0">
                <a:solidFill>
                  <a:schemeClr val="tx1"/>
                </a:solidFill>
                <a:latin typeface="Amazon Ember "/>
                <a:ea typeface="Amazon Ember" panose="02000000000000000000" pitchFamily="2" charset="0"/>
              </a:endParaRPr>
            </a:p>
          </p:txBody>
        </p:sp>
        <p:pic>
          <p:nvPicPr>
            <p:cNvPr id="21" name="Graphic 20">
              <a:extLst>
                <a:ext uri="{FF2B5EF4-FFF2-40B4-BE49-F238E27FC236}">
                  <a16:creationId xmlns:a16="http://schemas.microsoft.com/office/drawing/2014/main" id="{D8269494-C325-A941-BC53-08B5862DBB8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181462" y="3773587"/>
              <a:ext cx="330200" cy="330200"/>
            </a:xfrm>
            <a:prstGeom prst="rect">
              <a:avLst/>
            </a:prstGeom>
          </p:spPr>
        </p:pic>
        <p:sp>
          <p:nvSpPr>
            <p:cNvPr id="22" name="Rectangle 21">
              <a:extLst>
                <a:ext uri="{FF2B5EF4-FFF2-40B4-BE49-F238E27FC236}">
                  <a16:creationId xmlns:a16="http://schemas.microsoft.com/office/drawing/2014/main" id="{E9CA7CAF-24D0-9748-8D87-F79A061B2AC9}"/>
                </a:ext>
              </a:extLst>
            </p:cNvPr>
            <p:cNvSpPr/>
            <p:nvPr/>
          </p:nvSpPr>
          <p:spPr>
            <a:xfrm>
              <a:off x="2244228" y="4186359"/>
              <a:ext cx="1958699" cy="548640"/>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rtl="0"/>
              <a:r>
                <a:rPr lang="pt-BR" sz="1500" dirty="0">
                  <a:solidFill>
                    <a:schemeClr val="tx1"/>
                  </a:solidFill>
                  <a:latin typeface="Amazon Ember "/>
                  <a:ea typeface="Amazon Ember" panose="02000000000000000000" pitchFamily="2" charset="0"/>
                </a:rPr>
                <a:t>Zonas de disponibilidade</a:t>
              </a:r>
            </a:p>
          </p:txBody>
        </p:sp>
        <p:sp>
          <p:nvSpPr>
            <p:cNvPr id="24" name="TextBox 23" descr="box labeled AWS Global Infrastructure. Shows  a Regions box containing Availability Zones and an icon labeled Edge locations.">
              <a:extLst>
                <a:ext uri="{FF2B5EF4-FFF2-40B4-BE49-F238E27FC236}">
                  <a16:creationId xmlns:a16="http://schemas.microsoft.com/office/drawing/2014/main" id="{35FE19B9-7FDC-C64D-99F4-6D3C264F05D4}"/>
                </a:ext>
              </a:extLst>
            </p:cNvPr>
            <p:cNvSpPr txBox="1"/>
            <p:nvPr/>
          </p:nvSpPr>
          <p:spPr>
            <a:xfrm>
              <a:off x="4614631" y="4386028"/>
              <a:ext cx="1218740" cy="553998"/>
            </a:xfrm>
            <a:prstGeom prst="rect">
              <a:avLst/>
            </a:prstGeom>
            <a:noFill/>
          </p:spPr>
          <p:txBody>
            <a:bodyPr wrap="square" rtlCol="0">
              <a:spAutoFit/>
            </a:bodyPr>
            <a:lstStyle/>
            <a:p>
              <a:pPr algn="ctr" rtl="0"/>
              <a:r>
                <a:rPr lang="pt-BR" sz="1500" dirty="0">
                  <a:latin typeface="Amazon Ember "/>
                  <a:ea typeface="Amazon Ember" panose="02000000000000000000" pitchFamily="2" charset="0"/>
                  <a:cs typeface="Arial" panose="020B0604020202020204" pitchFamily="34" charset="0"/>
                </a:rPr>
                <a:t>Pontos de presença</a:t>
              </a:r>
            </a:p>
          </p:txBody>
        </p:sp>
        <p:pic>
          <p:nvPicPr>
            <p:cNvPr id="25" name="Graphic 24">
              <a:extLst>
                <a:ext uri="{FF2B5EF4-FFF2-40B4-BE49-F238E27FC236}">
                  <a16:creationId xmlns:a16="http://schemas.microsoft.com/office/drawing/2014/main" id="{78A233E0-26B9-DF4D-9339-6BD1AC512A42}"/>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002231" y="3894752"/>
              <a:ext cx="469900" cy="469900"/>
            </a:xfrm>
            <a:prstGeom prst="rect">
              <a:avLst/>
            </a:prstGeom>
          </p:spPr>
        </p:pic>
      </p:grpSp>
      <p:pic>
        <p:nvPicPr>
          <p:cNvPr id="11" name="Picture 10">
            <a:extLst>
              <a:ext uri="{FF2B5EF4-FFF2-40B4-BE49-F238E27FC236}">
                <a16:creationId xmlns:a16="http://schemas.microsoft.com/office/drawing/2014/main" id="{B7C3252A-593F-224A-8569-BF6868508692}"/>
              </a:ext>
              <a:ext uri="{C183D7F6-B498-43B3-948B-1728B52AA6E4}">
                <adec:decorative xmlns:adec="http://schemas.microsoft.com/office/drawing/2017/decorative" val="1"/>
              </a:ext>
            </a:extLst>
          </p:cNvPr>
          <p:cNvPicPr>
            <a:picLocks noChangeAspect="1"/>
          </p:cNvPicPr>
          <p:nvPr/>
        </p:nvPicPr>
        <p:blipFill>
          <a:blip r:embed="rId16"/>
          <a:stretch>
            <a:fillRect/>
          </a:stretch>
        </p:blipFill>
        <p:spPr>
          <a:xfrm>
            <a:off x="10580459" y="1524228"/>
            <a:ext cx="1192441" cy="1199988"/>
          </a:xfrm>
          <a:prstGeom prst="rect">
            <a:avLst/>
          </a:prstGeom>
        </p:spPr>
      </p:pic>
      <p:pic>
        <p:nvPicPr>
          <p:cNvPr id="26" name="Picture 25">
            <a:extLst>
              <a:ext uri="{FF2B5EF4-FFF2-40B4-BE49-F238E27FC236}">
                <a16:creationId xmlns:a16="http://schemas.microsoft.com/office/drawing/2014/main" id="{E9D390CA-BA69-2C45-AE15-2219534BD377}"/>
              </a:ext>
              <a:ext uri="{C183D7F6-B498-43B3-948B-1728B52AA6E4}">
                <adec:decorative xmlns:adec="http://schemas.microsoft.com/office/drawing/2017/decorative" val="1"/>
              </a:ext>
            </a:extLst>
          </p:cNvPr>
          <p:cNvPicPr>
            <a:picLocks noChangeAspect="1"/>
          </p:cNvPicPr>
          <p:nvPr/>
        </p:nvPicPr>
        <p:blipFill>
          <a:blip r:embed="rId17"/>
          <a:stretch>
            <a:fillRect/>
          </a:stretch>
        </p:blipFill>
        <p:spPr>
          <a:xfrm>
            <a:off x="10046669" y="4088576"/>
            <a:ext cx="1704331" cy="1204973"/>
          </a:xfrm>
          <a:prstGeom prst="rect">
            <a:avLst/>
          </a:prstGeom>
        </p:spPr>
      </p:pic>
    </p:spTree>
    <p:custDataLst>
      <p:tags r:id="rId1"/>
    </p:custDataLst>
    <p:extLst>
      <p:ext uri="{BB962C8B-B14F-4D97-AF65-F5344CB8AC3E}">
        <p14:creationId xmlns:p14="http://schemas.microsoft.com/office/powerpoint/2010/main" val="15359801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5F5E7-360A-2343-A3DB-D662EBCE2295}"/>
              </a:ext>
            </a:extLst>
          </p:cNvPr>
          <p:cNvSpPr>
            <a:spLocks noGrp="1"/>
          </p:cNvSpPr>
          <p:nvPr>
            <p:ph type="title"/>
          </p:nvPr>
        </p:nvSpPr>
        <p:spPr/>
        <p:txBody>
          <a:bodyPr rtlCol="0"/>
          <a:lstStyle/>
          <a:p>
            <a:pPr rtl="0"/>
            <a:r>
              <a:rPr lang="pt-BR"/>
              <a:t>Amazon Cognito</a:t>
            </a:r>
          </a:p>
        </p:txBody>
      </p:sp>
      <p:sp>
        <p:nvSpPr>
          <p:cNvPr id="3" name="Content Placeholder 2">
            <a:extLst>
              <a:ext uri="{FF2B5EF4-FFF2-40B4-BE49-F238E27FC236}">
                <a16:creationId xmlns:a16="http://schemas.microsoft.com/office/drawing/2014/main" id="{4C084BB7-E877-9E42-B509-A52D18D1A942}"/>
              </a:ext>
            </a:extLst>
          </p:cNvPr>
          <p:cNvSpPr>
            <a:spLocks noGrp="1"/>
          </p:cNvSpPr>
          <p:nvPr>
            <p:ph idx="1"/>
          </p:nvPr>
        </p:nvSpPr>
        <p:spPr>
          <a:xfrm>
            <a:off x="419100" y="1528174"/>
            <a:ext cx="11353800" cy="3814743"/>
          </a:xfrm>
        </p:spPr>
        <p:txBody>
          <a:bodyPr rtlCol="0"/>
          <a:lstStyle/>
          <a:p>
            <a:r>
              <a:rPr lang="pt-BR" dirty="0"/>
              <a:t>Recursos do </a:t>
            </a:r>
            <a:r>
              <a:rPr lang="pt-BR" b="1" dirty="0" err="1">
                <a:solidFill>
                  <a:schemeClr val="accent5"/>
                </a:solidFill>
              </a:rPr>
              <a:t>Amazon</a:t>
            </a:r>
            <a:r>
              <a:rPr lang="pt-BR" b="1" dirty="0">
                <a:solidFill>
                  <a:schemeClr val="accent5"/>
                </a:solidFill>
              </a:rPr>
              <a:t> </a:t>
            </a:r>
            <a:r>
              <a:rPr lang="pt-BR" b="1" dirty="0" err="1">
                <a:solidFill>
                  <a:schemeClr val="accent5"/>
                </a:solidFill>
              </a:rPr>
              <a:t>Cognito</a:t>
            </a:r>
            <a:r>
              <a:rPr lang="pt-BR" dirty="0"/>
              <a:t>:</a:t>
            </a:r>
          </a:p>
          <a:p>
            <a:pPr lvl="1" rtl="0">
              <a:lnSpc>
                <a:spcPct val="150000"/>
              </a:lnSpc>
            </a:pPr>
            <a:r>
              <a:rPr lang="pt-BR" sz="2200" b="1" dirty="0">
                <a:solidFill>
                  <a:schemeClr val="accent5"/>
                </a:solidFill>
              </a:rPr>
              <a:t>Adiciona inscrição, </a:t>
            </a:r>
            <a:r>
              <a:rPr lang="pt-BR" sz="2200" b="1" dirty="0" err="1">
                <a:solidFill>
                  <a:schemeClr val="accent5"/>
                </a:solidFill>
              </a:rPr>
              <a:t>login</a:t>
            </a:r>
            <a:r>
              <a:rPr lang="pt-BR" sz="2200" b="1" dirty="0">
                <a:solidFill>
                  <a:schemeClr val="accent5"/>
                </a:solidFill>
              </a:rPr>
              <a:t> e controle de acesso de usuários a aplicativos Web e móveis</a:t>
            </a:r>
            <a:r>
              <a:rPr lang="pt-BR" sz="2200" dirty="0"/>
              <a:t>.</a:t>
            </a:r>
          </a:p>
          <a:p>
            <a:pPr lvl="1" rtl="0">
              <a:lnSpc>
                <a:spcPct val="150000"/>
              </a:lnSpc>
            </a:pPr>
            <a:r>
              <a:rPr lang="pt-BR" sz="2200" dirty="0"/>
              <a:t>Ajusta a escala até milhões de usuários.</a:t>
            </a:r>
          </a:p>
          <a:p>
            <a:pPr lvl="1" rtl="0">
              <a:lnSpc>
                <a:spcPct val="150000"/>
              </a:lnSpc>
            </a:pPr>
            <a:endParaRPr lang="en-US" sz="600" dirty="0"/>
          </a:p>
          <a:p>
            <a:pPr lvl="1" rtl="0">
              <a:lnSpc>
                <a:spcPct val="100000"/>
              </a:lnSpc>
            </a:pPr>
            <a:r>
              <a:rPr lang="pt-BR" sz="2200" dirty="0"/>
              <a:t>Oferece suporte a </a:t>
            </a:r>
            <a:r>
              <a:rPr lang="pt-BR" sz="2200" dirty="0" err="1"/>
              <a:t>login</a:t>
            </a:r>
            <a:r>
              <a:rPr lang="pt-BR" sz="2200" dirty="0"/>
              <a:t> com provedores de identidade social, como </a:t>
            </a:r>
            <a:r>
              <a:rPr lang="pt-BR" sz="2200" dirty="0" err="1"/>
              <a:t>Facebook</a:t>
            </a:r>
            <a:r>
              <a:rPr lang="pt-BR" sz="2200" dirty="0"/>
              <a:t>, Google e </a:t>
            </a:r>
            <a:r>
              <a:rPr lang="pt-BR" sz="2200" dirty="0" err="1"/>
              <a:t>Amazon</a:t>
            </a:r>
            <a:r>
              <a:rPr lang="pt-BR" sz="2200" dirty="0"/>
              <a:t>, e provedores de identidade corporativa, como o Microsoft Active </a:t>
            </a:r>
            <a:r>
              <a:rPr lang="pt-BR" sz="2200" dirty="0" err="1"/>
              <a:t>Directory</a:t>
            </a:r>
            <a:r>
              <a:rPr lang="pt-BR" sz="2200" dirty="0"/>
              <a:t> por meio do Security </a:t>
            </a:r>
            <a:r>
              <a:rPr lang="pt-BR" sz="2200" dirty="0" err="1"/>
              <a:t>Assertion</a:t>
            </a:r>
            <a:r>
              <a:rPr lang="pt-BR" sz="2200" dirty="0"/>
              <a:t> </a:t>
            </a:r>
            <a:r>
              <a:rPr lang="pt-BR" sz="2200" dirty="0" err="1"/>
              <a:t>Markup</a:t>
            </a:r>
            <a:r>
              <a:rPr lang="pt-BR" sz="2200" dirty="0"/>
              <a:t> </a:t>
            </a:r>
            <a:r>
              <a:rPr lang="pt-BR" sz="2200" dirty="0" err="1"/>
              <a:t>Language</a:t>
            </a:r>
            <a:r>
              <a:rPr lang="pt-BR" sz="2200" dirty="0"/>
              <a:t> (SAML) 2.0.</a:t>
            </a:r>
          </a:p>
          <a:p>
            <a:pPr lvl="1" rtl="0"/>
            <a:endParaRPr lang="en-US" sz="2200" dirty="0"/>
          </a:p>
        </p:txBody>
      </p:sp>
      <p:sp>
        <p:nvSpPr>
          <p:cNvPr id="4" name="Slide Number Placeholder 3">
            <a:extLst>
              <a:ext uri="{FF2B5EF4-FFF2-40B4-BE49-F238E27FC236}">
                <a16:creationId xmlns:a16="http://schemas.microsoft.com/office/drawing/2014/main" id="{F3D92152-8D0C-E541-BD2F-08DAD5A98075}"/>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60</a:t>
            </a:fld>
            <a:endParaRPr lang="en-US" dirty="0"/>
          </a:p>
        </p:txBody>
      </p:sp>
      <p:sp>
        <p:nvSpPr>
          <p:cNvPr id="5" name="Footer Placeholder 4">
            <a:extLst>
              <a:ext uri="{FF2B5EF4-FFF2-40B4-BE49-F238E27FC236}">
                <a16:creationId xmlns:a16="http://schemas.microsoft.com/office/drawing/2014/main" id="{40ED9E83-AC63-A046-A908-8F9A7F01B385}"/>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924404AD-4DF5-6C4C-BF2A-0C66206A4C24}"/>
              </a:ext>
            </a:extLst>
          </p:cNvPr>
          <p:cNvSpPr txBox="1"/>
          <p:nvPr/>
        </p:nvSpPr>
        <p:spPr>
          <a:xfrm>
            <a:off x="9048295" y="5966116"/>
            <a:ext cx="2301904" cy="338554"/>
          </a:xfrm>
          <a:prstGeom prst="rect">
            <a:avLst/>
          </a:prstGeom>
          <a:noFill/>
        </p:spPr>
        <p:txBody>
          <a:bodyPr wrap="square" rtlCol="0">
            <a:spAutoFit/>
          </a:bodyPr>
          <a:lstStyle/>
          <a:p>
            <a:pPr algn="ctr" rtl="0"/>
            <a:r>
              <a:rPr lang="pt-BR" sz="1600">
                <a:ea typeface="Amazon Ember Light" panose="020B0403020204020204" pitchFamily="34" charset="0"/>
                <a:cs typeface="Amazon Ember Light" panose="020B0403020204020204" pitchFamily="34" charset="0"/>
              </a:rPr>
              <a:t>Amazon Cognito</a:t>
            </a:r>
          </a:p>
        </p:txBody>
      </p:sp>
      <p:pic>
        <p:nvPicPr>
          <p:cNvPr id="7" name="Graphic 6">
            <a:extLst>
              <a:ext uri="{FF2B5EF4-FFF2-40B4-BE49-F238E27FC236}">
                <a16:creationId xmlns:a16="http://schemas.microsoft.com/office/drawing/2014/main" id="{48881EA6-1594-484F-ACDA-A86E2465556F}"/>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0947" y="5205231"/>
            <a:ext cx="711200" cy="711200"/>
          </a:xfrm>
          <a:prstGeom prst="rect">
            <a:avLst/>
          </a:prstGeom>
        </p:spPr>
      </p:pic>
    </p:spTree>
    <p:custDataLst>
      <p:tags r:id="rId1"/>
    </p:custDataLst>
    <p:extLst>
      <p:ext uri="{BB962C8B-B14F-4D97-AF65-F5344CB8AC3E}">
        <p14:creationId xmlns:p14="http://schemas.microsoft.com/office/powerpoint/2010/main" val="25635886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28E9B-864B-3748-A57B-8E56E57F940D}"/>
              </a:ext>
            </a:extLst>
          </p:cNvPr>
          <p:cNvSpPr>
            <a:spLocks noGrp="1"/>
          </p:cNvSpPr>
          <p:nvPr>
            <p:ph type="title"/>
          </p:nvPr>
        </p:nvSpPr>
        <p:spPr/>
        <p:txBody>
          <a:bodyPr rtlCol="0"/>
          <a:lstStyle/>
          <a:p>
            <a:pPr rtl="0"/>
            <a:r>
              <a:rPr lang="pt-BR"/>
              <a:t>AWS Shield</a:t>
            </a:r>
          </a:p>
        </p:txBody>
      </p:sp>
      <p:sp>
        <p:nvSpPr>
          <p:cNvPr id="3" name="Content Placeholder 2">
            <a:extLst>
              <a:ext uri="{FF2B5EF4-FFF2-40B4-BE49-F238E27FC236}">
                <a16:creationId xmlns:a16="http://schemas.microsoft.com/office/drawing/2014/main" id="{329481BF-2540-C643-ABFF-C7DE9ACFF34C}"/>
              </a:ext>
            </a:extLst>
          </p:cNvPr>
          <p:cNvSpPr>
            <a:spLocks noGrp="1"/>
          </p:cNvSpPr>
          <p:nvPr>
            <p:ph idx="1"/>
          </p:nvPr>
        </p:nvSpPr>
        <p:spPr>
          <a:xfrm>
            <a:off x="419100" y="1528175"/>
            <a:ext cx="10134600" cy="3053858"/>
          </a:xfrm>
        </p:spPr>
        <p:txBody>
          <a:bodyPr rtlCol="0"/>
          <a:lstStyle/>
          <a:p>
            <a:pPr rtl="0"/>
            <a:r>
              <a:rPr lang="pt-BR" sz="2600" dirty="0"/>
              <a:t>Recursos do </a:t>
            </a:r>
            <a:r>
              <a:rPr lang="pt-BR" sz="2600" b="1" dirty="0">
                <a:solidFill>
                  <a:schemeClr val="accent5"/>
                </a:solidFill>
              </a:rPr>
              <a:t>AWS </a:t>
            </a:r>
            <a:r>
              <a:rPr lang="pt-BR" sz="2600" b="1" dirty="0" err="1">
                <a:solidFill>
                  <a:schemeClr val="accent5"/>
                </a:solidFill>
              </a:rPr>
              <a:t>Shield</a:t>
            </a:r>
            <a:r>
              <a:rPr lang="pt-BR" sz="2600" dirty="0"/>
              <a:t>:</a:t>
            </a:r>
          </a:p>
          <a:p>
            <a:pPr lvl="1" rtl="0">
              <a:lnSpc>
                <a:spcPct val="150000"/>
              </a:lnSpc>
            </a:pPr>
            <a:r>
              <a:rPr lang="pt-BR" sz="2200" dirty="0"/>
              <a:t>É um serviço gerenciado de proteção contra negação de serviço distribuída (</a:t>
            </a:r>
            <a:r>
              <a:rPr lang="pt-BR" sz="2200" dirty="0" err="1"/>
              <a:t>DDoS</a:t>
            </a:r>
            <a:r>
              <a:rPr lang="pt-BR" sz="2200" dirty="0"/>
              <a:t>)</a:t>
            </a:r>
          </a:p>
          <a:p>
            <a:pPr lvl="1" rtl="0">
              <a:lnSpc>
                <a:spcPct val="150000"/>
              </a:lnSpc>
            </a:pPr>
            <a:r>
              <a:rPr lang="pt-BR" sz="2200" dirty="0"/>
              <a:t>Protege aplicativos executados na AWS</a:t>
            </a:r>
          </a:p>
          <a:p>
            <a:pPr lvl="1" rtl="0">
              <a:lnSpc>
                <a:spcPct val="150000"/>
              </a:lnSpc>
            </a:pPr>
            <a:r>
              <a:rPr lang="pt-BR" sz="2200" dirty="0"/>
              <a:t>Fornece detecção sempre ativada e mitigações automáticas em linha</a:t>
            </a:r>
            <a:endParaRPr lang="en-US" sz="2200" dirty="0"/>
          </a:p>
          <a:p>
            <a:pPr lvl="1" rtl="0">
              <a:lnSpc>
                <a:spcPct val="100000"/>
              </a:lnSpc>
            </a:pPr>
            <a:r>
              <a:rPr lang="pt-BR" sz="2200" i="1" dirty="0"/>
              <a:t>AWS </a:t>
            </a:r>
            <a:r>
              <a:rPr lang="pt-BR" sz="2200" i="1" dirty="0" err="1"/>
              <a:t>Shield</a:t>
            </a:r>
            <a:r>
              <a:rPr lang="pt-BR" sz="2200" i="1" dirty="0"/>
              <a:t> Standard </a:t>
            </a:r>
            <a:r>
              <a:rPr lang="pt-BR" sz="2200" dirty="0"/>
              <a:t>habilitado sem custo adicional. O </a:t>
            </a:r>
            <a:r>
              <a:rPr lang="pt-BR" sz="2200" i="1" dirty="0"/>
              <a:t>AWS </a:t>
            </a:r>
            <a:r>
              <a:rPr lang="pt-BR" sz="2200" i="1" dirty="0" err="1"/>
              <a:t>Shield</a:t>
            </a:r>
            <a:r>
              <a:rPr lang="pt-BR" sz="2200" i="1" dirty="0"/>
              <a:t> </a:t>
            </a:r>
            <a:r>
              <a:rPr lang="pt-BR" sz="2200" i="1" dirty="0" err="1"/>
              <a:t>Advanced</a:t>
            </a:r>
            <a:r>
              <a:rPr lang="pt-BR" sz="2200" dirty="0"/>
              <a:t> é um serviço pago opcional.</a:t>
            </a:r>
          </a:p>
          <a:p>
            <a:pPr rtl="0">
              <a:lnSpc>
                <a:spcPct val="150000"/>
              </a:lnSpc>
            </a:pPr>
            <a:r>
              <a:rPr lang="pt-BR" sz="2600" dirty="0"/>
              <a:t>Use-o para</a:t>
            </a:r>
            <a:r>
              <a:rPr lang="pt-BR" sz="2600" b="1" dirty="0">
                <a:solidFill>
                  <a:schemeClr val="accent5"/>
                </a:solidFill>
              </a:rPr>
              <a:t> minimizar o tempo de inatividade e a latência </a:t>
            </a:r>
            <a:br>
              <a:rPr lang="pt-BR" sz="2600" b="1" dirty="0">
                <a:solidFill>
                  <a:schemeClr val="accent5"/>
                </a:solidFill>
              </a:rPr>
            </a:br>
            <a:r>
              <a:rPr lang="pt-BR" sz="2600" b="1" dirty="0">
                <a:solidFill>
                  <a:schemeClr val="accent5"/>
                </a:solidFill>
              </a:rPr>
              <a:t>do aplicativo</a:t>
            </a:r>
            <a:r>
              <a:rPr lang="pt-BR" sz="2600" b="1" dirty="0"/>
              <a:t>.</a:t>
            </a:r>
          </a:p>
          <a:p>
            <a:pPr lvl="1" rtl="0"/>
            <a:endParaRPr lang="en-US" dirty="0"/>
          </a:p>
        </p:txBody>
      </p:sp>
      <p:sp>
        <p:nvSpPr>
          <p:cNvPr id="4" name="Slide Number Placeholder 3">
            <a:extLst>
              <a:ext uri="{FF2B5EF4-FFF2-40B4-BE49-F238E27FC236}">
                <a16:creationId xmlns:a16="http://schemas.microsoft.com/office/drawing/2014/main" id="{A5775929-8CAB-3443-A5D2-6276C4DF88B1}"/>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61</a:t>
            </a:fld>
            <a:endParaRPr lang="en-US" dirty="0"/>
          </a:p>
        </p:txBody>
      </p:sp>
      <p:sp>
        <p:nvSpPr>
          <p:cNvPr id="5" name="Footer Placeholder 4">
            <a:extLst>
              <a:ext uri="{FF2B5EF4-FFF2-40B4-BE49-F238E27FC236}">
                <a16:creationId xmlns:a16="http://schemas.microsoft.com/office/drawing/2014/main" id="{E7B34E46-EBE3-104D-9981-68BA70E8841E}"/>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4381477C-6155-4A4A-9D8F-44CE7DD1AD01}"/>
              </a:ext>
            </a:extLst>
          </p:cNvPr>
          <p:cNvSpPr txBox="1"/>
          <p:nvPr/>
        </p:nvSpPr>
        <p:spPr>
          <a:xfrm>
            <a:off x="9292770" y="5680357"/>
            <a:ext cx="2301904" cy="338554"/>
          </a:xfrm>
          <a:prstGeom prst="rect">
            <a:avLst/>
          </a:prstGeom>
          <a:noFill/>
        </p:spPr>
        <p:txBody>
          <a:bodyPr wrap="square" rtlCol="0">
            <a:spAutoFit/>
          </a:bodyPr>
          <a:lstStyle/>
          <a:p>
            <a:pPr algn="ctr" rtl="0"/>
            <a:r>
              <a:rPr lang="pt-BR" sz="1600">
                <a:ea typeface="Amazon Ember Light" panose="020B0403020204020204" pitchFamily="34" charset="0"/>
                <a:cs typeface="Amazon Ember Light" panose="020B0403020204020204" pitchFamily="34" charset="0"/>
              </a:rPr>
              <a:t>AWS Shield</a:t>
            </a:r>
          </a:p>
        </p:txBody>
      </p:sp>
      <p:pic>
        <p:nvPicPr>
          <p:cNvPr id="7" name="Graphic 6">
            <a:extLst>
              <a:ext uri="{FF2B5EF4-FFF2-40B4-BE49-F238E27FC236}">
                <a16:creationId xmlns:a16="http://schemas.microsoft.com/office/drawing/2014/main" id="{020B9110-8059-5C4D-8253-EFBCFF34A1BA}"/>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088122" y="4919472"/>
            <a:ext cx="711200" cy="711200"/>
          </a:xfrm>
          <a:prstGeom prst="rect">
            <a:avLst/>
          </a:prstGeom>
        </p:spPr>
      </p:pic>
    </p:spTree>
    <p:custDataLst>
      <p:tags r:id="rId1"/>
    </p:custDataLst>
    <p:extLst>
      <p:ext uri="{BB962C8B-B14F-4D97-AF65-F5344CB8AC3E}">
        <p14:creationId xmlns:p14="http://schemas.microsoft.com/office/powerpoint/2010/main" val="33184035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52655-02E1-5E49-8117-91751919ACE5}"/>
              </a:ext>
            </a:extLst>
          </p:cNvPr>
          <p:cNvSpPr>
            <a:spLocks noGrp="1"/>
          </p:cNvSpPr>
          <p:nvPr>
            <p:ph type="title"/>
          </p:nvPr>
        </p:nvSpPr>
        <p:spPr/>
        <p:txBody>
          <a:bodyPr rtlCol="0"/>
          <a:lstStyle/>
          <a:p>
            <a:pPr rtl="0"/>
            <a:r>
              <a:rPr lang="pt-BR" sz="4000" dirty="0"/>
              <a:t>Seção 5: Proteção de dados na AWS</a:t>
            </a:r>
          </a:p>
        </p:txBody>
      </p:sp>
      <p:sp>
        <p:nvSpPr>
          <p:cNvPr id="3" name="Text Placeholder 2">
            <a:extLst>
              <a:ext uri="{FF2B5EF4-FFF2-40B4-BE49-F238E27FC236}">
                <a16:creationId xmlns:a16="http://schemas.microsoft.com/office/drawing/2014/main" id="{DAECDC7C-D9FE-8744-AB85-3C316E17754B}"/>
              </a:ext>
            </a:extLst>
          </p:cNvPr>
          <p:cNvSpPr>
            <a:spLocks noGrp="1"/>
          </p:cNvSpPr>
          <p:nvPr>
            <p:ph type="body" sz="quarter" idx="10"/>
          </p:nvPr>
        </p:nvSpPr>
        <p:spPr/>
        <p:txBody>
          <a:bodyPr rtlCol="0"/>
          <a:lstStyle/>
          <a:p>
            <a:pPr rtl="0"/>
            <a:r>
              <a:rPr lang="pt-BR" dirty="0"/>
              <a:t>Módulo 4: Segurança na Nuvem AWS</a:t>
            </a:r>
          </a:p>
          <a:p>
            <a:pPr rtl="0"/>
            <a:endParaRPr lang="en-US" dirty="0"/>
          </a:p>
        </p:txBody>
      </p:sp>
      <p:sp>
        <p:nvSpPr>
          <p:cNvPr id="4" name="Footer Placeholder 3">
            <a:extLst>
              <a:ext uri="{FF2B5EF4-FFF2-40B4-BE49-F238E27FC236}">
                <a16:creationId xmlns:a16="http://schemas.microsoft.com/office/drawing/2014/main" id="{111EFB2D-EB78-7141-8973-BCD5A21FE90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20713154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2EF57F-D342-FE4E-904B-84EF23F2FD16}"/>
              </a:ext>
            </a:extLst>
          </p:cNvPr>
          <p:cNvSpPr>
            <a:spLocks noGrp="1"/>
          </p:cNvSpPr>
          <p:nvPr>
            <p:ph type="title"/>
          </p:nvPr>
        </p:nvSpPr>
        <p:spPr/>
        <p:txBody>
          <a:bodyPr rtlCol="0"/>
          <a:lstStyle/>
          <a:p>
            <a:pPr rtl="0"/>
            <a:r>
              <a:rPr lang="pt-BR"/>
              <a:t>Criptografia de dados </a:t>
            </a:r>
            <a:r>
              <a:rPr lang="pt-BR" i="1"/>
              <a:t>em repouso</a:t>
            </a:r>
          </a:p>
        </p:txBody>
      </p:sp>
      <p:sp>
        <p:nvSpPr>
          <p:cNvPr id="6" name="Content Placeholder 5">
            <a:extLst>
              <a:ext uri="{FF2B5EF4-FFF2-40B4-BE49-F238E27FC236}">
                <a16:creationId xmlns:a16="http://schemas.microsoft.com/office/drawing/2014/main" id="{6EC9A840-75A0-E142-B90F-52153AD2824A}"/>
              </a:ext>
            </a:extLst>
          </p:cNvPr>
          <p:cNvSpPr>
            <a:spLocks noGrp="1"/>
          </p:cNvSpPr>
          <p:nvPr>
            <p:ph idx="1"/>
          </p:nvPr>
        </p:nvSpPr>
        <p:spPr>
          <a:xfrm>
            <a:off x="419100" y="1528175"/>
            <a:ext cx="10294083" cy="4648788"/>
          </a:xfrm>
        </p:spPr>
        <p:txBody>
          <a:bodyPr rtlCol="0"/>
          <a:lstStyle/>
          <a:p>
            <a:pPr rtl="0"/>
            <a:r>
              <a:rPr lang="pt-BR" dirty="0"/>
              <a:t>A </a:t>
            </a:r>
            <a:r>
              <a:rPr lang="pt-BR" b="1" dirty="0">
                <a:solidFill>
                  <a:schemeClr val="accent5"/>
                </a:solidFill>
              </a:rPr>
              <a:t>criptografia</a:t>
            </a:r>
            <a:r>
              <a:rPr lang="pt-BR" dirty="0"/>
              <a:t> codifica dados com uma </a:t>
            </a:r>
            <a:r>
              <a:rPr lang="pt-BR" dirty="0">
                <a:solidFill>
                  <a:schemeClr val="accent6"/>
                </a:solidFill>
              </a:rPr>
              <a:t>chave secreta</a:t>
            </a:r>
            <a:r>
              <a:rPr lang="pt-BR" dirty="0"/>
              <a:t>, </a:t>
            </a:r>
            <a:br>
              <a:rPr lang="pt-BR" dirty="0"/>
            </a:br>
            <a:r>
              <a:rPr lang="pt-BR" dirty="0"/>
              <a:t>o que os torna ilegíveis</a:t>
            </a:r>
          </a:p>
          <a:p>
            <a:pPr lvl="1" rtl="0"/>
            <a:r>
              <a:rPr lang="pt-BR" sz="2000" dirty="0"/>
              <a:t>Somente quem tem a chave secreta pode decodificar os dados</a:t>
            </a:r>
          </a:p>
          <a:p>
            <a:pPr lvl="1" rtl="0"/>
            <a:r>
              <a:rPr lang="pt-BR" sz="2000" dirty="0">
                <a:solidFill>
                  <a:schemeClr val="accent6"/>
                </a:solidFill>
              </a:rPr>
              <a:t>O AWS KMS </a:t>
            </a:r>
            <a:r>
              <a:rPr lang="pt-BR" sz="2000" dirty="0"/>
              <a:t>pode gerenciar suas chaves secretas</a:t>
            </a:r>
          </a:p>
          <a:p>
            <a:pPr lvl="1" rtl="0"/>
            <a:endParaRPr lang="en-US" dirty="0"/>
          </a:p>
          <a:p>
            <a:pPr rtl="0"/>
            <a:r>
              <a:rPr lang="pt-BR" spc="-40" dirty="0"/>
              <a:t>A AWS oferece suporte à criptografia de </a:t>
            </a:r>
            <a:r>
              <a:rPr lang="pt-BR" b="1" spc="-40" dirty="0">
                <a:solidFill>
                  <a:schemeClr val="accent5"/>
                </a:solidFill>
              </a:rPr>
              <a:t>dados em repouso</a:t>
            </a:r>
          </a:p>
          <a:p>
            <a:pPr lvl="1" rtl="0"/>
            <a:r>
              <a:rPr lang="pt-BR" sz="1900" dirty="0"/>
              <a:t>Dados em repouso = dados armazenados fisicamente (em disco ou fita)</a:t>
            </a:r>
            <a:endParaRPr lang="en-US" sz="1900" dirty="0"/>
          </a:p>
          <a:p>
            <a:pPr lvl="1" rtl="0"/>
            <a:r>
              <a:rPr lang="pt-BR" sz="1900" dirty="0"/>
              <a:t>Você pode criptografar dados armazenados em qualquer serviço compatível </a:t>
            </a:r>
            <a:br>
              <a:rPr lang="pt-BR" sz="1900" dirty="0"/>
            </a:br>
            <a:r>
              <a:rPr lang="pt-BR" sz="1900" dirty="0"/>
              <a:t>com o </a:t>
            </a:r>
            <a:br>
              <a:rPr lang="pt-BR" sz="1900" dirty="0"/>
            </a:br>
            <a:r>
              <a:rPr lang="pt-BR" sz="1900" dirty="0"/>
              <a:t>AWS KMS, incluindo:</a:t>
            </a:r>
          </a:p>
          <a:p>
            <a:pPr lvl="2" rtl="0"/>
            <a:r>
              <a:rPr lang="pt-BR" sz="1800" dirty="0" err="1"/>
              <a:t>Amazon</a:t>
            </a:r>
            <a:r>
              <a:rPr lang="pt-BR" sz="1800" dirty="0"/>
              <a:t> S3</a:t>
            </a:r>
          </a:p>
          <a:p>
            <a:pPr lvl="2" rtl="0"/>
            <a:r>
              <a:rPr lang="pt-BR" sz="1800" dirty="0" err="1"/>
              <a:t>Amazon</a:t>
            </a:r>
            <a:r>
              <a:rPr lang="pt-BR" sz="1800" dirty="0"/>
              <a:t> EBS</a:t>
            </a:r>
          </a:p>
          <a:p>
            <a:pPr lvl="2" rtl="0"/>
            <a:r>
              <a:rPr lang="pt-BR" sz="1800" dirty="0" err="1"/>
              <a:t>Amazon</a:t>
            </a:r>
            <a:r>
              <a:rPr lang="pt-BR" sz="1800" dirty="0"/>
              <a:t> </a:t>
            </a:r>
            <a:r>
              <a:rPr lang="pt-BR" sz="1800" dirty="0" err="1"/>
              <a:t>Elastic</a:t>
            </a:r>
            <a:r>
              <a:rPr lang="pt-BR" sz="1800" dirty="0"/>
              <a:t> File System (</a:t>
            </a:r>
            <a:r>
              <a:rPr lang="pt-BR" sz="1800" dirty="0" err="1"/>
              <a:t>Amazon</a:t>
            </a:r>
            <a:r>
              <a:rPr lang="pt-BR" sz="1800" dirty="0"/>
              <a:t> EFS)</a:t>
            </a:r>
          </a:p>
          <a:p>
            <a:pPr lvl="2" rtl="0"/>
            <a:r>
              <a:rPr lang="pt-BR" sz="1800" dirty="0"/>
              <a:t>Bancos de dados gerenciados do </a:t>
            </a:r>
            <a:r>
              <a:rPr lang="pt-BR" sz="1800" dirty="0" err="1"/>
              <a:t>Amazon</a:t>
            </a:r>
            <a:r>
              <a:rPr lang="pt-BR" sz="1800" dirty="0"/>
              <a:t> RDS</a:t>
            </a:r>
            <a:endParaRPr lang="en-US" dirty="0"/>
          </a:p>
          <a:p>
            <a:pPr rtl="0"/>
            <a:endParaRPr lang="en-US" dirty="0"/>
          </a:p>
        </p:txBody>
      </p:sp>
      <p:sp>
        <p:nvSpPr>
          <p:cNvPr id="4" name="Footer Placeholder 3">
            <a:extLst>
              <a:ext uri="{FF2B5EF4-FFF2-40B4-BE49-F238E27FC236}">
                <a16:creationId xmlns:a16="http://schemas.microsoft.com/office/drawing/2014/main" id="{E5E882EE-8AE2-7A4E-BE51-382E968ABA73}"/>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7" name="Graphic 6">
            <a:extLst>
              <a:ext uri="{FF2B5EF4-FFF2-40B4-BE49-F238E27FC236}">
                <a16:creationId xmlns:a16="http://schemas.microsoft.com/office/drawing/2014/main" id="{F0AE3648-7335-EC4B-B9DA-3E06651D49CE}"/>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343212" y="4528476"/>
            <a:ext cx="1158787" cy="1158787"/>
          </a:xfrm>
          <a:prstGeom prst="rect">
            <a:avLst/>
          </a:prstGeom>
        </p:spPr>
      </p:pic>
      <p:pic>
        <p:nvPicPr>
          <p:cNvPr id="8" name="Graphic 7">
            <a:extLst>
              <a:ext uri="{FF2B5EF4-FFF2-40B4-BE49-F238E27FC236}">
                <a16:creationId xmlns:a16="http://schemas.microsoft.com/office/drawing/2014/main" id="{DD02F647-3426-3F47-8EB3-D0BC18EFF7D7}"/>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343212" y="2068721"/>
            <a:ext cx="1158787" cy="1158787"/>
          </a:xfrm>
          <a:prstGeom prst="rect">
            <a:avLst/>
          </a:prstGeom>
        </p:spPr>
      </p:pic>
      <p:pic>
        <p:nvPicPr>
          <p:cNvPr id="9" name="Graphic 8">
            <a:extLst>
              <a:ext uri="{FF2B5EF4-FFF2-40B4-BE49-F238E27FC236}">
                <a16:creationId xmlns:a16="http://schemas.microsoft.com/office/drawing/2014/main" id="{106D1768-F270-514A-AECF-DEB0ACF0F630}"/>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73240" y="3429000"/>
            <a:ext cx="739943" cy="739943"/>
          </a:xfrm>
          <a:prstGeom prst="rect">
            <a:avLst/>
          </a:prstGeom>
        </p:spPr>
      </p:pic>
      <p:pic>
        <p:nvPicPr>
          <p:cNvPr id="10" name="Graphic 9">
            <a:extLst>
              <a:ext uri="{FF2B5EF4-FFF2-40B4-BE49-F238E27FC236}">
                <a16:creationId xmlns:a16="http://schemas.microsoft.com/office/drawing/2014/main" id="{8FDD700D-D77F-D040-9C76-0A641FD106F8}"/>
              </a:ext>
              <a:ext uri="{C183D7F6-B498-43B3-948B-1728B52AA6E4}">
                <adec:decorative xmlns:adec="http://schemas.microsoft.com/office/drawing/2017/decorative" val="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916786" y="3429000"/>
            <a:ext cx="593816" cy="593816"/>
          </a:xfrm>
          <a:prstGeom prst="rect">
            <a:avLst/>
          </a:prstGeom>
        </p:spPr>
      </p:pic>
      <p:sp>
        <p:nvSpPr>
          <p:cNvPr id="11" name="Slide Number Placeholder 10">
            <a:extLst>
              <a:ext uri="{FF2B5EF4-FFF2-40B4-BE49-F238E27FC236}">
                <a16:creationId xmlns:a16="http://schemas.microsoft.com/office/drawing/2014/main" id="{C0FEC8A9-017B-E34D-A2B0-7010071F032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63</a:t>
            </a:fld>
            <a:endParaRPr lang="en-US" dirty="0"/>
          </a:p>
        </p:txBody>
      </p:sp>
    </p:spTree>
    <p:custDataLst>
      <p:tags r:id="rId1"/>
    </p:custDataLst>
    <p:extLst>
      <p:ext uri="{BB962C8B-B14F-4D97-AF65-F5344CB8AC3E}">
        <p14:creationId xmlns:p14="http://schemas.microsoft.com/office/powerpoint/2010/main" val="119793956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2EF57F-D342-FE4E-904B-84EF23F2FD16}"/>
              </a:ext>
            </a:extLst>
          </p:cNvPr>
          <p:cNvSpPr>
            <a:spLocks noGrp="1"/>
          </p:cNvSpPr>
          <p:nvPr>
            <p:ph type="title"/>
          </p:nvPr>
        </p:nvSpPr>
        <p:spPr/>
        <p:txBody>
          <a:bodyPr rtlCol="0"/>
          <a:lstStyle/>
          <a:p>
            <a:pPr rtl="0"/>
            <a:r>
              <a:rPr lang="pt-BR"/>
              <a:t>Criptografia de dados </a:t>
            </a:r>
            <a:r>
              <a:rPr lang="pt-BR" i="1"/>
              <a:t>em trânsito</a:t>
            </a:r>
          </a:p>
        </p:txBody>
      </p:sp>
      <p:sp>
        <p:nvSpPr>
          <p:cNvPr id="6" name="Content Placeholder 5">
            <a:extLst>
              <a:ext uri="{FF2B5EF4-FFF2-40B4-BE49-F238E27FC236}">
                <a16:creationId xmlns:a16="http://schemas.microsoft.com/office/drawing/2014/main" id="{6EC9A840-75A0-E142-B90F-52153AD2824A}"/>
              </a:ext>
            </a:extLst>
          </p:cNvPr>
          <p:cNvSpPr>
            <a:spLocks noGrp="1"/>
          </p:cNvSpPr>
          <p:nvPr>
            <p:ph idx="1"/>
          </p:nvPr>
        </p:nvSpPr>
        <p:spPr>
          <a:xfrm>
            <a:off x="419100" y="1642475"/>
            <a:ext cx="10643641" cy="4648788"/>
          </a:xfrm>
        </p:spPr>
        <p:txBody>
          <a:bodyPr rtlCol="0"/>
          <a:lstStyle/>
          <a:p>
            <a:pPr rtl="0"/>
            <a:r>
              <a:rPr lang="pt-BR" sz="2300" dirty="0"/>
              <a:t>Criptografia de </a:t>
            </a:r>
            <a:r>
              <a:rPr lang="pt-BR" sz="2300" b="1" dirty="0">
                <a:solidFill>
                  <a:schemeClr val="accent5"/>
                </a:solidFill>
              </a:rPr>
              <a:t>dados em trânsito</a:t>
            </a:r>
            <a:r>
              <a:rPr lang="pt-BR" sz="2300" dirty="0"/>
              <a:t> (dados em movimentação por uma rede)</a:t>
            </a:r>
          </a:p>
          <a:p>
            <a:pPr lvl="1"/>
            <a:r>
              <a:rPr lang="pt-BR" sz="2000" b="1" dirty="0" err="1"/>
              <a:t>Transport</a:t>
            </a:r>
            <a:r>
              <a:rPr lang="pt-BR" sz="2000" b="1" dirty="0"/>
              <a:t> </a:t>
            </a:r>
            <a:r>
              <a:rPr lang="pt-BR" sz="2000" b="1" dirty="0" err="1"/>
              <a:t>Layer</a:t>
            </a:r>
            <a:r>
              <a:rPr lang="pt-BR" sz="2000" b="1" dirty="0"/>
              <a:t> Security (TLS)</a:t>
            </a:r>
            <a:r>
              <a:rPr lang="pt-BR" sz="2000" dirty="0"/>
              <a:t>, anteriormente SSL, é um protocolo de padrão aberto</a:t>
            </a:r>
            <a:endParaRPr lang="en-US" sz="2000" dirty="0"/>
          </a:p>
          <a:p>
            <a:pPr lvl="1"/>
            <a:r>
              <a:rPr lang="pt-BR" sz="2000" b="1" dirty="0">
                <a:solidFill>
                  <a:schemeClr val="accent5"/>
                </a:solidFill>
              </a:rPr>
              <a:t>AWS </a:t>
            </a:r>
            <a:r>
              <a:rPr lang="pt-BR" sz="2000" b="1" dirty="0" err="1">
                <a:solidFill>
                  <a:schemeClr val="accent5"/>
                </a:solidFill>
              </a:rPr>
              <a:t>Certificate</a:t>
            </a:r>
            <a:r>
              <a:rPr lang="pt-BR" sz="2000" b="1" dirty="0">
                <a:solidFill>
                  <a:schemeClr val="accent5"/>
                </a:solidFill>
              </a:rPr>
              <a:t> Manager </a:t>
            </a:r>
            <a:r>
              <a:rPr lang="pt-BR" sz="2000" dirty="0"/>
              <a:t>oferece uma maneira de gerenciar, implantar e renovar certificados TLS ou SSL</a:t>
            </a:r>
            <a:endParaRPr lang="en-US" sz="2000" dirty="0"/>
          </a:p>
          <a:p>
            <a:pPr rtl="0"/>
            <a:r>
              <a:rPr lang="pt-BR" sz="2300" dirty="0"/>
              <a:t>O HTTP seguro (HTTPS) cria um túnel seguro</a:t>
            </a:r>
          </a:p>
          <a:p>
            <a:pPr lvl="1" rtl="0"/>
            <a:r>
              <a:rPr lang="pt-BR" sz="2000" dirty="0"/>
              <a:t>Ele usa TLS ou SSL para a troca bidirecional de dados</a:t>
            </a:r>
            <a:endParaRPr lang="en-US" sz="2000" dirty="0"/>
          </a:p>
          <a:p>
            <a:pPr rtl="0"/>
            <a:r>
              <a:rPr lang="pt-BR" sz="2300" b="1" dirty="0">
                <a:solidFill>
                  <a:schemeClr val="accent5"/>
                </a:solidFill>
              </a:rPr>
              <a:t>Os serviços da AWS oferecem suporte à criptografia de dados em trânsito</a:t>
            </a:r>
            <a:r>
              <a:rPr lang="pt-BR" sz="2300" dirty="0"/>
              <a:t>.</a:t>
            </a:r>
            <a:endParaRPr lang="en-US" sz="2300" dirty="0"/>
          </a:p>
          <a:p>
            <a:pPr lvl="1" rtl="0"/>
            <a:r>
              <a:rPr lang="pt-BR" sz="2000" dirty="0"/>
              <a:t>Dois exemplos:</a:t>
            </a:r>
          </a:p>
          <a:p>
            <a:pPr rtl="0"/>
            <a:endParaRPr lang="en-US" dirty="0"/>
          </a:p>
        </p:txBody>
      </p:sp>
      <p:sp>
        <p:nvSpPr>
          <p:cNvPr id="4" name="Footer Placeholder 3">
            <a:extLst>
              <a:ext uri="{FF2B5EF4-FFF2-40B4-BE49-F238E27FC236}">
                <a16:creationId xmlns:a16="http://schemas.microsoft.com/office/drawing/2014/main" id="{E5E882EE-8AE2-7A4E-BE51-382E968ABA73}"/>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7" name="Graphic 6">
            <a:extLst>
              <a:ext uri="{FF2B5EF4-FFF2-40B4-BE49-F238E27FC236}">
                <a16:creationId xmlns:a16="http://schemas.microsoft.com/office/drawing/2014/main" id="{3E975BBF-D113-BF4A-96B0-87632F07914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04099" y="2880200"/>
            <a:ext cx="1331834" cy="1331834"/>
          </a:xfrm>
          <a:prstGeom prst="rect">
            <a:avLst/>
          </a:prstGeom>
        </p:spPr>
      </p:pic>
      <p:grpSp>
        <p:nvGrpSpPr>
          <p:cNvPr id="33" name="Group 32" descr="diagram shows two services in the AWS cloud: EC2 and Elastic File System and it shows an arrow between them labeled &quot;TLS encrypted data traffic&quot;.">
            <a:extLst>
              <a:ext uri="{FF2B5EF4-FFF2-40B4-BE49-F238E27FC236}">
                <a16:creationId xmlns:a16="http://schemas.microsoft.com/office/drawing/2014/main" id="{CA512BF9-A030-8646-B352-9F28EBE695E0}"/>
              </a:ext>
            </a:extLst>
          </p:cNvPr>
          <p:cNvGrpSpPr/>
          <p:nvPr/>
        </p:nvGrpSpPr>
        <p:grpSpPr>
          <a:xfrm>
            <a:off x="976557" y="4848975"/>
            <a:ext cx="4431649" cy="1567335"/>
            <a:chOff x="1179757" y="4848975"/>
            <a:chExt cx="4431649" cy="1567335"/>
          </a:xfrm>
        </p:grpSpPr>
        <p:pic>
          <p:nvPicPr>
            <p:cNvPr id="20" name="Graphic 19">
              <a:extLst>
                <a:ext uri="{FF2B5EF4-FFF2-40B4-BE49-F238E27FC236}">
                  <a16:creationId xmlns:a16="http://schemas.microsoft.com/office/drawing/2014/main" id="{D168BF77-BBA5-BE4D-9213-2D505967900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23884" y="4853262"/>
              <a:ext cx="330200" cy="330200"/>
            </a:xfrm>
            <a:prstGeom prst="rect">
              <a:avLst/>
            </a:prstGeom>
          </p:spPr>
        </p:pic>
        <p:sp>
          <p:nvSpPr>
            <p:cNvPr id="21" name="Rectangle 20">
              <a:extLst>
                <a:ext uri="{FF2B5EF4-FFF2-40B4-BE49-F238E27FC236}">
                  <a16:creationId xmlns:a16="http://schemas.microsoft.com/office/drawing/2014/main" id="{4BD35962-03E2-D64B-B35C-B069FBD3CD18}"/>
                </a:ext>
              </a:extLst>
            </p:cNvPr>
            <p:cNvSpPr/>
            <p:nvPr/>
          </p:nvSpPr>
          <p:spPr>
            <a:xfrm>
              <a:off x="1223884" y="4848975"/>
              <a:ext cx="4295454" cy="156733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a:ln w="0"/>
                  <a:solidFill>
                    <a:sysClr val="windowText" lastClr="000000"/>
                  </a:solidFill>
                </a:rPr>
                <a:t>Nuvem AWS</a:t>
              </a:r>
            </a:p>
          </p:txBody>
        </p:sp>
        <p:sp>
          <p:nvSpPr>
            <p:cNvPr id="22" name="TextBox 21">
              <a:extLst>
                <a:ext uri="{FF2B5EF4-FFF2-40B4-BE49-F238E27FC236}">
                  <a16:creationId xmlns:a16="http://schemas.microsoft.com/office/drawing/2014/main" id="{2DD7E3DC-AE21-F444-BCF8-D43FD8C1105E}"/>
                </a:ext>
              </a:extLst>
            </p:cNvPr>
            <p:cNvSpPr txBox="1"/>
            <p:nvPr/>
          </p:nvSpPr>
          <p:spPr>
            <a:xfrm>
              <a:off x="4104854" y="5915353"/>
              <a:ext cx="1506552" cy="338554"/>
            </a:xfrm>
            <a:prstGeom prst="rect">
              <a:avLst/>
            </a:prstGeom>
            <a:noFill/>
          </p:spPr>
          <p:txBody>
            <a:bodyPr wrap="square" rtlCol="0">
              <a:spAutoFit/>
            </a:bodyPr>
            <a:lstStyle/>
            <a:p>
              <a:pPr algn="ctr" rtl="0"/>
              <a:r>
                <a:rPr lang="pt-BR" sz="1600"/>
                <a:t>Amazon EFS</a:t>
              </a:r>
            </a:p>
          </p:txBody>
        </p:sp>
        <p:pic>
          <p:nvPicPr>
            <p:cNvPr id="23" name="Graphic 22">
              <a:extLst>
                <a:ext uri="{FF2B5EF4-FFF2-40B4-BE49-F238E27FC236}">
                  <a16:creationId xmlns:a16="http://schemas.microsoft.com/office/drawing/2014/main" id="{BCAAAB36-1FE0-1146-BF35-0C4948FB4B5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502530" y="5229224"/>
              <a:ext cx="711200" cy="711200"/>
            </a:xfrm>
            <a:prstGeom prst="rect">
              <a:avLst/>
            </a:prstGeom>
          </p:spPr>
        </p:pic>
        <p:sp>
          <p:nvSpPr>
            <p:cNvPr id="24" name="TextBox 23">
              <a:extLst>
                <a:ext uri="{FF2B5EF4-FFF2-40B4-BE49-F238E27FC236}">
                  <a16:creationId xmlns:a16="http://schemas.microsoft.com/office/drawing/2014/main" id="{E8E0C15C-ED27-A44B-9453-3E4CDAE9C0DC}"/>
                </a:ext>
              </a:extLst>
            </p:cNvPr>
            <p:cNvSpPr txBox="1"/>
            <p:nvPr/>
          </p:nvSpPr>
          <p:spPr>
            <a:xfrm>
              <a:off x="1179757" y="5979971"/>
              <a:ext cx="1513305" cy="338554"/>
            </a:xfrm>
            <a:prstGeom prst="rect">
              <a:avLst/>
            </a:prstGeom>
            <a:noFill/>
          </p:spPr>
          <p:txBody>
            <a:bodyPr wrap="square" rtlCol="0">
              <a:spAutoFit/>
            </a:bodyPr>
            <a:lstStyle/>
            <a:p>
              <a:pPr algn="ctr" rtl="0"/>
              <a:r>
                <a:rPr lang="pt-BR" sz="1600"/>
                <a:t>Amazon EC2</a:t>
              </a:r>
            </a:p>
          </p:txBody>
        </p:sp>
        <p:pic>
          <p:nvPicPr>
            <p:cNvPr id="25" name="Graphic 24">
              <a:extLst>
                <a:ext uri="{FF2B5EF4-FFF2-40B4-BE49-F238E27FC236}">
                  <a16:creationId xmlns:a16="http://schemas.microsoft.com/office/drawing/2014/main" id="{AF9D5CC4-9081-2545-82DD-287CBCC164F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80809" y="5229224"/>
              <a:ext cx="711200" cy="711200"/>
            </a:xfrm>
            <a:prstGeom prst="rect">
              <a:avLst/>
            </a:prstGeom>
          </p:spPr>
        </p:pic>
        <p:cxnSp>
          <p:nvCxnSpPr>
            <p:cNvPr id="26" name="Straight Arrow Connector 25">
              <a:extLst>
                <a:ext uri="{FF2B5EF4-FFF2-40B4-BE49-F238E27FC236}">
                  <a16:creationId xmlns:a16="http://schemas.microsoft.com/office/drawing/2014/main" id="{133C17CC-1070-7548-88C4-8EC91B186D7B}"/>
                </a:ext>
              </a:extLst>
            </p:cNvPr>
            <p:cNvCxnSpPr>
              <a:cxnSpLocks/>
              <a:stCxn id="25" idx="3"/>
              <a:endCxn id="23" idx="1"/>
            </p:cNvCxnSpPr>
            <p:nvPr/>
          </p:nvCxnSpPr>
          <p:spPr>
            <a:xfrm>
              <a:off x="2292009" y="5584824"/>
              <a:ext cx="2210521" cy="0"/>
            </a:xfrm>
            <a:prstGeom prst="straightConnector1">
              <a:avLst/>
            </a:prstGeom>
            <a:ln w="19050">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286FBFA-AE07-7040-B255-A34262C53979}"/>
                </a:ext>
              </a:extLst>
            </p:cNvPr>
            <p:cNvSpPr txBox="1"/>
            <p:nvPr/>
          </p:nvSpPr>
          <p:spPr>
            <a:xfrm>
              <a:off x="2663483" y="5284316"/>
              <a:ext cx="1470274" cy="830997"/>
            </a:xfrm>
            <a:prstGeom prst="rect">
              <a:avLst/>
            </a:prstGeom>
            <a:noFill/>
          </p:spPr>
          <p:txBody>
            <a:bodyPr wrap="none" rtlCol="0">
              <a:spAutoFit/>
            </a:bodyPr>
            <a:lstStyle/>
            <a:p>
              <a:pPr algn="ctr" rtl="0"/>
              <a:r>
                <a:rPr lang="pt-BR" sz="1600" dirty="0">
                  <a:ea typeface="Amazon Ember Light" panose="020B0403020204020204" pitchFamily="34" charset="0"/>
                  <a:cs typeface="Amazon Ember Light" panose="020B0403020204020204" pitchFamily="34" charset="0"/>
                </a:rPr>
                <a:t>Tráfego de dados</a:t>
              </a:r>
              <a:br>
                <a:rPr lang="en-US" sz="1600" dirty="0">
                  <a:ea typeface="Amazon Ember Light" panose="020B0403020204020204" pitchFamily="34" charset="0"/>
                  <a:cs typeface="Amazon Ember Light" panose="020B0403020204020204" pitchFamily="34" charset="0"/>
                </a:rPr>
              </a:br>
              <a:r>
                <a:rPr lang="pt-BR" sz="1600" dirty="0">
                  <a:ea typeface="Amazon Ember Light" panose="020B0403020204020204" pitchFamily="34" charset="0"/>
                  <a:cs typeface="Amazon Ember Light" panose="020B0403020204020204" pitchFamily="34" charset="0"/>
                </a:rPr>
                <a:t>criptografados com TLS</a:t>
              </a:r>
              <a:br>
                <a:rPr lang="en-US" sz="1600" dirty="0">
                  <a:ea typeface="Amazon Ember Light" panose="020B0403020204020204" pitchFamily="34" charset="0"/>
                  <a:cs typeface="Amazon Ember Light" panose="020B0403020204020204" pitchFamily="34" charset="0"/>
                </a:rPr>
              </a:br>
              <a:endParaRPr lang="en-US" sz="1600" dirty="0">
                <a:ea typeface="Amazon Ember Light" panose="020B0403020204020204" pitchFamily="34" charset="0"/>
                <a:cs typeface="Amazon Ember Light" panose="020B0403020204020204" pitchFamily="34" charset="0"/>
              </a:endParaRPr>
            </a:p>
          </p:txBody>
        </p:sp>
      </p:grpSp>
      <p:sp>
        <p:nvSpPr>
          <p:cNvPr id="30" name="Slide Number Placeholder 29">
            <a:extLst>
              <a:ext uri="{FF2B5EF4-FFF2-40B4-BE49-F238E27FC236}">
                <a16:creationId xmlns:a16="http://schemas.microsoft.com/office/drawing/2014/main" id="{17D86392-E2DF-1149-B9EA-12D75C9573B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64</a:t>
            </a:fld>
            <a:endParaRPr lang="en-US" dirty="0"/>
          </a:p>
        </p:txBody>
      </p:sp>
      <p:grpSp>
        <p:nvGrpSpPr>
          <p:cNvPr id="9" name="Group 8" descr="graphic shows AWS Storage Gateway in a corporate data center connected to Amazon S3 in the AWS Cloud. The two way connection is shown as TLS or SSL encrypted."/>
          <p:cNvGrpSpPr/>
          <p:nvPr/>
        </p:nvGrpSpPr>
        <p:grpSpPr>
          <a:xfrm>
            <a:off x="5707370" y="4789015"/>
            <a:ext cx="6119598" cy="1649558"/>
            <a:chOff x="5453370" y="4789015"/>
            <a:chExt cx="6119598" cy="1649558"/>
          </a:xfrm>
        </p:grpSpPr>
        <p:sp>
          <p:nvSpPr>
            <p:cNvPr id="8" name="TextBox 7">
              <a:extLst>
                <a:ext uri="{FF2B5EF4-FFF2-40B4-BE49-F238E27FC236}">
                  <a16:creationId xmlns:a16="http://schemas.microsoft.com/office/drawing/2014/main" id="{563B0D2C-4299-C74D-B930-2F79F3496558}"/>
                </a:ext>
              </a:extLst>
            </p:cNvPr>
            <p:cNvSpPr txBox="1"/>
            <p:nvPr/>
          </p:nvSpPr>
          <p:spPr>
            <a:xfrm>
              <a:off x="5453370" y="5915353"/>
              <a:ext cx="2676047" cy="338554"/>
            </a:xfrm>
            <a:prstGeom prst="rect">
              <a:avLst/>
            </a:prstGeom>
            <a:noFill/>
          </p:spPr>
          <p:txBody>
            <a:bodyPr wrap="square" rtlCol="0">
              <a:spAutoFit/>
            </a:bodyPr>
            <a:lstStyle/>
            <a:p>
              <a:pPr algn="ctr" rtl="0"/>
              <a:r>
                <a:rPr lang="pt-BR" sz="1600"/>
                <a:t>AWS Storage Gateway</a:t>
              </a:r>
            </a:p>
          </p:txBody>
        </p:sp>
        <p:pic>
          <p:nvPicPr>
            <p:cNvPr id="10" name="Graphic 9">
              <a:extLst>
                <a:ext uri="{FF2B5EF4-FFF2-40B4-BE49-F238E27FC236}">
                  <a16:creationId xmlns:a16="http://schemas.microsoft.com/office/drawing/2014/main" id="{AEB72ECF-4025-1343-A3B7-92932589A86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435793" y="5208459"/>
              <a:ext cx="711200" cy="711200"/>
            </a:xfrm>
            <a:prstGeom prst="rect">
              <a:avLst/>
            </a:prstGeom>
          </p:spPr>
        </p:pic>
        <p:pic>
          <p:nvPicPr>
            <p:cNvPr id="11" name="Graphic 10">
              <a:extLst>
                <a:ext uri="{FF2B5EF4-FFF2-40B4-BE49-F238E27FC236}">
                  <a16:creationId xmlns:a16="http://schemas.microsoft.com/office/drawing/2014/main" id="{FFDB7C9D-5EDD-C244-80C6-41D18238225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0141366" y="5208459"/>
              <a:ext cx="711200" cy="711200"/>
            </a:xfrm>
            <a:prstGeom prst="rect">
              <a:avLst/>
            </a:prstGeom>
          </p:spPr>
        </p:pic>
        <p:sp>
          <p:nvSpPr>
            <p:cNvPr id="12" name="TextBox 11">
              <a:extLst>
                <a:ext uri="{FF2B5EF4-FFF2-40B4-BE49-F238E27FC236}">
                  <a16:creationId xmlns:a16="http://schemas.microsoft.com/office/drawing/2014/main" id="{AD86CB67-7D3B-A349-ACFB-F542C78957A0}"/>
                </a:ext>
              </a:extLst>
            </p:cNvPr>
            <p:cNvSpPr txBox="1"/>
            <p:nvPr/>
          </p:nvSpPr>
          <p:spPr>
            <a:xfrm>
              <a:off x="9271064" y="5868859"/>
              <a:ext cx="2301904" cy="338554"/>
            </a:xfrm>
            <a:prstGeom prst="rect">
              <a:avLst/>
            </a:prstGeom>
            <a:noFill/>
          </p:spPr>
          <p:txBody>
            <a:bodyPr wrap="square" rtlCol="0">
              <a:spAutoFit/>
            </a:bodyPr>
            <a:lstStyle/>
            <a:p>
              <a:pPr algn="ctr" rtl="0"/>
              <a:r>
                <a:rPr lang="pt-BR" sz="1600"/>
                <a:t>Amazon S3</a:t>
              </a:r>
            </a:p>
          </p:txBody>
        </p:sp>
        <p:sp>
          <p:nvSpPr>
            <p:cNvPr id="13" name="Rectangle 12">
              <a:extLst>
                <a:ext uri="{FF2B5EF4-FFF2-40B4-BE49-F238E27FC236}">
                  <a16:creationId xmlns:a16="http://schemas.microsoft.com/office/drawing/2014/main" id="{BA7CEFAA-99D9-F44C-87B2-11BAD1780B53}"/>
                </a:ext>
              </a:extLst>
            </p:cNvPr>
            <p:cNvSpPr/>
            <p:nvPr/>
          </p:nvSpPr>
          <p:spPr>
            <a:xfrm>
              <a:off x="9428887" y="4789015"/>
              <a:ext cx="2092044" cy="1603063"/>
            </a:xfrm>
            <a:prstGeom prst="rect">
              <a:avLst/>
            </a:prstGeom>
            <a:noFill/>
            <a:ln w="12700">
              <a:solidFill>
                <a:srgbClr val="141B2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dirty="0">
                  <a:solidFill>
                    <a:schemeClr val="tx1"/>
                  </a:solidFill>
                </a:rPr>
                <a:t>Nuvem AWS</a:t>
              </a:r>
            </a:p>
          </p:txBody>
        </p:sp>
        <p:pic>
          <p:nvPicPr>
            <p:cNvPr id="14" name="Graphic 13">
              <a:extLst>
                <a:ext uri="{FF2B5EF4-FFF2-40B4-BE49-F238E27FC236}">
                  <a16:creationId xmlns:a16="http://schemas.microsoft.com/office/drawing/2014/main" id="{2FBCBC44-8C3A-7847-A55D-67864385307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428887" y="4789016"/>
              <a:ext cx="330200" cy="330200"/>
            </a:xfrm>
            <a:prstGeom prst="rect">
              <a:avLst/>
            </a:prstGeom>
          </p:spPr>
        </p:pic>
        <p:sp>
          <p:nvSpPr>
            <p:cNvPr id="15" name="Rectangle 14">
              <a:extLst>
                <a:ext uri="{FF2B5EF4-FFF2-40B4-BE49-F238E27FC236}">
                  <a16:creationId xmlns:a16="http://schemas.microsoft.com/office/drawing/2014/main" id="{FFFDE15F-5EF1-FA40-92A8-198EAAE0EA24}"/>
                </a:ext>
              </a:extLst>
            </p:cNvPr>
            <p:cNvSpPr/>
            <p:nvPr/>
          </p:nvSpPr>
          <p:spPr>
            <a:xfrm>
              <a:off x="5459944" y="4789015"/>
              <a:ext cx="2610136" cy="1649558"/>
            </a:xfrm>
            <a:prstGeom prst="rect">
              <a:avLst/>
            </a:prstGeom>
            <a:noFill/>
            <a:ln w="12700">
              <a:solidFill>
                <a:srgbClr val="5A6B8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rtl="0"/>
              <a:r>
                <a:rPr lang="pt-BR" sz="1600" dirty="0">
                  <a:solidFill>
                    <a:srgbClr val="5A6B86"/>
                  </a:solidFill>
                </a:rPr>
                <a:t>Datacenter corporativo</a:t>
              </a:r>
            </a:p>
          </p:txBody>
        </p:sp>
        <p:pic>
          <p:nvPicPr>
            <p:cNvPr id="16" name="Graphic 15">
              <a:extLst>
                <a:ext uri="{FF2B5EF4-FFF2-40B4-BE49-F238E27FC236}">
                  <a16:creationId xmlns:a16="http://schemas.microsoft.com/office/drawing/2014/main" id="{8612BC22-75FB-AB47-937B-6CFD63D059E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5468632" y="4791624"/>
              <a:ext cx="330200" cy="330200"/>
            </a:xfrm>
            <a:prstGeom prst="rect">
              <a:avLst/>
            </a:prstGeom>
          </p:spPr>
        </p:pic>
        <p:cxnSp>
          <p:nvCxnSpPr>
            <p:cNvPr id="3" name="Straight Arrow Connector 2">
              <a:extLst>
                <a:ext uri="{FF2B5EF4-FFF2-40B4-BE49-F238E27FC236}">
                  <a16:creationId xmlns:a16="http://schemas.microsoft.com/office/drawing/2014/main" id="{D70BA1CC-3142-3948-9442-45C0446AFE4E}"/>
                </a:ext>
              </a:extLst>
            </p:cNvPr>
            <p:cNvCxnSpPr>
              <a:cxnSpLocks/>
              <a:stCxn id="10" idx="3"/>
              <a:endCxn id="11" idx="1"/>
            </p:cNvCxnSpPr>
            <p:nvPr/>
          </p:nvCxnSpPr>
          <p:spPr>
            <a:xfrm>
              <a:off x="7146993" y="5564059"/>
              <a:ext cx="2994373" cy="0"/>
            </a:xfrm>
            <a:prstGeom prst="straightConnector1">
              <a:avLst/>
            </a:prstGeom>
            <a:ln w="19050">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093D105-7A4F-E24B-8CD8-B734B2CD47B2}"/>
                </a:ext>
              </a:extLst>
            </p:cNvPr>
            <p:cNvSpPr txBox="1"/>
            <p:nvPr/>
          </p:nvSpPr>
          <p:spPr>
            <a:xfrm>
              <a:off x="8013935" y="5569701"/>
              <a:ext cx="1478014" cy="584775"/>
            </a:xfrm>
            <a:prstGeom prst="rect">
              <a:avLst/>
            </a:prstGeom>
            <a:noFill/>
          </p:spPr>
          <p:txBody>
            <a:bodyPr wrap="square" rtlCol="0">
              <a:spAutoFit/>
            </a:bodyPr>
            <a:lstStyle/>
            <a:p>
              <a:pPr algn="ctr" rtl="0"/>
              <a:r>
                <a:rPr lang="pt-BR" sz="1600" dirty="0">
                  <a:ea typeface="Amazon Ember Light" panose="020B0403020204020204" pitchFamily="34" charset="0"/>
                  <a:cs typeface="Amazon Ember Light" panose="020B0403020204020204" pitchFamily="34" charset="0"/>
                </a:rPr>
                <a:t>TLS ou SSL criptografados</a:t>
              </a:r>
              <a:endParaRPr lang="en-US" sz="1600" dirty="0">
                <a:ea typeface="Amazon Ember Light" panose="020B0403020204020204" pitchFamily="34" charset="0"/>
                <a:cs typeface="Amazon Ember Light" panose="020B0403020204020204" pitchFamily="34" charset="0"/>
              </a:endParaRPr>
            </a:p>
          </p:txBody>
        </p:sp>
        <p:pic>
          <p:nvPicPr>
            <p:cNvPr id="31" name="Graphic 30">
              <a:extLst>
                <a:ext uri="{FF2B5EF4-FFF2-40B4-BE49-F238E27FC236}">
                  <a16:creationId xmlns:a16="http://schemas.microsoft.com/office/drawing/2014/main" id="{D080BF57-55A1-AD48-8104-32DEE9B55EE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530267" y="5117265"/>
              <a:ext cx="469900" cy="469900"/>
            </a:xfrm>
            <a:prstGeom prst="rect">
              <a:avLst/>
            </a:prstGeom>
          </p:spPr>
        </p:pic>
      </p:grpSp>
    </p:spTree>
    <p:custDataLst>
      <p:tags r:id="rId1"/>
    </p:custDataLst>
    <p:extLst>
      <p:ext uri="{BB962C8B-B14F-4D97-AF65-F5344CB8AC3E}">
        <p14:creationId xmlns:p14="http://schemas.microsoft.com/office/powerpoint/2010/main" val="18458161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43D59-FA0B-C24E-B1FA-56BE7D45A6FE}"/>
              </a:ext>
            </a:extLst>
          </p:cNvPr>
          <p:cNvSpPr>
            <a:spLocks noGrp="1"/>
          </p:cNvSpPr>
          <p:nvPr>
            <p:ph type="title"/>
          </p:nvPr>
        </p:nvSpPr>
        <p:spPr/>
        <p:txBody>
          <a:bodyPr rtlCol="0"/>
          <a:lstStyle/>
          <a:p>
            <a:pPr rtl="0"/>
            <a:r>
              <a:rPr lang="pt-BR" sz="3600" dirty="0"/>
              <a:t>Proteção de </a:t>
            </a:r>
            <a:r>
              <a:rPr lang="pt-BR" sz="3600" dirty="0" err="1"/>
              <a:t>buckets</a:t>
            </a:r>
            <a:r>
              <a:rPr lang="pt-BR" sz="3600" dirty="0"/>
              <a:t> e objetos do </a:t>
            </a:r>
            <a:r>
              <a:rPr lang="pt-BR" sz="3600" dirty="0" err="1"/>
              <a:t>Amazon</a:t>
            </a:r>
            <a:r>
              <a:rPr lang="pt-BR" sz="3600" dirty="0"/>
              <a:t> S3</a:t>
            </a:r>
          </a:p>
        </p:txBody>
      </p:sp>
      <p:sp>
        <p:nvSpPr>
          <p:cNvPr id="3" name="Content Placeholder 2">
            <a:extLst>
              <a:ext uri="{FF2B5EF4-FFF2-40B4-BE49-F238E27FC236}">
                <a16:creationId xmlns:a16="http://schemas.microsoft.com/office/drawing/2014/main" id="{269C8F78-99A8-5B49-AE2D-DA1EB051A759}"/>
              </a:ext>
            </a:extLst>
          </p:cNvPr>
          <p:cNvSpPr>
            <a:spLocks noGrp="1"/>
          </p:cNvSpPr>
          <p:nvPr>
            <p:ph idx="1"/>
          </p:nvPr>
        </p:nvSpPr>
        <p:spPr/>
        <p:txBody>
          <a:bodyPr rtlCol="0"/>
          <a:lstStyle/>
          <a:p>
            <a:pPr rtl="0"/>
            <a:r>
              <a:rPr lang="pt-BR" sz="2600" dirty="0"/>
              <a:t>Os </a:t>
            </a:r>
            <a:r>
              <a:rPr lang="pt-BR" sz="2600" dirty="0" err="1"/>
              <a:t>buckets</a:t>
            </a:r>
            <a:r>
              <a:rPr lang="pt-BR" sz="2600" dirty="0"/>
              <a:t> e objetos do S3 recém-criados são </a:t>
            </a:r>
            <a:r>
              <a:rPr lang="pt-BR" sz="2600" dirty="0">
                <a:solidFill>
                  <a:schemeClr val="accent6"/>
                </a:solidFill>
              </a:rPr>
              <a:t>privados</a:t>
            </a:r>
            <a:r>
              <a:rPr lang="pt-BR" sz="2600" dirty="0"/>
              <a:t> e </a:t>
            </a:r>
            <a:r>
              <a:rPr lang="pt-BR" sz="2600" dirty="0">
                <a:solidFill>
                  <a:schemeClr val="accent6"/>
                </a:solidFill>
              </a:rPr>
              <a:t>protegidos</a:t>
            </a:r>
            <a:r>
              <a:rPr lang="pt-BR" sz="2600" dirty="0"/>
              <a:t> </a:t>
            </a:r>
            <a:br>
              <a:rPr lang="pt-BR" sz="2600" dirty="0"/>
            </a:br>
            <a:r>
              <a:rPr lang="pt-BR" sz="2600" dirty="0"/>
              <a:t>por padrão.</a:t>
            </a:r>
          </a:p>
          <a:p>
            <a:pPr rtl="0"/>
            <a:r>
              <a:rPr lang="pt-BR" sz="2600" dirty="0"/>
              <a:t>Quando os casos de uso exigem o compartilhamento de objetos de dados no </a:t>
            </a:r>
            <a:r>
              <a:rPr lang="pt-BR" sz="2600" dirty="0" err="1"/>
              <a:t>Amazon</a:t>
            </a:r>
            <a:r>
              <a:rPr lang="pt-BR" sz="2600" dirty="0"/>
              <a:t> S3 –</a:t>
            </a:r>
            <a:endParaRPr lang="en-US" sz="2600" dirty="0"/>
          </a:p>
          <a:p>
            <a:pPr lvl="1" rtl="0"/>
            <a:r>
              <a:rPr lang="pt-BR" sz="2000" dirty="0"/>
              <a:t>É essencial gerenciar e controlar o acesso aos dados.</a:t>
            </a:r>
          </a:p>
          <a:p>
            <a:pPr lvl="1" rtl="0"/>
            <a:r>
              <a:rPr lang="pt-BR" sz="2000" dirty="0"/>
              <a:t>Siga as </a:t>
            </a:r>
            <a:r>
              <a:rPr lang="pt-BR" sz="2000" b="1" dirty="0">
                <a:solidFill>
                  <a:schemeClr val="accent5"/>
                </a:solidFill>
              </a:rPr>
              <a:t>permissões que respeitam o princípio do privilégio mínimo </a:t>
            </a:r>
            <a:r>
              <a:rPr lang="pt-BR" sz="2000" dirty="0"/>
              <a:t>e considere </a:t>
            </a:r>
            <a:br>
              <a:rPr lang="pt-BR" sz="2000" dirty="0"/>
            </a:br>
            <a:r>
              <a:rPr lang="pt-BR" sz="2000" dirty="0"/>
              <a:t>o uso da criptografia do </a:t>
            </a:r>
            <a:r>
              <a:rPr lang="pt-BR" sz="2000" dirty="0" err="1"/>
              <a:t>Amazon</a:t>
            </a:r>
            <a:r>
              <a:rPr lang="pt-BR" sz="2000" dirty="0"/>
              <a:t> S3.</a:t>
            </a:r>
          </a:p>
          <a:p>
            <a:pPr rtl="0"/>
            <a:r>
              <a:rPr lang="pt-BR" sz="2600" dirty="0"/>
              <a:t>Ferramentas e opções para controlar o acesso aos dados do S3 incluem –</a:t>
            </a:r>
            <a:endParaRPr lang="en-US" sz="2600" dirty="0"/>
          </a:p>
          <a:p>
            <a:pPr lvl="1" rtl="0"/>
            <a:r>
              <a:rPr lang="pt-BR" sz="2000" dirty="0">
                <a:hlinkClick r:id="rId4"/>
              </a:rPr>
              <a:t>Recurso </a:t>
            </a:r>
            <a:r>
              <a:rPr lang="pt-BR" sz="2000" dirty="0" err="1"/>
              <a:t>Amazon</a:t>
            </a:r>
            <a:r>
              <a:rPr lang="pt-BR" sz="2000" dirty="0"/>
              <a:t> S3 </a:t>
            </a:r>
            <a:r>
              <a:rPr lang="pt-BR" sz="2000" dirty="0" err="1"/>
              <a:t>Block</a:t>
            </a:r>
            <a:r>
              <a:rPr lang="pt-BR" sz="2000" dirty="0"/>
              <a:t> </a:t>
            </a:r>
            <a:r>
              <a:rPr lang="pt-BR" sz="2000" dirty="0" err="1"/>
              <a:t>Public</a:t>
            </a:r>
            <a:r>
              <a:rPr lang="pt-BR" sz="2000" dirty="0"/>
              <a:t> Access: simples de usar.</a:t>
            </a:r>
          </a:p>
          <a:p>
            <a:pPr lvl="1" rtl="0"/>
            <a:r>
              <a:rPr lang="pt-BR" sz="2000" dirty="0"/>
              <a:t>Políticas do IAM: uma boa opção quando o usuário pode autenticar usando o IAM.</a:t>
            </a:r>
          </a:p>
          <a:p>
            <a:pPr lvl="1" rtl="0"/>
            <a:r>
              <a:rPr lang="pt-BR" sz="2000" dirty="0">
                <a:hlinkClick r:id="rId5"/>
              </a:rPr>
              <a:t>Políticas de </a:t>
            </a:r>
            <a:r>
              <a:rPr lang="pt-BR" sz="2000" dirty="0" err="1">
                <a:hlinkClick r:id="rId5"/>
              </a:rPr>
              <a:t>buckets</a:t>
            </a:r>
            <a:endParaRPr lang="en-US" sz="2000" dirty="0"/>
          </a:p>
          <a:p>
            <a:pPr lvl="1" rtl="0"/>
            <a:r>
              <a:rPr lang="pt-BR" sz="2000" dirty="0">
                <a:hlinkClick r:id="rId6"/>
              </a:rPr>
              <a:t>Listas de controle de acesso</a:t>
            </a:r>
            <a:r>
              <a:rPr lang="pt-BR" sz="2000" dirty="0"/>
              <a:t> (</a:t>
            </a:r>
            <a:r>
              <a:rPr lang="pt-BR" sz="2000" dirty="0" err="1"/>
              <a:t>ACLs</a:t>
            </a:r>
            <a:r>
              <a:rPr lang="pt-BR" sz="2000" dirty="0"/>
              <a:t>): um mecanismo de controle de acesso herdado.</a:t>
            </a:r>
          </a:p>
          <a:p>
            <a:pPr lvl="1" rtl="0"/>
            <a:r>
              <a:rPr lang="pt-BR" sz="2000" dirty="0"/>
              <a:t>Verificação de permissão de </a:t>
            </a:r>
            <a:r>
              <a:rPr lang="pt-BR" sz="2000" dirty="0" err="1"/>
              <a:t>bucket</a:t>
            </a:r>
            <a:r>
              <a:rPr lang="pt-BR" sz="2000" dirty="0"/>
              <a:t> do </a:t>
            </a:r>
            <a:r>
              <a:rPr lang="pt-BR" sz="2000" u="sng" dirty="0">
                <a:hlinkClick r:id="rId7"/>
              </a:rPr>
              <a:t>AWS </a:t>
            </a:r>
            <a:r>
              <a:rPr lang="pt-BR" sz="2000" u="sng" dirty="0" err="1">
                <a:hlinkClick r:id="rId7"/>
              </a:rPr>
              <a:t>Trusted</a:t>
            </a:r>
            <a:r>
              <a:rPr lang="pt-BR" sz="2000" u="sng" dirty="0">
                <a:hlinkClick r:id="rId7"/>
              </a:rPr>
              <a:t> </a:t>
            </a:r>
            <a:r>
              <a:rPr lang="pt-BR" sz="2000" u="sng" dirty="0" err="1">
                <a:hlinkClick r:id="rId7"/>
              </a:rPr>
              <a:t>Advisor</a:t>
            </a:r>
            <a:r>
              <a:rPr lang="pt-BR" sz="2000" dirty="0"/>
              <a:t> : um recurso gratuito.</a:t>
            </a:r>
          </a:p>
          <a:p>
            <a:pPr marL="457200" lvl="1" indent="0" rtl="0">
              <a:buNone/>
            </a:pPr>
            <a:endParaRPr lang="en-US" dirty="0"/>
          </a:p>
          <a:p>
            <a:pPr lvl="1" rtl="0"/>
            <a:endParaRPr lang="en-US" dirty="0"/>
          </a:p>
          <a:p>
            <a:pPr rtl="0"/>
            <a:endParaRPr lang="en-US" dirty="0"/>
          </a:p>
        </p:txBody>
      </p:sp>
      <p:sp>
        <p:nvSpPr>
          <p:cNvPr id="4" name="Slide Number Placeholder 3">
            <a:extLst>
              <a:ext uri="{FF2B5EF4-FFF2-40B4-BE49-F238E27FC236}">
                <a16:creationId xmlns:a16="http://schemas.microsoft.com/office/drawing/2014/main" id="{2B116061-8C1B-9649-8E49-5F69A2833A68}"/>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65</a:t>
            </a:fld>
            <a:endParaRPr lang="en-US" dirty="0"/>
          </a:p>
        </p:txBody>
      </p:sp>
      <p:sp>
        <p:nvSpPr>
          <p:cNvPr id="5" name="Footer Placeholder 4">
            <a:extLst>
              <a:ext uri="{FF2B5EF4-FFF2-40B4-BE49-F238E27FC236}">
                <a16:creationId xmlns:a16="http://schemas.microsoft.com/office/drawing/2014/main" id="{FF165FC0-A0D1-4343-B2CA-1816BF4EDEA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40118757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sz="4000"/>
              <a:t>Seção 6: Trabalhar para garantir a conformidade</a:t>
            </a:r>
          </a:p>
        </p:txBody>
      </p:sp>
      <p:sp>
        <p:nvSpPr>
          <p:cNvPr id="3" name="Text Placeholder 2">
            <a:extLst>
              <a:ext uri="{FF2B5EF4-FFF2-40B4-BE49-F238E27FC236}">
                <a16:creationId xmlns:a16="http://schemas.microsoft.com/office/drawing/2014/main" id="{4CD374E3-FB71-C442-8DCB-4AACC1CD8B99}"/>
              </a:ext>
            </a:extLst>
          </p:cNvPr>
          <p:cNvSpPr>
            <a:spLocks noGrp="1"/>
          </p:cNvSpPr>
          <p:nvPr>
            <p:ph type="body" sz="quarter" idx="10"/>
          </p:nvPr>
        </p:nvSpPr>
        <p:spPr>
          <a:xfrm>
            <a:off x="419099" y="2554356"/>
            <a:ext cx="9219575" cy="488498"/>
          </a:xfrm>
        </p:spPr>
        <p:txBody>
          <a:bodyPr rtlCol="0">
            <a:normAutofit/>
          </a:bodyPr>
          <a:lstStyle/>
          <a:p>
            <a:pPr rtl="0"/>
            <a:r>
              <a:rPr lang="pt-BR"/>
              <a:t>Módulo 4: Segurança na Nuvem AWS</a:t>
            </a:r>
          </a:p>
          <a:p>
            <a:pPr rtl="0"/>
            <a:endParaRPr lang="en-US" dirty="0"/>
          </a:p>
        </p:txBody>
      </p:sp>
      <p:sp>
        <p:nvSpPr>
          <p:cNvPr id="4" name="Footer Placeholder 3">
            <a:extLst>
              <a:ext uri="{FF2B5EF4-FFF2-40B4-BE49-F238E27FC236}">
                <a16:creationId xmlns:a16="http://schemas.microsoft.com/office/drawing/2014/main" id="{FF52DE50-0C8D-0D49-B776-425238A0AFA4}"/>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403147061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A8C6A08-4375-094B-B87A-3AFB37BAF812}"/>
              </a:ext>
            </a:extLst>
          </p:cNvPr>
          <p:cNvSpPr>
            <a:spLocks noGrp="1"/>
          </p:cNvSpPr>
          <p:nvPr>
            <p:ph type="title"/>
          </p:nvPr>
        </p:nvSpPr>
        <p:spPr/>
        <p:txBody>
          <a:bodyPr rtlCol="0"/>
          <a:lstStyle/>
          <a:p>
            <a:pPr rtl="0"/>
            <a:r>
              <a:rPr lang="pt-BR" dirty="0"/>
              <a:t>Programas de conformidade da AWS</a:t>
            </a:r>
          </a:p>
        </p:txBody>
      </p:sp>
      <p:sp>
        <p:nvSpPr>
          <p:cNvPr id="6" name="Content Placeholder 5">
            <a:extLst>
              <a:ext uri="{FF2B5EF4-FFF2-40B4-BE49-F238E27FC236}">
                <a16:creationId xmlns:a16="http://schemas.microsoft.com/office/drawing/2014/main" id="{4A742DEB-C1B1-654C-94B3-B2B23D052606}"/>
              </a:ext>
            </a:extLst>
          </p:cNvPr>
          <p:cNvSpPr>
            <a:spLocks noGrp="1"/>
          </p:cNvSpPr>
          <p:nvPr>
            <p:ph idx="1"/>
          </p:nvPr>
        </p:nvSpPr>
        <p:spPr>
          <a:xfrm>
            <a:off x="419100" y="1442450"/>
            <a:ext cx="11353800" cy="4648788"/>
          </a:xfrm>
        </p:spPr>
        <p:txBody>
          <a:bodyPr rtlCol="0"/>
          <a:lstStyle/>
          <a:p>
            <a:pPr rtl="0">
              <a:lnSpc>
                <a:spcPct val="85000"/>
              </a:lnSpc>
            </a:pPr>
            <a:r>
              <a:rPr lang="pt-BR" sz="2000" dirty="0"/>
              <a:t>Os clientes estão sujeitos a muitos regulamentos e requisitos diferentes de segurança e conformidade.</a:t>
            </a:r>
          </a:p>
          <a:p>
            <a:pPr rtl="0">
              <a:lnSpc>
                <a:spcPct val="85000"/>
              </a:lnSpc>
            </a:pPr>
            <a:r>
              <a:rPr lang="pt-BR" sz="2000" b="1" dirty="0">
                <a:solidFill>
                  <a:schemeClr val="accent3"/>
                </a:solidFill>
              </a:rPr>
              <a:t>A AWS contrata órgãos de certificação e auditores independentes para fornecer aos clientes informações detalhadas sobre as políticas, os processos e os controles estabelecidos e operados pela AWS.</a:t>
            </a:r>
          </a:p>
          <a:p>
            <a:pPr marL="0" indent="0" rtl="0">
              <a:buNone/>
            </a:pPr>
            <a:endParaRPr lang="en-US" sz="1500" dirty="0"/>
          </a:p>
          <a:p>
            <a:pPr rtl="0"/>
            <a:r>
              <a:rPr lang="pt-BR" sz="2000" dirty="0"/>
              <a:t>Os programas de conformidade podem ser categorizados amplamente –</a:t>
            </a:r>
            <a:endParaRPr lang="en-US" sz="2000" dirty="0"/>
          </a:p>
          <a:p>
            <a:pPr lvl="1" rtl="0"/>
            <a:r>
              <a:rPr lang="pt-BR" sz="1800" b="1" dirty="0">
                <a:solidFill>
                  <a:schemeClr val="accent5"/>
                </a:solidFill>
              </a:rPr>
              <a:t>Certificações e declarações</a:t>
            </a:r>
          </a:p>
          <a:p>
            <a:pPr lvl="2" rtl="0"/>
            <a:r>
              <a:rPr lang="pt-BR" sz="1600" dirty="0"/>
              <a:t>Avaliado por um auditor externo independente</a:t>
            </a:r>
          </a:p>
          <a:p>
            <a:pPr lvl="2" rtl="0"/>
            <a:r>
              <a:rPr lang="pt-BR" sz="1600" dirty="0"/>
              <a:t>Exemplos: </a:t>
            </a:r>
            <a:r>
              <a:rPr lang="pt-BR" sz="1800" dirty="0">
                <a:solidFill>
                  <a:schemeClr val="accent6"/>
                </a:solidFill>
              </a:rPr>
              <a:t>ISO</a:t>
            </a:r>
            <a:r>
              <a:rPr lang="pt-BR" sz="1800" dirty="0"/>
              <a:t> 27001, 27017, 27018 e ISO/IEC 9001</a:t>
            </a:r>
            <a:endParaRPr lang="en-US" sz="1600" dirty="0"/>
          </a:p>
          <a:p>
            <a:pPr lvl="1" rtl="0"/>
            <a:r>
              <a:rPr lang="pt-BR" sz="1800" b="1" dirty="0">
                <a:solidFill>
                  <a:schemeClr val="accent5"/>
                </a:solidFill>
              </a:rPr>
              <a:t>Leis, regulamentos e privacidade</a:t>
            </a:r>
          </a:p>
          <a:p>
            <a:pPr lvl="2" rtl="0"/>
            <a:r>
              <a:rPr lang="pt-BR" sz="1600" dirty="0"/>
              <a:t>A AWS fornece recursos de segurança e contratos legais para apoiar a conformidade</a:t>
            </a:r>
            <a:endParaRPr lang="en-US" sz="1600" dirty="0"/>
          </a:p>
          <a:p>
            <a:pPr lvl="2" rtl="0"/>
            <a:r>
              <a:rPr lang="pt-BR" sz="1600" dirty="0"/>
              <a:t>Exemplos: </a:t>
            </a:r>
            <a:r>
              <a:rPr lang="pt-BR" sz="1600" dirty="0">
                <a:solidFill>
                  <a:schemeClr val="accent6"/>
                </a:solidFill>
              </a:rPr>
              <a:t>Regulamento geral de proteção de dados (GDPR)</a:t>
            </a:r>
            <a:r>
              <a:rPr lang="pt-BR" sz="1600" dirty="0"/>
              <a:t>, da UE, HIPAA</a:t>
            </a:r>
          </a:p>
          <a:p>
            <a:pPr lvl="1" rtl="0"/>
            <a:r>
              <a:rPr lang="pt-BR" sz="1800" b="1" dirty="0">
                <a:solidFill>
                  <a:schemeClr val="accent5"/>
                </a:solidFill>
              </a:rPr>
              <a:t>Alinhamentos e estruturas</a:t>
            </a:r>
          </a:p>
          <a:p>
            <a:pPr lvl="2" rtl="0"/>
            <a:r>
              <a:rPr lang="pt-BR" sz="1600" dirty="0"/>
              <a:t>Requisitos de segurança ou conformidade específicos do setor ou da função</a:t>
            </a:r>
          </a:p>
          <a:p>
            <a:pPr lvl="2" rtl="0"/>
            <a:r>
              <a:rPr lang="pt-BR" sz="1600" dirty="0"/>
              <a:t>Exemplos: Center for Internet Security (CIS), certificado </a:t>
            </a:r>
            <a:r>
              <a:rPr lang="pt-BR" sz="1600" dirty="0" err="1"/>
              <a:t>Privacy</a:t>
            </a:r>
            <a:r>
              <a:rPr lang="pt-BR" sz="1600" dirty="0"/>
              <a:t> </a:t>
            </a:r>
            <a:r>
              <a:rPr lang="pt-BR" sz="1600" dirty="0" err="1"/>
              <a:t>Shield</a:t>
            </a:r>
            <a:r>
              <a:rPr lang="pt-BR" sz="1600" dirty="0"/>
              <a:t> entre UE e EUA</a:t>
            </a:r>
          </a:p>
          <a:p>
            <a:pPr lvl="2" rtl="0"/>
            <a:endParaRPr lang="en-US" sz="1600" dirty="0"/>
          </a:p>
        </p:txBody>
      </p:sp>
      <p:sp>
        <p:nvSpPr>
          <p:cNvPr id="4" name="Footer Placeholder 3">
            <a:extLst>
              <a:ext uri="{FF2B5EF4-FFF2-40B4-BE49-F238E27FC236}">
                <a16:creationId xmlns:a16="http://schemas.microsoft.com/office/drawing/2014/main" id="{9E039DB5-0E9A-774F-A2CB-C63905B0DBB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8" name="Picture 7">
            <a:extLst>
              <a:ext uri="{FF2B5EF4-FFF2-40B4-BE49-F238E27FC236}">
                <a16:creationId xmlns:a16="http://schemas.microsoft.com/office/drawing/2014/main" id="{A998CB95-ED7B-5B47-9555-52038638F37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90113" y="3838574"/>
            <a:ext cx="838201" cy="838201"/>
          </a:xfrm>
          <a:prstGeom prst="rect">
            <a:avLst/>
          </a:prstGeom>
        </p:spPr>
      </p:pic>
      <p:sp>
        <p:nvSpPr>
          <p:cNvPr id="2" name="Slide Number Placeholder 1">
            <a:extLst>
              <a:ext uri="{FF2B5EF4-FFF2-40B4-BE49-F238E27FC236}">
                <a16:creationId xmlns:a16="http://schemas.microsoft.com/office/drawing/2014/main" id="{A69A5D2F-177B-6E4C-9D3C-CD33F0D3E6C6}"/>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67</a:t>
            </a:fld>
            <a:endParaRPr lang="en-US" dirty="0"/>
          </a:p>
        </p:txBody>
      </p:sp>
      <p:pic>
        <p:nvPicPr>
          <p:cNvPr id="7" name="Picture 6">
            <a:extLst>
              <a:ext uri="{FF2B5EF4-FFF2-40B4-BE49-F238E27FC236}">
                <a16:creationId xmlns:a16="http://schemas.microsoft.com/office/drawing/2014/main" id="{D61AC2CF-1A3E-7847-92CD-2DAB502288FF}"/>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9230152" y="4725759"/>
            <a:ext cx="815248" cy="755735"/>
          </a:xfrm>
          <a:prstGeom prst="rect">
            <a:avLst/>
          </a:prstGeom>
        </p:spPr>
      </p:pic>
      <p:pic>
        <p:nvPicPr>
          <p:cNvPr id="12" name="Picture 11">
            <a:extLst>
              <a:ext uri="{FF2B5EF4-FFF2-40B4-BE49-F238E27FC236}">
                <a16:creationId xmlns:a16="http://schemas.microsoft.com/office/drawing/2014/main" id="{B3F331EC-F910-8A46-AD50-6D51E76948D8}"/>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rot="5400000" flipH="1">
            <a:off x="10015695" y="5812871"/>
            <a:ext cx="695992" cy="696688"/>
          </a:xfrm>
          <a:prstGeom prst="rect">
            <a:avLst/>
          </a:prstGeom>
        </p:spPr>
      </p:pic>
    </p:spTree>
    <p:custDataLst>
      <p:tags r:id="rId1"/>
    </p:custDataLst>
    <p:extLst>
      <p:ext uri="{BB962C8B-B14F-4D97-AF65-F5344CB8AC3E}">
        <p14:creationId xmlns:p14="http://schemas.microsoft.com/office/powerpoint/2010/main" val="277497453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50DE-5AFC-2B46-92DE-F3F756F899DC}"/>
              </a:ext>
            </a:extLst>
          </p:cNvPr>
          <p:cNvSpPr>
            <a:spLocks noGrp="1"/>
          </p:cNvSpPr>
          <p:nvPr>
            <p:ph type="title"/>
          </p:nvPr>
        </p:nvSpPr>
        <p:spPr/>
        <p:txBody>
          <a:bodyPr rtlCol="0"/>
          <a:lstStyle/>
          <a:p>
            <a:pPr rtl="0"/>
            <a:r>
              <a:rPr lang="pt-BR"/>
              <a:t>AWS Config</a:t>
            </a:r>
          </a:p>
        </p:txBody>
      </p:sp>
      <p:sp>
        <p:nvSpPr>
          <p:cNvPr id="3" name="Content Placeholder 2">
            <a:extLst>
              <a:ext uri="{FF2B5EF4-FFF2-40B4-BE49-F238E27FC236}">
                <a16:creationId xmlns:a16="http://schemas.microsoft.com/office/drawing/2014/main" id="{1DB336AE-B72D-C54B-B563-2BCC6207EE96}"/>
              </a:ext>
            </a:extLst>
          </p:cNvPr>
          <p:cNvSpPr>
            <a:spLocks noGrp="1"/>
          </p:cNvSpPr>
          <p:nvPr>
            <p:ph idx="1"/>
          </p:nvPr>
        </p:nvSpPr>
        <p:spPr>
          <a:xfrm>
            <a:off x="6191250" y="1573539"/>
            <a:ext cx="5581650" cy="4648788"/>
          </a:xfrm>
        </p:spPr>
        <p:txBody>
          <a:bodyPr rtlCol="0"/>
          <a:lstStyle/>
          <a:p>
            <a:pPr rtl="0"/>
            <a:r>
              <a:rPr lang="pt-BR" sz="2200" b="1" dirty="0">
                <a:solidFill>
                  <a:schemeClr val="accent5"/>
                </a:solidFill>
              </a:rPr>
              <a:t>Avalie e audite as configurações dos recursos da AWS.</a:t>
            </a:r>
            <a:endParaRPr lang="en-US" sz="2200" b="1" dirty="0">
              <a:solidFill>
                <a:schemeClr val="accent5"/>
              </a:solidFill>
            </a:endParaRPr>
          </a:p>
          <a:p>
            <a:pPr rtl="0"/>
            <a:r>
              <a:rPr lang="pt-BR" sz="2200" dirty="0"/>
              <a:t>Use para monitoramento contínuo de configurações.</a:t>
            </a:r>
          </a:p>
          <a:p>
            <a:pPr rtl="0"/>
            <a:r>
              <a:rPr lang="pt-BR" sz="2200" dirty="0"/>
              <a:t>Avalie automaticamente as configurações </a:t>
            </a:r>
            <a:r>
              <a:rPr lang="pt-BR" sz="2200" i="1" dirty="0"/>
              <a:t>registradas</a:t>
            </a:r>
            <a:r>
              <a:rPr lang="pt-BR" sz="2200" dirty="0"/>
              <a:t> em comparação com as configurações </a:t>
            </a:r>
            <a:r>
              <a:rPr lang="pt-BR" sz="2200" i="1" dirty="0"/>
              <a:t>desejadas</a:t>
            </a:r>
            <a:r>
              <a:rPr lang="pt-BR" sz="2200" dirty="0"/>
              <a:t>.</a:t>
            </a:r>
          </a:p>
          <a:p>
            <a:pPr rtl="0"/>
            <a:r>
              <a:rPr lang="pt-BR" sz="2200" dirty="0"/>
              <a:t>Analise as alterações de configuração.</a:t>
            </a:r>
          </a:p>
          <a:p>
            <a:pPr rtl="0"/>
            <a:r>
              <a:rPr lang="pt-BR" sz="2200" dirty="0"/>
              <a:t>Visualize os históricos de configuração detalhados.</a:t>
            </a:r>
          </a:p>
          <a:p>
            <a:pPr rtl="0"/>
            <a:r>
              <a:rPr lang="pt-BR" sz="2200" b="1" dirty="0">
                <a:solidFill>
                  <a:schemeClr val="accent5"/>
                </a:solidFill>
              </a:rPr>
              <a:t>Simplifique a auditoria de conformidade e a análise de segurança.</a:t>
            </a:r>
          </a:p>
        </p:txBody>
      </p:sp>
      <p:sp>
        <p:nvSpPr>
          <p:cNvPr id="4" name="Slide Number Placeholder 3">
            <a:extLst>
              <a:ext uri="{FF2B5EF4-FFF2-40B4-BE49-F238E27FC236}">
                <a16:creationId xmlns:a16="http://schemas.microsoft.com/office/drawing/2014/main" id="{494032C5-8196-CC4B-AF9B-19C23A03C29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68</a:t>
            </a:fld>
            <a:endParaRPr lang="en-US" dirty="0"/>
          </a:p>
        </p:txBody>
      </p:sp>
      <p:sp>
        <p:nvSpPr>
          <p:cNvPr id="5" name="Footer Placeholder 4">
            <a:extLst>
              <a:ext uri="{FF2B5EF4-FFF2-40B4-BE49-F238E27FC236}">
                <a16:creationId xmlns:a16="http://schemas.microsoft.com/office/drawing/2014/main" id="{C773AD01-8C54-EB43-B214-FE1E22B455CA}"/>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B0CA3808-C3F0-6C44-A3DD-69CC0A651A56}"/>
              </a:ext>
            </a:extLst>
          </p:cNvPr>
          <p:cNvSpPr txBox="1"/>
          <p:nvPr/>
        </p:nvSpPr>
        <p:spPr>
          <a:xfrm>
            <a:off x="51335" y="1823792"/>
            <a:ext cx="1303523" cy="338554"/>
          </a:xfrm>
          <a:prstGeom prst="rect">
            <a:avLst/>
          </a:prstGeom>
          <a:noFill/>
        </p:spPr>
        <p:txBody>
          <a:bodyPr wrap="square" rtlCol="0">
            <a:spAutoFit/>
          </a:bodyPr>
          <a:lstStyle/>
          <a:p>
            <a:pPr algn="ctr" rtl="0"/>
            <a:r>
              <a:rPr lang="pt-BR" sz="1600" dirty="0"/>
              <a:t>AWS </a:t>
            </a:r>
            <a:r>
              <a:rPr lang="pt-BR" sz="1600" dirty="0" err="1"/>
              <a:t>Config</a:t>
            </a:r>
            <a:endParaRPr lang="pt-BR" sz="1600" dirty="0"/>
          </a:p>
        </p:txBody>
      </p:sp>
      <p:pic>
        <p:nvPicPr>
          <p:cNvPr id="7" name="Graphic 6">
            <a:extLst>
              <a:ext uri="{FF2B5EF4-FFF2-40B4-BE49-F238E27FC236}">
                <a16:creationId xmlns:a16="http://schemas.microsoft.com/office/drawing/2014/main" id="{28085EEE-9107-F54F-AD32-3FFA875F4E99}"/>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9100" y="1234653"/>
            <a:ext cx="587044" cy="587044"/>
          </a:xfrm>
          <a:prstGeom prst="rect">
            <a:avLst/>
          </a:prstGeom>
        </p:spPr>
      </p:pic>
      <p:pic>
        <p:nvPicPr>
          <p:cNvPr id="8" name="Picture 7" descr="screenshot of the AWS Config Dashboard ">
            <a:extLst>
              <a:ext uri="{FF2B5EF4-FFF2-40B4-BE49-F238E27FC236}">
                <a16:creationId xmlns:a16="http://schemas.microsoft.com/office/drawing/2014/main" id="{88AB2BA3-8A58-5047-8E1D-A5AFCB49ACA0}"/>
              </a:ext>
            </a:extLst>
          </p:cNvPr>
          <p:cNvPicPr>
            <a:picLocks noChangeAspect="1"/>
          </p:cNvPicPr>
          <p:nvPr/>
        </p:nvPicPr>
        <p:blipFill>
          <a:blip r:embed="rId6"/>
          <a:stretch>
            <a:fillRect/>
          </a:stretch>
        </p:blipFill>
        <p:spPr>
          <a:xfrm>
            <a:off x="419100" y="2222353"/>
            <a:ext cx="5542919" cy="3909662"/>
          </a:xfrm>
          <a:prstGeom prst="rect">
            <a:avLst/>
          </a:prstGeom>
          <a:ln>
            <a:solidFill>
              <a:schemeClr val="tx1"/>
            </a:solidFill>
          </a:ln>
        </p:spPr>
      </p:pic>
      <p:sp>
        <p:nvSpPr>
          <p:cNvPr id="9" name="TextBox 8">
            <a:extLst>
              <a:ext uri="{FF2B5EF4-FFF2-40B4-BE49-F238E27FC236}">
                <a16:creationId xmlns:a16="http://schemas.microsoft.com/office/drawing/2014/main" id="{FEDACD8A-E45B-054E-B69D-9BEF4EEE121D}"/>
              </a:ext>
            </a:extLst>
          </p:cNvPr>
          <p:cNvSpPr txBox="1"/>
          <p:nvPr/>
        </p:nvSpPr>
        <p:spPr>
          <a:xfrm>
            <a:off x="1782003" y="1909411"/>
            <a:ext cx="3558988" cy="338554"/>
          </a:xfrm>
          <a:prstGeom prst="rect">
            <a:avLst/>
          </a:prstGeom>
          <a:noFill/>
        </p:spPr>
        <p:txBody>
          <a:bodyPr wrap="none" rtlCol="0">
            <a:spAutoFit/>
          </a:bodyPr>
          <a:lstStyle/>
          <a:p>
            <a:pPr rtl="0"/>
            <a:r>
              <a:rPr lang="pt-BR" sz="1600" b="1" dirty="0">
                <a:solidFill>
                  <a:schemeClr val="accent3"/>
                </a:solidFill>
                <a:latin typeface="Amazon Ember Light" panose="020B0403020204020204" pitchFamily="34" charset="0"/>
                <a:ea typeface="Amazon Ember Light" panose="020B0403020204020204" pitchFamily="34" charset="0"/>
                <a:cs typeface="Amazon Ember Light" panose="020B0403020204020204" pitchFamily="34" charset="0"/>
              </a:rPr>
              <a:t>Exemplo de exibição do painel do AWS </a:t>
            </a:r>
            <a:r>
              <a:rPr lang="pt-BR" sz="1600" b="1" dirty="0" err="1">
                <a:solidFill>
                  <a:schemeClr val="accent3"/>
                </a:solidFill>
                <a:latin typeface="Amazon Ember Light" panose="020B0403020204020204" pitchFamily="34" charset="0"/>
                <a:ea typeface="Amazon Ember Light" panose="020B0403020204020204" pitchFamily="34" charset="0"/>
                <a:cs typeface="Amazon Ember Light" panose="020B0403020204020204" pitchFamily="34" charset="0"/>
              </a:rPr>
              <a:t>Config</a:t>
            </a:r>
            <a:endParaRPr lang="pt-BR" sz="1600" b="1" dirty="0">
              <a:solidFill>
                <a:schemeClr val="accent3"/>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28980090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9B91D-316E-A940-956F-F9227A8506A1}"/>
              </a:ext>
            </a:extLst>
          </p:cNvPr>
          <p:cNvSpPr>
            <a:spLocks noGrp="1"/>
          </p:cNvSpPr>
          <p:nvPr>
            <p:ph type="title"/>
          </p:nvPr>
        </p:nvSpPr>
        <p:spPr/>
        <p:txBody>
          <a:bodyPr rtlCol="0"/>
          <a:lstStyle/>
          <a:p>
            <a:pPr rtl="0"/>
            <a:r>
              <a:rPr lang="pt-BR"/>
              <a:t>AWS Artifact</a:t>
            </a:r>
          </a:p>
        </p:txBody>
      </p:sp>
      <p:sp>
        <p:nvSpPr>
          <p:cNvPr id="3" name="Content Placeholder 2">
            <a:extLst>
              <a:ext uri="{FF2B5EF4-FFF2-40B4-BE49-F238E27FC236}">
                <a16:creationId xmlns:a16="http://schemas.microsoft.com/office/drawing/2014/main" id="{D5D7626D-B760-3748-9FBA-AC4D6757D7E6}"/>
              </a:ext>
            </a:extLst>
          </p:cNvPr>
          <p:cNvSpPr>
            <a:spLocks noGrp="1"/>
          </p:cNvSpPr>
          <p:nvPr>
            <p:ph idx="1"/>
          </p:nvPr>
        </p:nvSpPr>
        <p:spPr>
          <a:xfrm>
            <a:off x="1705231" y="1528175"/>
            <a:ext cx="9858119" cy="4648788"/>
          </a:xfrm>
        </p:spPr>
        <p:txBody>
          <a:bodyPr rtlCol="0"/>
          <a:lstStyle/>
          <a:p>
            <a:pPr rtl="0"/>
            <a:r>
              <a:rPr lang="pt-BR" sz="2600" b="1" dirty="0">
                <a:solidFill>
                  <a:schemeClr val="accent5"/>
                </a:solidFill>
              </a:rPr>
              <a:t>É um recurso para informações relacionadas à conformidade</a:t>
            </a:r>
          </a:p>
          <a:p>
            <a:pPr rtl="0"/>
            <a:r>
              <a:rPr lang="pt-BR" sz="2600" dirty="0"/>
              <a:t>Forneça acesso a relatórios de segurança e conformidade </a:t>
            </a:r>
            <a:br>
              <a:rPr lang="pt-BR" sz="2600" dirty="0"/>
            </a:br>
            <a:r>
              <a:rPr lang="pt-BR" sz="2600" dirty="0"/>
              <a:t>e selecione contratos on-line</a:t>
            </a:r>
          </a:p>
          <a:p>
            <a:pPr rtl="0"/>
            <a:r>
              <a:rPr lang="pt-BR" sz="2600" dirty="0"/>
              <a:t>É possível acessar exemplos de downloads:</a:t>
            </a:r>
          </a:p>
          <a:p>
            <a:pPr lvl="1" rtl="0"/>
            <a:r>
              <a:rPr lang="pt-BR" dirty="0"/>
              <a:t>Certificações ISO da AWS</a:t>
            </a:r>
          </a:p>
          <a:p>
            <a:pPr lvl="1" rtl="0"/>
            <a:r>
              <a:rPr lang="pt-BR" dirty="0"/>
              <a:t>Relatórios do </a:t>
            </a:r>
            <a:r>
              <a:rPr lang="pt-BR" dirty="0" err="1"/>
              <a:t>Payment</a:t>
            </a:r>
            <a:r>
              <a:rPr lang="pt-BR" dirty="0"/>
              <a:t> </a:t>
            </a:r>
            <a:r>
              <a:rPr lang="pt-BR" dirty="0" err="1"/>
              <a:t>Card</a:t>
            </a:r>
            <a:r>
              <a:rPr lang="pt-BR" dirty="0"/>
              <a:t> </a:t>
            </a:r>
            <a:r>
              <a:rPr lang="pt-BR" dirty="0" err="1"/>
              <a:t>Industry</a:t>
            </a:r>
            <a:r>
              <a:rPr lang="pt-BR" dirty="0"/>
              <a:t> (PCI) e do Service </a:t>
            </a:r>
            <a:r>
              <a:rPr lang="pt-BR" dirty="0" err="1"/>
              <a:t>Organization</a:t>
            </a:r>
            <a:r>
              <a:rPr lang="pt-BR" dirty="0"/>
              <a:t> </a:t>
            </a:r>
            <a:r>
              <a:rPr lang="pt-BR" dirty="0" err="1"/>
              <a:t>Control</a:t>
            </a:r>
            <a:r>
              <a:rPr lang="pt-BR" dirty="0"/>
              <a:t> (SOC)</a:t>
            </a:r>
          </a:p>
          <a:p>
            <a:pPr rtl="0"/>
            <a:r>
              <a:rPr lang="pt-BR" sz="2600" dirty="0"/>
              <a:t>Acesse o AWS </a:t>
            </a:r>
            <a:r>
              <a:rPr lang="pt-BR" sz="2600" dirty="0" err="1"/>
              <a:t>Artifact</a:t>
            </a:r>
            <a:r>
              <a:rPr lang="pt-BR" sz="2600" dirty="0"/>
              <a:t> diretamente do Console de Gerenciamento da AWS</a:t>
            </a:r>
          </a:p>
          <a:p>
            <a:pPr lvl="1" rtl="0"/>
            <a:r>
              <a:rPr lang="pt-BR" dirty="0"/>
              <a:t>Em </a:t>
            </a:r>
            <a:r>
              <a:rPr lang="pt-BR" b="1" dirty="0"/>
              <a:t>Security, </a:t>
            </a:r>
            <a:r>
              <a:rPr lang="pt-BR" b="1" dirty="0" err="1"/>
              <a:t>Identify</a:t>
            </a:r>
            <a:r>
              <a:rPr lang="pt-BR" b="1" dirty="0"/>
              <a:t> &amp; </a:t>
            </a:r>
            <a:r>
              <a:rPr lang="pt-BR" b="1" dirty="0" err="1"/>
              <a:t>Compliance</a:t>
            </a:r>
            <a:r>
              <a:rPr lang="pt-BR" b="1" dirty="0"/>
              <a:t> </a:t>
            </a:r>
            <a:r>
              <a:rPr lang="pt-BR" dirty="0"/>
              <a:t>(Segurança, Identificação </a:t>
            </a:r>
            <a:br>
              <a:rPr lang="pt-BR" dirty="0"/>
            </a:br>
            <a:r>
              <a:rPr lang="pt-BR" dirty="0"/>
              <a:t>e Conformidade), clique em </a:t>
            </a:r>
            <a:r>
              <a:rPr lang="pt-BR" b="1" dirty="0" err="1"/>
              <a:t>Artifact</a:t>
            </a:r>
            <a:r>
              <a:rPr lang="pt-BR" b="1" dirty="0"/>
              <a:t> </a:t>
            </a:r>
            <a:r>
              <a:rPr lang="pt-BR" dirty="0"/>
              <a:t>(Artefato).</a:t>
            </a:r>
          </a:p>
        </p:txBody>
      </p:sp>
      <p:sp>
        <p:nvSpPr>
          <p:cNvPr id="4" name="Slide Number Placeholder 3">
            <a:extLst>
              <a:ext uri="{FF2B5EF4-FFF2-40B4-BE49-F238E27FC236}">
                <a16:creationId xmlns:a16="http://schemas.microsoft.com/office/drawing/2014/main" id="{B8ECE290-5482-9245-8C62-A17F4D0A82C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69</a:t>
            </a:fld>
            <a:endParaRPr lang="en-US" dirty="0"/>
          </a:p>
        </p:txBody>
      </p:sp>
      <p:sp>
        <p:nvSpPr>
          <p:cNvPr id="5" name="Footer Placeholder 4">
            <a:extLst>
              <a:ext uri="{FF2B5EF4-FFF2-40B4-BE49-F238E27FC236}">
                <a16:creationId xmlns:a16="http://schemas.microsoft.com/office/drawing/2014/main" id="{4F39C95C-0F33-2440-804C-F66D0CD9442E}"/>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AAB392BB-FF10-6043-82BD-D7DCF60ABD63}"/>
              </a:ext>
            </a:extLst>
          </p:cNvPr>
          <p:cNvSpPr txBox="1"/>
          <p:nvPr/>
        </p:nvSpPr>
        <p:spPr>
          <a:xfrm>
            <a:off x="187571" y="2340458"/>
            <a:ext cx="1421398" cy="338554"/>
          </a:xfrm>
          <a:prstGeom prst="rect">
            <a:avLst/>
          </a:prstGeom>
          <a:noFill/>
        </p:spPr>
        <p:txBody>
          <a:bodyPr wrap="square" rtlCol="0">
            <a:spAutoFit/>
          </a:bodyPr>
          <a:lstStyle/>
          <a:p>
            <a:pPr algn="ctr" rtl="0"/>
            <a:r>
              <a:rPr lang="pt-BR" sz="1600"/>
              <a:t>AWS Artifact</a:t>
            </a:r>
          </a:p>
        </p:txBody>
      </p:sp>
      <p:pic>
        <p:nvPicPr>
          <p:cNvPr id="7" name="Graphic 6">
            <a:extLst>
              <a:ext uri="{FF2B5EF4-FFF2-40B4-BE49-F238E27FC236}">
                <a16:creationId xmlns:a16="http://schemas.microsoft.com/office/drawing/2014/main" id="{B96FB11E-93E8-6D45-B8AB-A0496BE57A73}"/>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2670" y="1606379"/>
            <a:ext cx="711200" cy="711200"/>
          </a:xfrm>
          <a:prstGeom prst="rect">
            <a:avLst/>
          </a:prstGeom>
        </p:spPr>
      </p:pic>
    </p:spTree>
    <p:custDataLst>
      <p:tags r:id="rId1"/>
    </p:custDataLst>
    <p:extLst>
      <p:ext uri="{BB962C8B-B14F-4D97-AF65-F5344CB8AC3E}">
        <p14:creationId xmlns:p14="http://schemas.microsoft.com/office/powerpoint/2010/main" val="393723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365125"/>
            <a:ext cx="9259472" cy="474119"/>
          </a:xfrm>
        </p:spPr>
        <p:txBody>
          <a:bodyPr rtlCol="0">
            <a:noAutofit/>
          </a:bodyPr>
          <a:lstStyle/>
          <a:p>
            <a:pPr rtl="0"/>
            <a:r>
              <a:rPr lang="pt-BR" sz="3600" dirty="0">
                <a:latin typeface="+mj-lt"/>
              </a:rPr>
              <a:t>Responsabilidade do cliente: </a:t>
            </a:r>
            <a:br>
              <a:rPr lang="pt-BR" sz="3600" dirty="0">
                <a:latin typeface="+mj-lt"/>
              </a:rPr>
            </a:br>
            <a:r>
              <a:rPr lang="pt-BR" sz="3600" dirty="0">
                <a:latin typeface="+mj-lt"/>
              </a:rPr>
              <a:t>segurança </a:t>
            </a:r>
            <a:r>
              <a:rPr lang="pt-BR" sz="3600" i="1" dirty="0">
                <a:latin typeface="+mj-lt"/>
                <a:ea typeface="Amazon Ember" panose="020B0603020204020204" pitchFamily="34" charset="0"/>
                <a:cs typeface="Amazon Ember" panose="020B0603020204020204" pitchFamily="34" charset="0"/>
              </a:rPr>
              <a:t>na</a:t>
            </a:r>
            <a:r>
              <a:rPr lang="pt-BR" sz="3600" b="1" dirty="0">
                <a:solidFill>
                  <a:schemeClr val="accent5">
                    <a:lumMod val="50000"/>
                  </a:schemeClr>
                </a:solidFill>
                <a:latin typeface="+mj-lt"/>
              </a:rPr>
              <a:t> </a:t>
            </a:r>
            <a:r>
              <a:rPr lang="pt-BR" sz="3600" dirty="0">
                <a:latin typeface="+mj-lt"/>
              </a:rPr>
              <a:t>nuvem</a:t>
            </a:r>
          </a:p>
        </p:txBody>
      </p:sp>
      <p:sp>
        <p:nvSpPr>
          <p:cNvPr id="6" name="Slide Number Placeholder 5">
            <a:extLst>
              <a:ext uri="{FF2B5EF4-FFF2-40B4-BE49-F238E27FC236}">
                <a16:creationId xmlns:a16="http://schemas.microsoft.com/office/drawing/2014/main" id="{B02AD194-FDCE-DE40-ACDC-34462D47F30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a:t>
            </a:fld>
            <a:endParaRPr lang="en-US" dirty="0"/>
          </a:p>
        </p:txBody>
      </p:sp>
      <p:sp>
        <p:nvSpPr>
          <p:cNvPr id="4" name="Content Placeholder 3">
            <a:extLst>
              <a:ext uri="{FF2B5EF4-FFF2-40B4-BE49-F238E27FC236}">
                <a16:creationId xmlns:a16="http://schemas.microsoft.com/office/drawing/2014/main" id="{C8DC1965-B68E-EA4E-9BED-CDBA4C6064DA}"/>
              </a:ext>
            </a:extLst>
          </p:cNvPr>
          <p:cNvSpPr>
            <a:spLocks noGrp="1"/>
          </p:cNvSpPr>
          <p:nvPr>
            <p:ph idx="13"/>
          </p:nvPr>
        </p:nvSpPr>
        <p:spPr>
          <a:xfrm>
            <a:off x="6246311" y="1524228"/>
            <a:ext cx="5726613" cy="4648788"/>
          </a:xfrm>
        </p:spPr>
        <p:txBody>
          <a:bodyPr rtlCol="0"/>
          <a:lstStyle/>
          <a:p>
            <a:pPr marL="0" indent="0" rtl="0">
              <a:buNone/>
            </a:pPr>
            <a:r>
              <a:rPr lang="pt-BR" sz="2400" dirty="0"/>
              <a:t>Responsabilidades do cliente:</a:t>
            </a:r>
          </a:p>
          <a:p>
            <a:pPr rtl="0"/>
            <a:r>
              <a:rPr lang="pt-BR" sz="2000" dirty="0">
                <a:solidFill>
                  <a:schemeClr val="accent6"/>
                </a:solidFill>
              </a:rPr>
              <a:t>Sistema operacional</a:t>
            </a:r>
            <a:r>
              <a:rPr lang="pt-BR" sz="2000" dirty="0"/>
              <a:t> da instância do </a:t>
            </a:r>
            <a:br>
              <a:rPr lang="pt-BR" sz="2000" dirty="0"/>
            </a:br>
            <a:r>
              <a:rPr lang="pt-BR" sz="2000" dirty="0" err="1"/>
              <a:t>Amazon</a:t>
            </a:r>
            <a:r>
              <a:rPr lang="pt-BR" sz="2000" dirty="0"/>
              <a:t> </a:t>
            </a:r>
            <a:r>
              <a:rPr lang="pt-BR" sz="2000" dirty="0" err="1"/>
              <a:t>Elastic</a:t>
            </a:r>
            <a:r>
              <a:rPr lang="pt-BR" sz="2000" dirty="0"/>
              <a:t> Compute </a:t>
            </a:r>
            <a:r>
              <a:rPr lang="pt-BR" sz="2000" dirty="0" err="1"/>
              <a:t>Cloud</a:t>
            </a:r>
            <a:r>
              <a:rPr lang="pt-BR" sz="2000" dirty="0"/>
              <a:t> (</a:t>
            </a:r>
            <a:r>
              <a:rPr lang="pt-BR" sz="2000" dirty="0" err="1"/>
              <a:t>Amazon</a:t>
            </a:r>
            <a:r>
              <a:rPr lang="pt-BR" sz="2000" dirty="0"/>
              <a:t> EC2)</a:t>
            </a:r>
          </a:p>
          <a:p>
            <a:pPr lvl="1" rtl="0"/>
            <a:r>
              <a:rPr lang="pt-BR" sz="1800" dirty="0"/>
              <a:t>Incluindo aplicação de patches, manutenção</a:t>
            </a:r>
          </a:p>
          <a:p>
            <a:pPr rtl="0"/>
            <a:r>
              <a:rPr lang="pt-BR" sz="2000" dirty="0">
                <a:solidFill>
                  <a:schemeClr val="accent6"/>
                </a:solidFill>
              </a:rPr>
              <a:t>Aplicações</a:t>
            </a:r>
            <a:endParaRPr lang="en-US" sz="2000" dirty="0"/>
          </a:p>
          <a:p>
            <a:pPr lvl="1" rtl="0"/>
            <a:r>
              <a:rPr lang="pt-BR" sz="1800" dirty="0"/>
              <a:t>Senhas, acesso baseado em função etc.</a:t>
            </a:r>
          </a:p>
          <a:p>
            <a:pPr rtl="0"/>
            <a:r>
              <a:rPr lang="pt-BR" sz="2000" dirty="0"/>
              <a:t>Configuração</a:t>
            </a:r>
            <a:r>
              <a:rPr lang="pt-BR" sz="2000" dirty="0">
                <a:solidFill>
                  <a:schemeClr val="accent6"/>
                </a:solidFill>
              </a:rPr>
              <a:t> do grupo de segurança</a:t>
            </a:r>
          </a:p>
          <a:p>
            <a:pPr rtl="0"/>
            <a:r>
              <a:rPr lang="pt-BR" sz="2000" dirty="0">
                <a:solidFill>
                  <a:schemeClr val="accent6"/>
                </a:solidFill>
              </a:rPr>
              <a:t>Firewalls</a:t>
            </a:r>
            <a:r>
              <a:rPr lang="pt-BR" sz="2000" dirty="0"/>
              <a:t> baseados em host ou SO</a:t>
            </a:r>
            <a:endParaRPr lang="en-US" sz="2000" dirty="0"/>
          </a:p>
          <a:p>
            <a:pPr lvl="1" rtl="0"/>
            <a:r>
              <a:rPr lang="pt-BR" sz="1800" dirty="0"/>
              <a:t>Incluindo sistemas de prevenção ou detecção </a:t>
            </a:r>
            <a:br>
              <a:rPr lang="pt-BR" sz="1800" dirty="0"/>
            </a:br>
            <a:r>
              <a:rPr lang="pt-BR" sz="1800" dirty="0"/>
              <a:t>de intrusão</a:t>
            </a:r>
          </a:p>
          <a:p>
            <a:pPr rtl="0"/>
            <a:r>
              <a:rPr lang="pt-BR" sz="2000" dirty="0"/>
              <a:t>Configurações</a:t>
            </a:r>
            <a:r>
              <a:rPr lang="pt-BR" sz="2000" dirty="0">
                <a:solidFill>
                  <a:schemeClr val="accent6"/>
                </a:solidFill>
              </a:rPr>
              <a:t> de rede</a:t>
            </a:r>
          </a:p>
          <a:p>
            <a:pPr rtl="0"/>
            <a:r>
              <a:rPr lang="pt-BR" sz="2000" dirty="0"/>
              <a:t>Gerenciamento de contas</a:t>
            </a:r>
          </a:p>
          <a:p>
            <a:pPr lvl="1" rtl="0"/>
            <a:r>
              <a:rPr lang="pt-BR" sz="1800" dirty="0"/>
              <a:t>Configurações de permissão e </a:t>
            </a:r>
            <a:r>
              <a:rPr lang="pt-BR" sz="1800" dirty="0" err="1"/>
              <a:t>login</a:t>
            </a:r>
            <a:r>
              <a:rPr lang="pt-BR" sz="1800" dirty="0"/>
              <a:t> para </a:t>
            </a:r>
            <a:br>
              <a:rPr lang="pt-BR" sz="1800" dirty="0"/>
            </a:br>
            <a:r>
              <a:rPr lang="pt-BR" sz="1800" dirty="0"/>
              <a:t>cada usuário</a:t>
            </a:r>
            <a:endParaRPr lang="en-US" sz="2000" dirty="0"/>
          </a:p>
        </p:txBody>
      </p:sp>
      <p:sp>
        <p:nvSpPr>
          <p:cNvPr id="5" name="Footer Placeholder 4">
            <a:extLst>
              <a:ext uri="{FF2B5EF4-FFF2-40B4-BE49-F238E27FC236}">
                <a16:creationId xmlns:a16="http://schemas.microsoft.com/office/drawing/2014/main" id="{74030E88-39E8-AC40-A7C9-1547CBC0CA69}"/>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19" name="Group 18" descr="the graphic shows that the customer can confgure client-side data encryption, server-side data encryption, networking traffic protection, the OS, firewall and network configurations, applications, and IAM, and customer data as well."/>
          <p:cNvGrpSpPr/>
          <p:nvPr/>
        </p:nvGrpSpPr>
        <p:grpSpPr>
          <a:xfrm>
            <a:off x="425014" y="2210462"/>
            <a:ext cx="5399336" cy="3591333"/>
            <a:chOff x="477118" y="1299408"/>
            <a:chExt cx="5050536" cy="3031168"/>
          </a:xfrm>
        </p:grpSpPr>
        <p:sp>
          <p:nvSpPr>
            <p:cNvPr id="20" name="TextBox 19"/>
            <p:cNvSpPr txBox="1"/>
            <p:nvPr/>
          </p:nvSpPr>
          <p:spPr>
            <a:xfrm>
              <a:off x="1212725" y="4039007"/>
              <a:ext cx="3569873" cy="291569"/>
            </a:xfrm>
            <a:prstGeom prst="rect">
              <a:avLst/>
            </a:prstGeom>
            <a:noFill/>
          </p:spPr>
          <p:txBody>
            <a:bodyPr wrap="square" lIns="67744" tIns="33895" rIns="67744" bIns="33895" rtlCol="0">
              <a:spAutoFit/>
            </a:bodyPr>
            <a:lstStyle/>
            <a:p>
              <a:pPr algn="ctr" defTabSz="457200" rtl="0"/>
              <a:r>
                <a:rPr lang="pt-BR" kern="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Configurável pelo cliente</a:t>
              </a:r>
            </a:p>
          </p:txBody>
        </p:sp>
        <p:sp>
          <p:nvSpPr>
            <p:cNvPr id="24" name="Rectangle 5"/>
            <p:cNvSpPr/>
            <p:nvPr/>
          </p:nvSpPr>
          <p:spPr bwMode="auto">
            <a:xfrm>
              <a:off x="477118" y="1839039"/>
              <a:ext cx="5041087" cy="475009"/>
            </a:xfrm>
            <a:prstGeom prst="roundRect">
              <a:avLst/>
            </a:prstGeom>
            <a:solidFill>
              <a:schemeClr val="accent5">
                <a:lumMod val="20000"/>
                <a:lumOff val="80000"/>
              </a:schemeClr>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90325" tIns="45193" rIns="90325" bIns="45193"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451926" rtl="0" fontAlgn="base">
                <a:spcBef>
                  <a:spcPct val="0"/>
                </a:spcBef>
                <a:spcAft>
                  <a:spcPct val="0"/>
                </a:spcAft>
                <a:defRPr/>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Aplicativos, IAM</a:t>
              </a:r>
            </a:p>
          </p:txBody>
        </p:sp>
        <p:sp>
          <p:nvSpPr>
            <p:cNvPr id="25" name="Rectangle 5"/>
            <p:cNvSpPr/>
            <p:nvPr/>
          </p:nvSpPr>
          <p:spPr bwMode="auto">
            <a:xfrm>
              <a:off x="490790" y="2371794"/>
              <a:ext cx="5036864" cy="436871"/>
            </a:xfrm>
            <a:prstGeom prst="roundRect">
              <a:avLst/>
            </a:prstGeom>
            <a:solidFill>
              <a:schemeClr val="accent4">
                <a:lumMod val="20000"/>
                <a:lumOff val="80000"/>
              </a:schemeClr>
            </a:solidFill>
            <a:ln>
              <a:no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lIns="90325" tIns="45193" rIns="90325" bIns="45193" rtlCol="0"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defTabSz="451926" rtl="0" fontAlgn="base">
                <a:spcBef>
                  <a:spcPct val="0"/>
                </a:spcBef>
                <a:spcAft>
                  <a:spcPct val="0"/>
                </a:spcAft>
                <a:defRPr/>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Sistema operacional, rede e configuração do firewall</a:t>
              </a:r>
            </a:p>
          </p:txBody>
        </p:sp>
        <p:sp>
          <p:nvSpPr>
            <p:cNvPr id="26" name="Rectangle 5"/>
            <p:cNvSpPr/>
            <p:nvPr/>
          </p:nvSpPr>
          <p:spPr bwMode="auto">
            <a:xfrm>
              <a:off x="477118" y="1299408"/>
              <a:ext cx="5041087" cy="475009"/>
            </a:xfrm>
            <a:prstGeom prst="roundRect">
              <a:avLst/>
            </a:prstGeom>
            <a:solidFill>
              <a:schemeClr val="accent3">
                <a:lumMod val="20000"/>
                <a:lumOff val="8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90325" tIns="45193" rIns="90325" bIns="45193"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451926" rtl="0" fontAlgn="base">
                <a:spcBef>
                  <a:spcPct val="0"/>
                </a:spcBef>
                <a:spcAft>
                  <a:spcPct val="0"/>
                </a:spcAft>
                <a:defRPr/>
              </a:pPr>
              <a:r>
                <a:rPr lang="pt-BR" sz="1600" dirty="0">
                  <a:solidFill>
                    <a:schemeClr val="tx1"/>
                  </a:solidFill>
                  <a:latin typeface="Amazon Ember" panose="020B0603020204020204" pitchFamily="34" charset="0"/>
                  <a:ea typeface="Amazon Ember" panose="020B0603020204020204" pitchFamily="34" charset="0"/>
                  <a:cs typeface="Amazon Ember" panose="020B0603020204020204" pitchFamily="34" charset="0"/>
                  <a:sym typeface="Times New Roman" pitchFamily="18" charset="0"/>
                </a:rPr>
                <a:t>Dados do cliente</a:t>
              </a:r>
              <a:endParaRPr lang="en-US" altLang="ja-JP" sz="2400" dirty="0">
                <a:solidFill>
                  <a:schemeClr val="tx1"/>
                </a:solidFill>
                <a:latin typeface="Amazon Ember" panose="020B0603020204020204" pitchFamily="34" charset="0"/>
                <a:ea typeface="Amazon Ember" panose="020B0603020204020204" pitchFamily="34" charset="0"/>
                <a:cs typeface="Amazon Ember" panose="020B0603020204020204" pitchFamily="34" charset="0"/>
                <a:sym typeface="Times New Roman" pitchFamily="18" charset="0"/>
              </a:endParaRPr>
            </a:p>
          </p:txBody>
        </p:sp>
        <p:sp>
          <p:nvSpPr>
            <p:cNvPr id="27" name="Rectangle 5"/>
            <p:cNvSpPr/>
            <p:nvPr/>
          </p:nvSpPr>
          <p:spPr bwMode="auto">
            <a:xfrm>
              <a:off x="3875671" y="2874436"/>
              <a:ext cx="1651980" cy="1129707"/>
            </a:xfrm>
            <a:prstGeom prst="roundRect">
              <a:avLst/>
            </a:prstGeom>
            <a:solidFill>
              <a:schemeClr val="accent6">
                <a:lumMod val="20000"/>
                <a:lumOff val="80000"/>
              </a:schemeClr>
            </a:solidFill>
            <a:ln>
              <a:no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lIns="90325" tIns="45193" rIns="90325" bIns="45193" rtlCol="0"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defTabSz="451926" rtl="0" fontAlgn="base">
                <a:spcBef>
                  <a:spcPct val="0"/>
                </a:spcBef>
                <a:spcAft>
                  <a:spcPct val="0"/>
                </a:spcAft>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Proteção do tráfego de rede (criptografia, integridade, identidade)</a:t>
              </a:r>
            </a:p>
          </p:txBody>
        </p:sp>
        <p:sp>
          <p:nvSpPr>
            <p:cNvPr id="28" name="Rectangle 5"/>
            <p:cNvSpPr/>
            <p:nvPr/>
          </p:nvSpPr>
          <p:spPr bwMode="auto">
            <a:xfrm>
              <a:off x="487347" y="2868707"/>
              <a:ext cx="1651980" cy="1129707"/>
            </a:xfrm>
            <a:prstGeom prst="roundRect">
              <a:avLst/>
            </a:prstGeom>
            <a:solidFill>
              <a:schemeClr val="accent6">
                <a:lumMod val="20000"/>
                <a:lumOff val="80000"/>
              </a:schemeClr>
            </a:solidFill>
            <a:ln>
              <a:no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lIns="90325" tIns="45193" rIns="90325" bIns="45193" rtlCol="0"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defTabSz="451926" rtl="0" fontAlgn="base">
                <a:spcBef>
                  <a:spcPct val="0"/>
                </a:spcBef>
                <a:spcAft>
                  <a:spcPct val="0"/>
                </a:spcAft>
                <a:defRPr/>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Criptografia de dados do lado do cliente e autenticação de integridade</a:t>
              </a:r>
            </a:p>
          </p:txBody>
        </p:sp>
        <p:sp>
          <p:nvSpPr>
            <p:cNvPr id="29" name="Rectangle 5"/>
            <p:cNvSpPr/>
            <p:nvPr/>
          </p:nvSpPr>
          <p:spPr bwMode="auto">
            <a:xfrm>
              <a:off x="2179790" y="2876731"/>
              <a:ext cx="1651980" cy="1117709"/>
            </a:xfrm>
            <a:prstGeom prst="roundRect">
              <a:avLst/>
            </a:prstGeom>
            <a:solidFill>
              <a:schemeClr val="accent6">
                <a:lumMod val="20000"/>
                <a:lumOff val="80000"/>
              </a:schemeClr>
            </a:solidFill>
            <a:ln>
              <a:no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lIns="90325" tIns="45193" rIns="90325" bIns="45193" rtlCol="0"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defTabSz="451926" rtl="0" fontAlgn="base">
                <a:spcBef>
                  <a:spcPct val="0"/>
                </a:spcBef>
                <a:spcAft>
                  <a:spcPct val="0"/>
                </a:spcAft>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Criptografia no lado do servidor</a:t>
              </a:r>
            </a:p>
            <a:p>
              <a:pPr algn="ctr" defTabSz="451926" rtl="0" fontAlgn="base">
                <a:spcBef>
                  <a:spcPct val="0"/>
                </a:spcBef>
                <a:spcAft>
                  <a:spcPct val="0"/>
                </a:spcAft>
              </a:pPr>
              <a:r>
                <a:rPr lang="pt-BR" sz="16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sym typeface="Times New Roman" pitchFamily="18" charset="0"/>
                </a:rPr>
                <a:t>(sistema de arquivos ou dados)</a:t>
              </a:r>
            </a:p>
          </p:txBody>
        </p:sp>
      </p:grpSp>
    </p:spTree>
    <p:custDataLst>
      <p:tags r:id="rId1"/>
    </p:custDataLst>
    <p:extLst>
      <p:ext uri="{BB962C8B-B14F-4D97-AF65-F5344CB8AC3E}">
        <p14:creationId xmlns:p14="http://schemas.microsoft.com/office/powerpoint/2010/main" val="35617901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1F0458-3057-6C4E-AA8A-F09A50D08BCB}"/>
              </a:ext>
              <a:ext uri="{C183D7F6-B498-43B3-948B-1728B52AA6E4}">
                <adec:decorative xmlns:adec="http://schemas.microsoft.com/office/drawing/2017/decorative" val="1"/>
              </a:ext>
            </a:extLst>
          </p:cNvPr>
          <p:cNvSpPr>
            <a:spLocks noGrp="1"/>
          </p:cNvSpPr>
          <p:nvPr>
            <p:ph type="ftr" sz="quarter" idx="11"/>
          </p:nvPr>
        </p:nvSpPr>
        <p:spPr/>
        <p:txBody>
          <a:bodyPr rtlCol="0"/>
          <a:lstStyle/>
          <a:p>
            <a:pPr rtl="0"/>
            <a:r>
              <a:rPr lang="pt-BR"/>
              <a:t>© 2019 Amazon Web Services, Inc. ou suas afiliadas. Todos os direitos reservados.</a:t>
            </a:r>
          </a:p>
        </p:txBody>
      </p:sp>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t>Principais lições da Seção 6</a:t>
            </a:r>
          </a:p>
        </p:txBody>
      </p:sp>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1"/>
              </a:ext>
            </a:extLst>
          </p:cNvPr>
          <p:cNvSpPr>
            <a:spLocks noGrp="1"/>
          </p:cNvSpPr>
          <p:nvPr>
            <p:ph type="sldNum" sz="quarter" idx="10"/>
          </p:nvPr>
        </p:nvSpPr>
        <p:spPr/>
        <p:txBody>
          <a:bodyPr rtlCol="0"/>
          <a:lstStyle/>
          <a:p>
            <a:pPr rtl="0"/>
            <a:fld id="{B6A95138-A96E-2F42-A959-2EFD44FE4AB7}" type="slidenum">
              <a:rPr lang="en-US" smtClean="0"/>
              <a:pPr/>
              <a:t>70</a:t>
            </a:fld>
            <a:endParaRPr lang="en-US" dirty="0"/>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628748" y="1178376"/>
            <a:ext cx="6315601" cy="4814920"/>
          </a:xfrm>
        </p:spPr>
        <p:txBody>
          <a:bodyPr rtlCol="0"/>
          <a:lstStyle/>
          <a:p>
            <a:pPr rtl="0"/>
            <a:endParaRPr lang="en-US" sz="2400" dirty="0"/>
          </a:p>
          <a:p>
            <a:pPr rtl="0"/>
            <a:r>
              <a:rPr lang="pt-BR" sz="2400" spc="-40" dirty="0"/>
              <a:t>Os </a:t>
            </a:r>
            <a:r>
              <a:rPr lang="pt-BR" sz="2400" b="1" spc="-40" dirty="0">
                <a:solidFill>
                  <a:schemeClr val="accent5"/>
                </a:solidFill>
              </a:rPr>
              <a:t>programas de conformidade de segurança da AWS </a:t>
            </a:r>
            <a:r>
              <a:rPr lang="pt-BR" sz="2400" spc="-40" dirty="0"/>
              <a:t>fornecem informações sobre as políticas, os processos e os controles estabelecidos e operados pela AWS.</a:t>
            </a:r>
          </a:p>
          <a:p>
            <a:pPr rtl="0"/>
            <a:endParaRPr lang="en-US" sz="2400" dirty="0"/>
          </a:p>
          <a:p>
            <a:pPr rtl="0"/>
            <a:r>
              <a:rPr lang="pt-BR" sz="2400" dirty="0"/>
              <a:t>O </a:t>
            </a:r>
            <a:r>
              <a:rPr lang="pt-BR" sz="2400" b="1" dirty="0">
                <a:solidFill>
                  <a:schemeClr val="accent5"/>
                </a:solidFill>
              </a:rPr>
              <a:t>AWS </a:t>
            </a:r>
            <a:r>
              <a:rPr lang="pt-BR" sz="2400" b="1" dirty="0" err="1">
                <a:solidFill>
                  <a:schemeClr val="accent5"/>
                </a:solidFill>
              </a:rPr>
              <a:t>Config</a:t>
            </a:r>
            <a:r>
              <a:rPr lang="pt-BR" sz="2400" dirty="0"/>
              <a:t> é usado para avaliar e auditar as configurações dos recursos da AWS.</a:t>
            </a:r>
          </a:p>
          <a:p>
            <a:pPr rtl="0"/>
            <a:endParaRPr lang="en-US" sz="2400" dirty="0"/>
          </a:p>
          <a:p>
            <a:pPr rtl="0"/>
            <a:r>
              <a:rPr lang="pt-BR" sz="2400" dirty="0"/>
              <a:t>O </a:t>
            </a:r>
            <a:r>
              <a:rPr lang="pt-BR" sz="2400" b="1" dirty="0">
                <a:solidFill>
                  <a:schemeClr val="accent5"/>
                </a:solidFill>
              </a:rPr>
              <a:t>AWS </a:t>
            </a:r>
            <a:r>
              <a:rPr lang="pt-BR" sz="2400" b="1" dirty="0" err="1">
                <a:solidFill>
                  <a:schemeClr val="accent5"/>
                </a:solidFill>
              </a:rPr>
              <a:t>Artifact</a:t>
            </a:r>
            <a:r>
              <a:rPr lang="pt-BR" sz="2400" dirty="0"/>
              <a:t> fornece acesso a relatórios de segurança e conformidade.</a:t>
            </a:r>
          </a:p>
          <a:p>
            <a:pPr rtl="0"/>
            <a:endParaRPr lang="en-US" sz="2400" dirty="0"/>
          </a:p>
          <a:p>
            <a:pPr rtl="0"/>
            <a:endParaRPr lang="en-US" sz="2400" dirty="0"/>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l="4146" r="4146"/>
          <a:stretch>
            <a:fillRect/>
          </a:stretch>
        </p:blipFill>
        <p:spPr>
          <a:xfrm>
            <a:off x="597222" y="2770357"/>
            <a:ext cx="3931314" cy="3104201"/>
          </a:xfrm>
          <a:prstGeom prst="rect">
            <a:avLst/>
          </a:prstGeom>
        </p:spPr>
      </p:pic>
    </p:spTree>
    <p:custDataLst>
      <p:tags r:id="rId1"/>
    </p:custDataLst>
    <p:extLst>
      <p:ext uri="{BB962C8B-B14F-4D97-AF65-F5344CB8AC3E}">
        <p14:creationId xmlns:p14="http://schemas.microsoft.com/office/powerpoint/2010/main" val="338517588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F9588-0D48-6040-A804-DC3F9CFED1F9}"/>
              </a:ext>
            </a:extLst>
          </p:cNvPr>
          <p:cNvSpPr>
            <a:spLocks noGrp="1"/>
          </p:cNvSpPr>
          <p:nvPr>
            <p:ph type="title"/>
          </p:nvPr>
        </p:nvSpPr>
        <p:spPr/>
        <p:txBody>
          <a:bodyPr rtlCol="0"/>
          <a:lstStyle/>
          <a:p>
            <a:pPr rtl="0"/>
            <a:r>
              <a:rPr lang="pt-BR" sz="3600" dirty="0"/>
              <a:t>Seção 7: Serviços e recursos de segurança adicionais</a:t>
            </a:r>
          </a:p>
        </p:txBody>
      </p:sp>
      <p:sp>
        <p:nvSpPr>
          <p:cNvPr id="3" name="Text Placeholder 2">
            <a:extLst>
              <a:ext uri="{FF2B5EF4-FFF2-40B4-BE49-F238E27FC236}">
                <a16:creationId xmlns:a16="http://schemas.microsoft.com/office/drawing/2014/main" id="{07302A3F-FD05-254B-A290-7F4B1A9E2341}"/>
              </a:ext>
            </a:extLst>
          </p:cNvPr>
          <p:cNvSpPr>
            <a:spLocks noGrp="1"/>
          </p:cNvSpPr>
          <p:nvPr>
            <p:ph type="body" sz="quarter" idx="10"/>
          </p:nvPr>
        </p:nvSpPr>
        <p:spPr/>
        <p:txBody>
          <a:bodyPr rtlCol="0"/>
          <a:lstStyle/>
          <a:p>
            <a:pPr rtl="0"/>
            <a:r>
              <a:rPr lang="pt-BR" dirty="0"/>
              <a:t>Módulo 4: Segurança na Nuvem AWS</a:t>
            </a:r>
          </a:p>
        </p:txBody>
      </p:sp>
      <p:sp>
        <p:nvSpPr>
          <p:cNvPr id="4" name="Footer Placeholder 3">
            <a:extLst>
              <a:ext uri="{FF2B5EF4-FFF2-40B4-BE49-F238E27FC236}">
                <a16:creationId xmlns:a16="http://schemas.microsoft.com/office/drawing/2014/main" id="{43C403DA-065D-F349-94D1-EC2E462CC4CC}"/>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30046355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rtlCol="0">
            <a:noAutofit/>
          </a:bodyPr>
          <a:lstStyle/>
          <a:p>
            <a:pPr rtl="0"/>
            <a:r>
              <a:rPr lang="pt-BR"/>
              <a:t>AWS Service Catalog</a:t>
            </a:r>
          </a:p>
        </p:txBody>
      </p:sp>
      <p:sp>
        <p:nvSpPr>
          <p:cNvPr id="8" name="Content Placeholder 7">
            <a:extLst>
              <a:ext uri="{FF2B5EF4-FFF2-40B4-BE49-F238E27FC236}">
                <a16:creationId xmlns:a16="http://schemas.microsoft.com/office/drawing/2014/main" id="{5E09A744-5380-794D-8A7E-547ED37578BE}"/>
              </a:ext>
            </a:extLst>
          </p:cNvPr>
          <p:cNvSpPr>
            <a:spLocks noGrp="1"/>
          </p:cNvSpPr>
          <p:nvPr>
            <p:ph idx="1"/>
          </p:nvPr>
        </p:nvSpPr>
        <p:spPr>
          <a:xfrm>
            <a:off x="1685153" y="1528175"/>
            <a:ext cx="10449697" cy="4648788"/>
          </a:xfrm>
        </p:spPr>
        <p:txBody>
          <a:bodyPr rtlCol="0"/>
          <a:lstStyle/>
          <a:p>
            <a:pPr rtl="0" fontAlgn="ctr"/>
            <a:r>
              <a:rPr lang="pt-BR" sz="2400" b="1" spc="-30" dirty="0">
                <a:solidFill>
                  <a:schemeClr val="accent5"/>
                </a:solidFill>
              </a:rPr>
              <a:t>Crie e gerencie catálogos de serviços de TI aprovados pela sua organização</a:t>
            </a:r>
            <a:endParaRPr lang="en-US" sz="2400" spc="-30" dirty="0"/>
          </a:p>
          <a:p>
            <a:pPr lvl="1" rtl="0" fontAlgn="ctr"/>
            <a:r>
              <a:rPr lang="pt-BR" sz="2000" dirty="0"/>
              <a:t>Ajuda os funcionários a encontrar e implantar serviços de TI </a:t>
            </a:r>
            <a:r>
              <a:rPr lang="pt-BR" sz="2000" i="1" dirty="0"/>
              <a:t>aprovados</a:t>
            </a:r>
          </a:p>
          <a:p>
            <a:pPr lvl="1" rtl="0" fontAlgn="ctr"/>
            <a:r>
              <a:rPr lang="pt-BR" sz="2000" dirty="0"/>
              <a:t>Um serviço de TI pode incluir um ou mais recursos da AWS</a:t>
            </a:r>
          </a:p>
          <a:p>
            <a:pPr lvl="1" rtl="0" fontAlgn="ctr"/>
            <a:r>
              <a:rPr lang="pt-BR" sz="2000" dirty="0"/>
              <a:t>Exemplo: </a:t>
            </a:r>
          </a:p>
          <a:p>
            <a:pPr lvl="2" rtl="0" fontAlgn="ctr"/>
            <a:r>
              <a:rPr lang="pt-BR" sz="1800" dirty="0"/>
              <a:t>Instâncias do EC2, volumes de armazenamento, bancos de dados e componentes de rede</a:t>
            </a:r>
          </a:p>
          <a:p>
            <a:pPr rtl="0" fontAlgn="ctr"/>
            <a:r>
              <a:rPr lang="pt-BR" sz="2400" dirty="0"/>
              <a:t>Controle o uso do serviço da AWS especificando restrições – </a:t>
            </a:r>
          </a:p>
          <a:p>
            <a:pPr lvl="1" rtl="0" fontAlgn="ctr"/>
            <a:r>
              <a:rPr lang="pt-BR" sz="2000" dirty="0"/>
              <a:t>Exemplos de restrições:</a:t>
            </a:r>
          </a:p>
          <a:p>
            <a:pPr lvl="2" rtl="0" fontAlgn="ctr"/>
            <a:r>
              <a:rPr lang="pt-BR" sz="1800" dirty="0"/>
              <a:t>A região da AWS em que um produto pode ser lançado</a:t>
            </a:r>
          </a:p>
          <a:p>
            <a:pPr lvl="2" rtl="0" fontAlgn="ctr"/>
            <a:r>
              <a:rPr lang="pt-BR" sz="1800" dirty="0"/>
              <a:t>Intervalos de endereços IP permitidos</a:t>
            </a:r>
          </a:p>
          <a:p>
            <a:pPr rtl="0"/>
            <a:r>
              <a:rPr lang="pt-BR" sz="2400" dirty="0"/>
              <a:t>Gerencie o ciclo de vida de serviços de TI centralizada</a:t>
            </a:r>
          </a:p>
          <a:p>
            <a:pPr rtl="0"/>
            <a:r>
              <a:rPr lang="pt-BR" sz="2400" dirty="0"/>
              <a:t>Ajude a cumprir requisitos de conformidade</a:t>
            </a:r>
          </a:p>
        </p:txBody>
      </p:sp>
      <p:sp>
        <p:nvSpPr>
          <p:cNvPr id="5" name="Slide Number Placeholder 4">
            <a:extLst>
              <a:ext uri="{FF2B5EF4-FFF2-40B4-BE49-F238E27FC236}">
                <a16:creationId xmlns:a16="http://schemas.microsoft.com/office/drawing/2014/main" id="{AFA97AB5-1F85-A44C-BD2A-21BA83B534C4}"/>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72</a:t>
            </a:fld>
            <a:endParaRPr lang="en-US" dirty="0"/>
          </a:p>
        </p:txBody>
      </p:sp>
      <p:sp>
        <p:nvSpPr>
          <p:cNvPr id="2" name="Footer Placeholder 1">
            <a:extLst>
              <a:ext uri="{FF2B5EF4-FFF2-40B4-BE49-F238E27FC236}">
                <a16:creationId xmlns:a16="http://schemas.microsoft.com/office/drawing/2014/main" id="{71AC0082-D68C-3A4D-A96F-8F4F01B81D0F}"/>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11" name="TextBox 10">
            <a:extLst>
              <a:ext uri="{FF2B5EF4-FFF2-40B4-BE49-F238E27FC236}">
                <a16:creationId xmlns:a16="http://schemas.microsoft.com/office/drawing/2014/main" id="{3A512C6C-2ED1-3B44-A1C3-466972A3B827}"/>
              </a:ext>
            </a:extLst>
          </p:cNvPr>
          <p:cNvSpPr txBox="1"/>
          <p:nvPr/>
        </p:nvSpPr>
        <p:spPr>
          <a:xfrm>
            <a:off x="205688" y="2410884"/>
            <a:ext cx="1506552" cy="584775"/>
          </a:xfrm>
          <a:prstGeom prst="rect">
            <a:avLst/>
          </a:prstGeom>
          <a:noFill/>
        </p:spPr>
        <p:txBody>
          <a:bodyPr wrap="square" rtlCol="0">
            <a:spAutoFit/>
          </a:bodyPr>
          <a:lstStyle/>
          <a:p>
            <a:pPr algn="ctr" rtl="0"/>
            <a:r>
              <a:rPr lang="pt-BR" sz="1600" dirty="0"/>
              <a:t>AWS Service </a:t>
            </a:r>
            <a:r>
              <a:rPr lang="pt-BR" sz="1600" dirty="0" err="1"/>
              <a:t>Catalog</a:t>
            </a:r>
            <a:endParaRPr lang="en-US" sz="1600" dirty="0"/>
          </a:p>
        </p:txBody>
      </p:sp>
      <p:pic>
        <p:nvPicPr>
          <p:cNvPr id="13" name="Graphic 12">
            <a:extLst>
              <a:ext uri="{FF2B5EF4-FFF2-40B4-BE49-F238E27FC236}">
                <a16:creationId xmlns:a16="http://schemas.microsoft.com/office/drawing/2014/main" id="{0E5710D0-119A-B840-8A89-8885834B3FD5}"/>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3364" y="1674970"/>
            <a:ext cx="711200" cy="711200"/>
          </a:xfrm>
          <a:prstGeom prst="rect">
            <a:avLst/>
          </a:prstGeom>
        </p:spPr>
      </p:pic>
    </p:spTree>
    <p:custDataLst>
      <p:tags r:id="rId1"/>
    </p:custDataLst>
    <p:extLst>
      <p:ext uri="{BB962C8B-B14F-4D97-AF65-F5344CB8AC3E}">
        <p14:creationId xmlns:p14="http://schemas.microsoft.com/office/powerpoint/2010/main" val="3593584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14FD8-78EC-904A-9099-70F2C7B18044}"/>
              </a:ext>
            </a:extLst>
          </p:cNvPr>
          <p:cNvSpPr>
            <a:spLocks noGrp="1"/>
          </p:cNvSpPr>
          <p:nvPr>
            <p:ph type="title"/>
          </p:nvPr>
        </p:nvSpPr>
        <p:spPr/>
        <p:txBody>
          <a:bodyPr rtlCol="0"/>
          <a:lstStyle/>
          <a:p>
            <a:pPr rtl="0"/>
            <a:r>
              <a:rPr lang="pt-BR"/>
              <a:t>Serviços de segurança adicionais selecionados</a:t>
            </a:r>
          </a:p>
        </p:txBody>
      </p:sp>
      <p:sp>
        <p:nvSpPr>
          <p:cNvPr id="3" name="Content Placeholder 2">
            <a:extLst>
              <a:ext uri="{FF2B5EF4-FFF2-40B4-BE49-F238E27FC236}">
                <a16:creationId xmlns:a16="http://schemas.microsoft.com/office/drawing/2014/main" id="{1529A156-181C-4E4A-AE54-C31C659C84AA}"/>
              </a:ext>
            </a:extLst>
          </p:cNvPr>
          <p:cNvSpPr>
            <a:spLocks noGrp="1"/>
          </p:cNvSpPr>
          <p:nvPr>
            <p:ph idx="1"/>
          </p:nvPr>
        </p:nvSpPr>
        <p:spPr>
          <a:xfrm>
            <a:off x="2102414" y="3015735"/>
            <a:ext cx="8584635" cy="711200"/>
          </a:xfrm>
        </p:spPr>
        <p:txBody>
          <a:bodyPr rtlCol="0"/>
          <a:lstStyle/>
          <a:p>
            <a:pPr marL="0" indent="0" rtl="0">
              <a:buNone/>
            </a:pPr>
            <a:r>
              <a:rPr lang="pt-BR" sz="2400" dirty="0"/>
              <a:t>Defina os padrões e as melhores práticas para seus aplicativos e </a:t>
            </a:r>
            <a:r>
              <a:rPr lang="pt-BR" sz="2400" b="1" dirty="0">
                <a:solidFill>
                  <a:schemeClr val="accent5"/>
                </a:solidFill>
              </a:rPr>
              <a:t>valide a adesão</a:t>
            </a:r>
            <a:r>
              <a:rPr lang="pt-BR" sz="2400" dirty="0"/>
              <a:t> a esses </a:t>
            </a:r>
            <a:r>
              <a:rPr lang="pt-BR" sz="2400" b="1" dirty="0">
                <a:solidFill>
                  <a:schemeClr val="accent5"/>
                </a:solidFill>
              </a:rPr>
              <a:t>padrões</a:t>
            </a:r>
            <a:r>
              <a:rPr lang="pt-BR" sz="2400" dirty="0"/>
              <a:t>.</a:t>
            </a:r>
          </a:p>
        </p:txBody>
      </p:sp>
      <p:sp>
        <p:nvSpPr>
          <p:cNvPr id="4" name="Slide Number Placeholder 3">
            <a:extLst>
              <a:ext uri="{FF2B5EF4-FFF2-40B4-BE49-F238E27FC236}">
                <a16:creationId xmlns:a16="http://schemas.microsoft.com/office/drawing/2014/main" id="{F7937303-7906-EE43-AB16-E81BF3E1B107}"/>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73</a:t>
            </a:fld>
            <a:endParaRPr lang="en-US" dirty="0"/>
          </a:p>
        </p:txBody>
      </p:sp>
      <p:sp>
        <p:nvSpPr>
          <p:cNvPr id="5" name="Footer Placeholder 4">
            <a:extLst>
              <a:ext uri="{FF2B5EF4-FFF2-40B4-BE49-F238E27FC236}">
                <a16:creationId xmlns:a16="http://schemas.microsoft.com/office/drawing/2014/main" id="{F19DB831-73FF-3E4A-B965-10925950284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6" name="TextBox 5">
            <a:extLst>
              <a:ext uri="{FF2B5EF4-FFF2-40B4-BE49-F238E27FC236}">
                <a16:creationId xmlns:a16="http://schemas.microsoft.com/office/drawing/2014/main" id="{9A6CAB5A-E962-EF46-A0EC-A8A452BDBA75}"/>
              </a:ext>
            </a:extLst>
          </p:cNvPr>
          <p:cNvSpPr txBox="1"/>
          <p:nvPr/>
        </p:nvSpPr>
        <p:spPr>
          <a:xfrm>
            <a:off x="374945" y="5144892"/>
            <a:ext cx="1236655" cy="584775"/>
          </a:xfrm>
          <a:prstGeom prst="rect">
            <a:avLst/>
          </a:prstGeom>
          <a:noFill/>
        </p:spPr>
        <p:txBody>
          <a:bodyPr wrap="square" rtlCol="0">
            <a:spAutoFit/>
          </a:bodyPr>
          <a:lstStyle/>
          <a:p>
            <a:pPr algn="ctr" rtl="0"/>
            <a:r>
              <a:rPr lang="pt-BR" sz="1600"/>
              <a:t>Amazon GuardDuty</a:t>
            </a:r>
            <a:endParaRPr lang="en-US" sz="1600" dirty="0"/>
          </a:p>
        </p:txBody>
      </p:sp>
      <p:pic>
        <p:nvPicPr>
          <p:cNvPr id="7" name="Graphic 6">
            <a:extLst>
              <a:ext uri="{FF2B5EF4-FFF2-40B4-BE49-F238E27FC236}">
                <a16:creationId xmlns:a16="http://schemas.microsoft.com/office/drawing/2014/main" id="{9A90EB79-BC64-4245-BFED-67B22502FA8E}"/>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37673" y="4470763"/>
            <a:ext cx="711200" cy="711200"/>
          </a:xfrm>
          <a:prstGeom prst="rect">
            <a:avLst/>
          </a:prstGeom>
        </p:spPr>
      </p:pic>
      <p:sp>
        <p:nvSpPr>
          <p:cNvPr id="8" name="Content Placeholder 2">
            <a:extLst>
              <a:ext uri="{FF2B5EF4-FFF2-40B4-BE49-F238E27FC236}">
                <a16:creationId xmlns:a16="http://schemas.microsoft.com/office/drawing/2014/main" id="{A98C4F8A-5B0D-A844-82D1-DE5C81B961F1}"/>
              </a:ext>
            </a:extLst>
          </p:cNvPr>
          <p:cNvSpPr txBox="1">
            <a:spLocks/>
          </p:cNvSpPr>
          <p:nvPr/>
        </p:nvSpPr>
        <p:spPr>
          <a:xfrm>
            <a:off x="2102414" y="1562499"/>
            <a:ext cx="8756085" cy="70761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400" b="1" dirty="0">
                <a:solidFill>
                  <a:schemeClr val="accent5"/>
                </a:solidFill>
              </a:rPr>
              <a:t>Proteja </a:t>
            </a:r>
            <a:r>
              <a:rPr lang="pt-BR" sz="2400" b="1" dirty="0" err="1">
                <a:solidFill>
                  <a:schemeClr val="accent5"/>
                </a:solidFill>
              </a:rPr>
              <a:t>proativamente</a:t>
            </a:r>
            <a:r>
              <a:rPr lang="pt-BR" sz="2400" b="1" dirty="0">
                <a:solidFill>
                  <a:schemeClr val="accent5"/>
                </a:solidFill>
              </a:rPr>
              <a:t> informações de identificação pessoal</a:t>
            </a:r>
            <a:r>
              <a:rPr lang="pt-BR" sz="2400" dirty="0"/>
              <a:t> (PII) e saiba quando elas se movimentam.</a:t>
            </a:r>
          </a:p>
        </p:txBody>
      </p:sp>
      <p:sp>
        <p:nvSpPr>
          <p:cNvPr id="9" name="Content Placeholder 2">
            <a:extLst>
              <a:ext uri="{FF2B5EF4-FFF2-40B4-BE49-F238E27FC236}">
                <a16:creationId xmlns:a16="http://schemas.microsoft.com/office/drawing/2014/main" id="{E86334ED-7EB6-E943-B68A-0CDAB413906F}"/>
              </a:ext>
            </a:extLst>
          </p:cNvPr>
          <p:cNvSpPr txBox="1">
            <a:spLocks/>
          </p:cNvSpPr>
          <p:nvPr/>
        </p:nvSpPr>
        <p:spPr>
          <a:xfrm>
            <a:off x="2102414" y="4470763"/>
            <a:ext cx="8470336" cy="7112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buFont typeface="Arial" panose="020B0604020202020204" pitchFamily="34" charset="0"/>
              <a:buNone/>
            </a:pPr>
            <a:r>
              <a:rPr lang="pt-BR" sz="2400" b="1" dirty="0">
                <a:solidFill>
                  <a:schemeClr val="accent5"/>
                </a:solidFill>
              </a:rPr>
              <a:t>Detecção de ameaças</a:t>
            </a:r>
            <a:r>
              <a:rPr lang="pt-BR" sz="2400" dirty="0">
                <a:solidFill>
                  <a:schemeClr val="accent5"/>
                </a:solidFill>
              </a:rPr>
              <a:t> </a:t>
            </a:r>
            <a:r>
              <a:rPr lang="pt-BR" sz="2400" dirty="0"/>
              <a:t>inteligente e monitoramento contínuo para proteger contas e cargas de trabalho da AWS.</a:t>
            </a:r>
          </a:p>
        </p:txBody>
      </p:sp>
      <p:sp>
        <p:nvSpPr>
          <p:cNvPr id="11" name="TextBox 10">
            <a:extLst>
              <a:ext uri="{FF2B5EF4-FFF2-40B4-BE49-F238E27FC236}">
                <a16:creationId xmlns:a16="http://schemas.microsoft.com/office/drawing/2014/main" id="{66B40372-19D5-D549-A451-DB0C3D66E439}"/>
              </a:ext>
            </a:extLst>
          </p:cNvPr>
          <p:cNvSpPr txBox="1"/>
          <p:nvPr/>
        </p:nvSpPr>
        <p:spPr>
          <a:xfrm>
            <a:off x="466920" y="3688121"/>
            <a:ext cx="1086540" cy="584775"/>
          </a:xfrm>
          <a:prstGeom prst="rect">
            <a:avLst/>
          </a:prstGeom>
          <a:noFill/>
        </p:spPr>
        <p:txBody>
          <a:bodyPr wrap="square" rtlCol="0">
            <a:spAutoFit/>
          </a:bodyPr>
          <a:lstStyle/>
          <a:p>
            <a:pPr algn="ctr" rtl="0"/>
            <a:r>
              <a:rPr lang="pt-BR" sz="1600"/>
              <a:t>Amazon Inspector</a:t>
            </a:r>
            <a:endParaRPr lang="en-US" sz="1600" dirty="0"/>
          </a:p>
        </p:txBody>
      </p:sp>
      <p:pic>
        <p:nvPicPr>
          <p:cNvPr id="12" name="Graphic 11">
            <a:extLst>
              <a:ext uri="{FF2B5EF4-FFF2-40B4-BE49-F238E27FC236}">
                <a16:creationId xmlns:a16="http://schemas.microsoft.com/office/drawing/2014/main" id="{52FDFEA5-6CBD-974A-9ECD-F6927F703FA7}"/>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4590" y="3015735"/>
            <a:ext cx="711200" cy="711200"/>
          </a:xfrm>
          <a:prstGeom prst="rect">
            <a:avLst/>
          </a:prstGeom>
        </p:spPr>
      </p:pic>
      <p:pic>
        <p:nvPicPr>
          <p:cNvPr id="13" name="Graphic 12">
            <a:extLst>
              <a:ext uri="{FF2B5EF4-FFF2-40B4-BE49-F238E27FC236}">
                <a16:creationId xmlns:a16="http://schemas.microsoft.com/office/drawing/2014/main" id="{F9DBC27A-8907-0E40-905E-0A6AF4121F6A}"/>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4590" y="1560706"/>
            <a:ext cx="711200" cy="711200"/>
          </a:xfrm>
          <a:prstGeom prst="rect">
            <a:avLst/>
          </a:prstGeom>
        </p:spPr>
      </p:pic>
      <p:sp>
        <p:nvSpPr>
          <p:cNvPr id="14" name="TextBox 13">
            <a:extLst>
              <a:ext uri="{FF2B5EF4-FFF2-40B4-BE49-F238E27FC236}">
                <a16:creationId xmlns:a16="http://schemas.microsoft.com/office/drawing/2014/main" id="{E92E456D-E954-3949-B14C-1B40767ED3A4}"/>
              </a:ext>
            </a:extLst>
          </p:cNvPr>
          <p:cNvSpPr txBox="1"/>
          <p:nvPr/>
        </p:nvSpPr>
        <p:spPr>
          <a:xfrm>
            <a:off x="450003" y="2241366"/>
            <a:ext cx="1086540" cy="584775"/>
          </a:xfrm>
          <a:prstGeom prst="rect">
            <a:avLst/>
          </a:prstGeom>
          <a:noFill/>
        </p:spPr>
        <p:txBody>
          <a:bodyPr wrap="square" rtlCol="0">
            <a:spAutoFit/>
          </a:bodyPr>
          <a:lstStyle/>
          <a:p>
            <a:pPr algn="ctr" rtl="0"/>
            <a:r>
              <a:rPr lang="pt-BR" sz="1600"/>
              <a:t>Amazon Macie</a:t>
            </a:r>
            <a:endParaRPr lang="en-US" sz="1600" dirty="0"/>
          </a:p>
        </p:txBody>
      </p:sp>
    </p:spTree>
    <p:custDataLst>
      <p:tags r:id="rId1"/>
    </p:custDataLst>
    <p:extLst>
      <p:ext uri="{BB962C8B-B14F-4D97-AF65-F5344CB8AC3E}">
        <p14:creationId xmlns:p14="http://schemas.microsoft.com/office/powerpoint/2010/main" val="37409899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DD3E1-B0BA-7941-ACF6-89F4C489A40A}"/>
              </a:ext>
            </a:extLst>
          </p:cNvPr>
          <p:cNvSpPr>
            <a:spLocks noGrp="1"/>
          </p:cNvSpPr>
          <p:nvPr>
            <p:ph type="title"/>
          </p:nvPr>
        </p:nvSpPr>
        <p:spPr/>
        <p:txBody>
          <a:bodyPr rtlCol="0"/>
          <a:lstStyle/>
          <a:p>
            <a:pPr rtl="0"/>
            <a:r>
              <a:rPr lang="pt-BR" sz="4000" dirty="0"/>
              <a:t>Conclusão do módulo</a:t>
            </a:r>
          </a:p>
        </p:txBody>
      </p:sp>
      <p:sp>
        <p:nvSpPr>
          <p:cNvPr id="3" name="Text Placeholder 2">
            <a:extLst>
              <a:ext uri="{FF2B5EF4-FFF2-40B4-BE49-F238E27FC236}">
                <a16:creationId xmlns:a16="http://schemas.microsoft.com/office/drawing/2014/main" id="{9705F87E-6E2F-D249-BE4B-4F176A6B5D76}"/>
              </a:ext>
            </a:extLst>
          </p:cNvPr>
          <p:cNvSpPr>
            <a:spLocks noGrp="1"/>
          </p:cNvSpPr>
          <p:nvPr>
            <p:ph type="body" sz="quarter" idx="10"/>
          </p:nvPr>
        </p:nvSpPr>
        <p:spPr/>
        <p:txBody>
          <a:bodyPr rtlCol="0"/>
          <a:lstStyle/>
          <a:p>
            <a:pPr rtl="0"/>
            <a:r>
              <a:rPr lang="pt-BR" dirty="0"/>
              <a:t>Módulo 4: Segurança na Nuvem AWS</a:t>
            </a:r>
          </a:p>
        </p:txBody>
      </p:sp>
      <p:sp>
        <p:nvSpPr>
          <p:cNvPr id="4" name="Footer Placeholder 3">
            <a:extLst>
              <a:ext uri="{FF2B5EF4-FFF2-40B4-BE49-F238E27FC236}">
                <a16:creationId xmlns:a16="http://schemas.microsoft.com/office/drawing/2014/main" id="{1A2456B8-8531-F443-AB1E-DDB065BAACC1}"/>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21860545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a:latin typeface="+mj-lt"/>
              </a:rPr>
              <a:t>Resumo do módulo</a:t>
            </a:r>
            <a:endParaRPr lang="en-US" dirty="0">
              <a:latin typeface="+mj-lt"/>
            </a:endParaRPr>
          </a:p>
        </p:txBody>
      </p:sp>
      <p:sp>
        <p:nvSpPr>
          <p:cNvPr id="6" name="Content Placeholder 5">
            <a:extLst>
              <a:ext uri="{FF2B5EF4-FFF2-40B4-BE49-F238E27FC236}">
                <a16:creationId xmlns:a16="http://schemas.microsoft.com/office/drawing/2014/main" id="{96B1D8CB-247D-9047-BFCE-7C071A34030D}"/>
              </a:ext>
            </a:extLst>
          </p:cNvPr>
          <p:cNvSpPr>
            <a:spLocks noGrp="1"/>
          </p:cNvSpPr>
          <p:nvPr>
            <p:ph idx="1"/>
          </p:nvPr>
        </p:nvSpPr>
        <p:spPr/>
        <p:txBody>
          <a:bodyPr rtlCol="0"/>
          <a:lstStyle/>
          <a:p>
            <a:pPr marL="17462" lvl="1" indent="0" rtl="0">
              <a:buNone/>
            </a:pPr>
            <a:r>
              <a:rPr lang="pt-BR" sz="3200" dirty="0"/>
              <a:t>Resumindo, neste módulo você aprendeu a:</a:t>
            </a:r>
            <a:endParaRPr lang="en-US" sz="2800" dirty="0"/>
          </a:p>
          <a:p>
            <a:pPr marL="238125" lvl="1" indent="-220663" rtl="0"/>
            <a:r>
              <a:rPr lang="pt-BR" sz="2800" dirty="0"/>
              <a:t>Reconhecer o modelo de responsabilidade compartilhada</a:t>
            </a:r>
          </a:p>
          <a:p>
            <a:pPr marL="238125" lvl="1" indent="-220663" rtl="0"/>
            <a:r>
              <a:rPr lang="pt-BR" sz="2800" dirty="0"/>
              <a:t>Identificar a responsabilidade do cliente e a da AWS</a:t>
            </a:r>
          </a:p>
          <a:p>
            <a:pPr marL="238125" lvl="1" indent="-220663" rtl="0"/>
            <a:r>
              <a:rPr lang="pt-BR" sz="2800" dirty="0"/>
              <a:t>Reconhecer usuários, grupos e funções do IAM</a:t>
            </a:r>
          </a:p>
          <a:p>
            <a:pPr marL="238125" lvl="1" indent="-220663" rtl="0"/>
            <a:r>
              <a:rPr lang="pt-BR" sz="2800" dirty="0"/>
              <a:t>Descrever diferentes tipos de credenciais de segurança no IAM</a:t>
            </a:r>
          </a:p>
          <a:p>
            <a:pPr marL="238125" lvl="1" indent="-220663" rtl="0"/>
            <a:r>
              <a:rPr lang="pt-BR" sz="2800" dirty="0"/>
              <a:t>Identificar as etapas para a proteção de novas contas da AWS</a:t>
            </a:r>
          </a:p>
          <a:p>
            <a:pPr marL="238125" lvl="1" indent="-220663" rtl="0"/>
            <a:r>
              <a:rPr lang="pt-BR" sz="2800" dirty="0"/>
              <a:t>Explorar usuários e grupos do IAM</a:t>
            </a:r>
          </a:p>
          <a:p>
            <a:pPr marL="238125" lvl="1" indent="-220663" rtl="0"/>
            <a:r>
              <a:rPr lang="pt-BR" sz="2800" dirty="0"/>
              <a:t>Reconhecer como proteger dados da AWS</a:t>
            </a:r>
          </a:p>
          <a:p>
            <a:pPr marL="238125" lvl="1" indent="-220663" rtl="0"/>
            <a:r>
              <a:rPr lang="pt-BR" sz="2800" dirty="0"/>
              <a:t>Reconhecer programas de conformidade da AWS</a:t>
            </a:r>
            <a:endParaRPr lang="en-US" sz="2400" dirty="0">
              <a:latin typeface="+mn-lt"/>
            </a:endParaRPr>
          </a:p>
          <a:p>
            <a:pPr marL="0" indent="0" rtl="0">
              <a:buNone/>
            </a:pPr>
            <a:endParaRPr lang="en-US" sz="2400" dirty="0">
              <a:latin typeface="+mn-lt"/>
            </a:endParaRPr>
          </a:p>
        </p:txBody>
      </p:sp>
      <p:sp>
        <p:nvSpPr>
          <p:cNvPr id="4" name="Slide Number Placeholder 3">
            <a:extLst>
              <a:ext uri="{FF2B5EF4-FFF2-40B4-BE49-F238E27FC236}">
                <a16:creationId xmlns:a16="http://schemas.microsoft.com/office/drawing/2014/main" id="{EBECEECC-6889-3C4B-ADDE-289EB9D9F6A9}"/>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75</a:t>
            </a:fld>
            <a:endParaRPr lang="en-US" dirty="0"/>
          </a:p>
        </p:txBody>
      </p:sp>
      <p:sp>
        <p:nvSpPr>
          <p:cNvPr id="3" name="Footer Placeholder 2">
            <a:extLst>
              <a:ext uri="{FF2B5EF4-FFF2-40B4-BE49-F238E27FC236}">
                <a16:creationId xmlns:a16="http://schemas.microsoft.com/office/drawing/2014/main" id="{B3400E98-0E0E-E54A-BBC5-8E454C3F9794}"/>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Tree>
    <p:custDataLst>
      <p:tags r:id="rId1"/>
    </p:custDataLst>
    <p:extLst>
      <p:ext uri="{BB962C8B-B14F-4D97-AF65-F5344CB8AC3E}">
        <p14:creationId xmlns:p14="http://schemas.microsoft.com/office/powerpoint/2010/main" val="407943163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p:txBody>
          <a:bodyPr rtlCol="0"/>
          <a:lstStyle/>
          <a:p>
            <a:pPr rtl="0"/>
            <a:r>
              <a:rPr lang="pt-BR" sz="4000" dirty="0">
                <a:latin typeface="+mj-lt"/>
              </a:rPr>
              <a:t>Conclua o teste de conhecimento</a:t>
            </a:r>
          </a:p>
        </p:txBody>
      </p:sp>
      <p:sp>
        <p:nvSpPr>
          <p:cNvPr id="3" name="Slide Number Placeholder 2">
            <a:extLst>
              <a:ext uri="{FF2B5EF4-FFF2-40B4-BE49-F238E27FC236}">
                <a16:creationId xmlns:a16="http://schemas.microsoft.com/office/drawing/2014/main" id="{51DB29AB-AD97-C840-8439-66F28982EBFC}"/>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76</a:t>
            </a:fld>
            <a:endParaRPr lang="en-US" dirty="0"/>
          </a:p>
        </p:txBody>
      </p:sp>
      <p:sp>
        <p:nvSpPr>
          <p:cNvPr id="2" name="Footer Placeholder 1">
            <a:extLst>
              <a:ext uri="{FF2B5EF4-FFF2-40B4-BE49-F238E27FC236}">
                <a16:creationId xmlns:a16="http://schemas.microsoft.com/office/drawing/2014/main" id="{A1E06863-06C9-A243-9422-4B55DC60D9BE}"/>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pic>
        <p:nvPicPr>
          <p:cNvPr id="6" name="Picture 5">
            <a:extLst>
              <a:ext uri="{FF2B5EF4-FFF2-40B4-BE49-F238E27FC236}">
                <a16:creationId xmlns:a16="http://schemas.microsoft.com/office/drawing/2014/main" id="{6AA59BB7-F837-804D-AFBB-23A2CCBCA2A3}"/>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2588755" y="1564105"/>
            <a:ext cx="6864617" cy="4576411"/>
          </a:xfrm>
          <a:prstGeom prst="rect">
            <a:avLst/>
          </a:prstGeom>
          <a:ln>
            <a:solidFill>
              <a:schemeClr val="accent1"/>
            </a:solidFill>
          </a:ln>
        </p:spPr>
      </p:pic>
    </p:spTree>
    <p:custDataLst>
      <p:tags r:id="rId1"/>
    </p:custDataLst>
    <p:extLst>
      <p:ext uri="{BB962C8B-B14F-4D97-AF65-F5344CB8AC3E}">
        <p14:creationId xmlns:p14="http://schemas.microsoft.com/office/powerpoint/2010/main" val="253269846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C3CE73EB-211E-124D-80C7-B13C8898C13B}"/>
              </a:ext>
            </a:extLst>
          </p:cNvPr>
          <p:cNvSpPr>
            <a:spLocks noGrp="1"/>
          </p:cNvSpPr>
          <p:nvPr>
            <p:ph type="title"/>
          </p:nvPr>
        </p:nvSpPr>
        <p:spPr/>
        <p:txBody>
          <a:bodyPr rtlCol="0"/>
          <a:lstStyle/>
          <a:p>
            <a:pPr rtl="0"/>
            <a:r>
              <a:rPr lang="pt-BR"/>
              <a:t>Exemplo de pergunta do exame</a:t>
            </a:r>
          </a:p>
        </p:txBody>
      </p:sp>
      <p:sp>
        <p:nvSpPr>
          <p:cNvPr id="4" name="Text Placeholder 3"/>
          <p:cNvSpPr>
            <a:spLocks noGrp="1"/>
          </p:cNvSpPr>
          <p:nvPr>
            <p:ph idx="1"/>
          </p:nvPr>
        </p:nvSpPr>
        <p:spPr>
          <a:xfrm>
            <a:off x="419100" y="1528175"/>
            <a:ext cx="10039350" cy="4648788"/>
          </a:xfrm>
        </p:spPr>
        <p:txBody>
          <a:bodyPr rtlCol="0"/>
          <a:lstStyle/>
          <a:p>
            <a:pPr marL="0" lvl="0" indent="0" rtl="0">
              <a:buNone/>
            </a:pPr>
            <a:r>
              <a:rPr lang="pt-BR" dirty="0"/>
              <a:t>Qual das opções a seguir é responsabilidade da AWS segundo o modelo de responsabilidade compartilhada da AWS?</a:t>
            </a:r>
          </a:p>
          <a:p>
            <a:pPr lvl="0" rtl="0"/>
            <a:endParaRPr lang="en-US" dirty="0"/>
          </a:p>
          <a:p>
            <a:pPr marL="457200" lvl="0" indent="-457200" rtl="0">
              <a:buFont typeface="+mj-lt"/>
              <a:buAutoNum type="alphaUcPeriod"/>
            </a:pPr>
            <a:r>
              <a:rPr lang="pt-BR" dirty="0"/>
              <a:t>Configuração de aplicativos de terceiros</a:t>
            </a:r>
          </a:p>
          <a:p>
            <a:pPr marL="457200" lvl="0" indent="-457200" rtl="0">
              <a:buFont typeface="+mj-lt"/>
              <a:buAutoNum type="alphaUcPeriod"/>
            </a:pPr>
            <a:r>
              <a:rPr lang="pt-BR" dirty="0"/>
              <a:t>Manutenção de hardware físico</a:t>
            </a:r>
          </a:p>
          <a:p>
            <a:pPr marL="457200" lvl="0" indent="-457200" rtl="0">
              <a:buFont typeface="+mj-lt"/>
              <a:buAutoNum type="alphaUcPeriod"/>
            </a:pPr>
            <a:r>
              <a:rPr lang="pt-BR" dirty="0"/>
              <a:t>Proteção de acesso e dados de aplicativos</a:t>
            </a:r>
          </a:p>
          <a:p>
            <a:pPr marL="457200" lvl="0" indent="-457200" rtl="0">
              <a:buFont typeface="+mj-lt"/>
              <a:buAutoNum type="alphaUcPeriod"/>
            </a:pPr>
            <a:r>
              <a:rPr lang="pt-BR" dirty="0"/>
              <a:t>Gerenciamento de imagens de máquina da </a:t>
            </a:r>
            <a:r>
              <a:rPr lang="pt-BR" dirty="0" err="1"/>
              <a:t>Amazon</a:t>
            </a:r>
            <a:r>
              <a:rPr lang="pt-BR" dirty="0"/>
              <a:t> (</a:t>
            </a:r>
            <a:r>
              <a:rPr lang="pt-BR" dirty="0" err="1"/>
              <a:t>AMIs</a:t>
            </a:r>
            <a:r>
              <a:rPr lang="pt-BR" dirty="0"/>
              <a:t>) personalizadas</a:t>
            </a:r>
            <a:endParaRPr lang="en-US" sz="2400" dirty="0"/>
          </a:p>
        </p:txBody>
      </p:sp>
      <p:sp>
        <p:nvSpPr>
          <p:cNvPr id="2" name="Slide Number Placeholder 1">
            <a:extLs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pPr/>
              <a:t>77</a:t>
            </a:fld>
            <a:endParaRPr lang="en-US" dirty="0"/>
          </a:p>
        </p:txBody>
      </p:sp>
      <p:sp>
        <p:nvSpPr>
          <p:cNvPr id="14" name="Footer Placeholder 2">
            <a:extLst>
              <a:ext uri="{C183D7F6-B498-43B3-948B-1728B52AA6E4}">
                <adec:decorative xmlns:adec="http://schemas.microsoft.com/office/drawing/2017/decorative" val="1"/>
              </a:ext>
            </a:extLst>
          </p:cNvPr>
          <p:cNvSpPr>
            <a:spLocks noGrp="1"/>
          </p:cNvSpPr>
          <p:nvPr>
            <p:ph type="ftr" sz="quarter" idx="3"/>
          </p:nvPr>
        </p:nvSpPr>
        <p:spPr>
          <a:xfrm>
            <a:off x="419100" y="6356350"/>
            <a:ext cx="3970020" cy="365125"/>
          </a:xfrm>
        </p:spPr>
        <p:txBody>
          <a:bodyPr rtlCol="0"/>
          <a:lstStyle>
            <a:lvl1pPr>
              <a:defRPr>
                <a:latin typeface="Amazon Ember" panose="02000000000000000000" pitchFamily="2" charset="0"/>
                <a:ea typeface="Amazon Ember" panose="02000000000000000000" pitchFamily="2" charset="0"/>
              </a:defRPr>
            </a:lvl1pPr>
          </a:lstStyle>
          <a:p>
            <a:pPr rtl="0"/>
            <a:r>
              <a:rPr lang="pt-BR"/>
              <a:t>© 2019 Amazon Web Services, Inc. ou suas afiliadas. Todos os direitos reservados.</a:t>
            </a:r>
          </a:p>
        </p:txBody>
      </p:sp>
      <p:sp>
        <p:nvSpPr>
          <p:cNvPr id="22" name="Rectangle 21" descr="box around 'answer B - Maintaining physical hardware'.">
            <a:extLst>
              <a:ext uri="{FF2B5EF4-FFF2-40B4-BE49-F238E27FC236}">
                <a16:creationId xmlns:a16="http://schemas.microsoft.com/office/drawing/2014/main" id="{1C03C7B4-56D2-574C-84EC-E802BAD51BD6}"/>
              </a:ext>
            </a:extLst>
          </p:cNvPr>
          <p:cNvSpPr/>
          <p:nvPr/>
        </p:nvSpPr>
        <p:spPr>
          <a:xfrm>
            <a:off x="466724" y="3458317"/>
            <a:ext cx="5372101" cy="396240"/>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3" name="Rectangle 22" descr="box around 'AWS's responsibility'.">
            <a:extLst>
              <a:ext uri="{FF2B5EF4-FFF2-40B4-BE49-F238E27FC236}">
                <a16:creationId xmlns:a16="http://schemas.microsoft.com/office/drawing/2014/main" id="{D917926B-89D2-A148-BEFD-97157995F014}"/>
              </a:ext>
            </a:extLst>
          </p:cNvPr>
          <p:cNvSpPr/>
          <p:nvPr/>
        </p:nvSpPr>
        <p:spPr>
          <a:xfrm>
            <a:off x="4477246" y="1528175"/>
            <a:ext cx="4247654" cy="40021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4" name="Rectangle 23" descr="box around 'AWS shared responsibility model'.">
            <a:extLst>
              <a:ext uri="{FF2B5EF4-FFF2-40B4-BE49-F238E27FC236}">
                <a16:creationId xmlns:a16="http://schemas.microsoft.com/office/drawing/2014/main" id="{6E0CBF61-7E56-8546-AB58-C94D4F2FF6BF}"/>
              </a:ext>
            </a:extLst>
          </p:cNvPr>
          <p:cNvSpPr/>
          <p:nvPr/>
        </p:nvSpPr>
        <p:spPr>
          <a:xfrm>
            <a:off x="741143" y="1938642"/>
            <a:ext cx="8088532" cy="396240"/>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custDataLst>
      <p:tags r:id="rId1"/>
    </p:custDataLst>
    <p:extLst>
      <p:ext uri="{BB962C8B-B14F-4D97-AF65-F5344CB8AC3E}">
        <p14:creationId xmlns:p14="http://schemas.microsoft.com/office/powerpoint/2010/main" val="2281676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3BDA1E-70CE-624A-B5EB-BCC3DB7442B6}"/>
              </a:ext>
            </a:extLst>
          </p:cNvPr>
          <p:cNvSpPr>
            <a:spLocks noGrp="1"/>
          </p:cNvSpPr>
          <p:nvPr>
            <p:ph type="title"/>
          </p:nvPr>
        </p:nvSpPr>
        <p:spPr/>
        <p:txBody>
          <a:bodyPr rtlCol="0"/>
          <a:lstStyle/>
          <a:p>
            <a:pPr rtl="0"/>
            <a:r>
              <a:rPr lang="pt-BR"/>
              <a:t>Recursos adicionais</a:t>
            </a:r>
          </a:p>
        </p:txBody>
      </p:sp>
      <p:sp>
        <p:nvSpPr>
          <p:cNvPr id="6" name="Content Placeholder 5">
            <a:extLst>
              <a:ext uri="{FF2B5EF4-FFF2-40B4-BE49-F238E27FC236}">
                <a16:creationId xmlns:a16="http://schemas.microsoft.com/office/drawing/2014/main" id="{C24D63F6-A158-794F-A13B-8595DA9918EE}"/>
              </a:ext>
            </a:extLst>
          </p:cNvPr>
          <p:cNvSpPr>
            <a:spLocks noGrp="1"/>
          </p:cNvSpPr>
          <p:nvPr>
            <p:ph idx="1"/>
          </p:nvPr>
        </p:nvSpPr>
        <p:spPr/>
        <p:txBody>
          <a:bodyPr rtlCol="0"/>
          <a:lstStyle/>
          <a:p>
            <a:pPr rtl="0">
              <a:lnSpc>
                <a:spcPct val="150000"/>
              </a:lnSpc>
            </a:pPr>
            <a:r>
              <a:rPr lang="pt-BR" sz="2400" dirty="0"/>
              <a:t>Página inicial</a:t>
            </a:r>
            <a:r>
              <a:rPr lang="pt-BR" sz="2400" dirty="0">
                <a:hlinkClick r:id="rId4"/>
              </a:rPr>
              <a:t> de segurança da Nuvem AWS</a:t>
            </a:r>
            <a:endParaRPr lang="en-US" sz="2000" dirty="0"/>
          </a:p>
          <a:p>
            <a:pPr rtl="0">
              <a:lnSpc>
                <a:spcPct val="150000"/>
              </a:lnSpc>
            </a:pPr>
            <a:r>
              <a:rPr lang="pt-BR" sz="2400" dirty="0">
                <a:hlinkClick r:id="rId5"/>
              </a:rPr>
              <a:t>Recursos de segurança da AWS </a:t>
            </a:r>
            <a:endParaRPr lang="en-US" sz="2000" dirty="0"/>
          </a:p>
          <a:p>
            <a:pPr rtl="0">
              <a:lnSpc>
                <a:spcPct val="150000"/>
              </a:lnSpc>
            </a:pPr>
            <a:r>
              <a:rPr lang="pt-BR" sz="2400" dirty="0">
                <a:hlinkClick r:id="rId6"/>
              </a:rPr>
              <a:t>Blog de segurança da AWS </a:t>
            </a:r>
            <a:endParaRPr lang="en-US" sz="2400" dirty="0"/>
          </a:p>
          <a:p>
            <a:pPr rtl="0">
              <a:lnSpc>
                <a:spcPct val="150000"/>
              </a:lnSpc>
            </a:pPr>
            <a:r>
              <a:rPr lang="pt-BR" sz="2400" dirty="0">
                <a:hlinkClick r:id="rId7"/>
              </a:rPr>
              <a:t>Boletins de segurança </a:t>
            </a:r>
            <a:endParaRPr lang="en-US" sz="2000" dirty="0"/>
          </a:p>
          <a:p>
            <a:pPr rtl="0">
              <a:lnSpc>
                <a:spcPct val="150000"/>
              </a:lnSpc>
            </a:pPr>
            <a:r>
              <a:rPr lang="pt-BR" sz="2400" dirty="0">
                <a:hlinkClick r:id="rId8"/>
              </a:rPr>
              <a:t>Teste de vulnerabilidade e penetração </a:t>
            </a:r>
            <a:endParaRPr lang="en-US" sz="2400" dirty="0"/>
          </a:p>
          <a:p>
            <a:pPr rtl="0">
              <a:lnSpc>
                <a:spcPct val="150000"/>
              </a:lnSpc>
            </a:pPr>
            <a:r>
              <a:rPr lang="pt-BR" sz="2400" dirty="0"/>
              <a:t>AWS </a:t>
            </a:r>
            <a:r>
              <a:rPr lang="pt-BR" sz="2400" dirty="0" err="1"/>
              <a:t>Well-Architected</a:t>
            </a:r>
            <a:r>
              <a:rPr lang="pt-BR" sz="2400" dirty="0"/>
              <a:t> Framework – </a:t>
            </a:r>
            <a:r>
              <a:rPr lang="pt-BR" sz="2400" dirty="0">
                <a:hlinkClick r:id="rId9"/>
              </a:rPr>
              <a:t>Pilar da segurança</a:t>
            </a:r>
            <a:endParaRPr lang="en-US" sz="2400" dirty="0"/>
          </a:p>
          <a:p>
            <a:pPr rtl="0">
              <a:lnSpc>
                <a:spcPct val="150000"/>
              </a:lnSpc>
            </a:pPr>
            <a:r>
              <a:rPr lang="pt-BR" sz="2400" dirty="0"/>
              <a:t>Documentação da AWS – </a:t>
            </a:r>
            <a:r>
              <a:rPr lang="pt-BR" sz="2400" dirty="0">
                <a:hlinkClick r:id="rId10"/>
              </a:rPr>
              <a:t>Práticas recomendadas do IAM</a:t>
            </a:r>
            <a:br>
              <a:rPr lang="en-US" dirty="0"/>
            </a:br>
            <a:endParaRPr lang="en-US" dirty="0"/>
          </a:p>
        </p:txBody>
      </p:sp>
      <p:sp>
        <p:nvSpPr>
          <p:cNvPr id="4" name="Footer Placeholder 3">
            <a:extLst>
              <a:ext uri="{FF2B5EF4-FFF2-40B4-BE49-F238E27FC236}">
                <a16:creationId xmlns:a16="http://schemas.microsoft.com/office/drawing/2014/main" id="{81EEE3EC-94FF-D14B-8B71-F800E63F01B7}"/>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7" name="Slide Number Placeholder 6">
            <a:extLst>
              <a:ext uri="{FF2B5EF4-FFF2-40B4-BE49-F238E27FC236}">
                <a16:creationId xmlns:a16="http://schemas.microsoft.com/office/drawing/2014/main" id="{D5B2A961-CCA2-6447-BF5F-597E9969DCCD}"/>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78</a:t>
            </a:fld>
            <a:endParaRPr lang="en-US" dirty="0"/>
          </a:p>
        </p:txBody>
      </p:sp>
    </p:spTree>
    <p:custDataLst>
      <p:tags r:id="rId1"/>
    </p:custDataLst>
    <p:extLst>
      <p:ext uri="{BB962C8B-B14F-4D97-AF65-F5344CB8AC3E}">
        <p14:creationId xmlns:p14="http://schemas.microsoft.com/office/powerpoint/2010/main" val="7922721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rtlCol="0">
            <a:normAutofit fontScale="90000"/>
          </a:bodyPr>
          <a:lstStyle/>
          <a:p>
            <a:pPr rtl="0"/>
            <a:r>
              <a:rPr lang="pt-BR"/>
              <a:t>Obrigado</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2683627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50E36C29-8FC1-9346-A380-6D0710444240}"/>
              </a:ext>
            </a:extLst>
          </p:cNvPr>
          <p:cNvSpPr>
            <a:spLocks noGrp="1"/>
          </p:cNvSpPr>
          <p:nvPr>
            <p:ph type="title"/>
          </p:nvPr>
        </p:nvSpPr>
        <p:spPr>
          <a:xfrm>
            <a:off x="419100" y="365125"/>
            <a:ext cx="8851509" cy="474119"/>
          </a:xfrm>
        </p:spPr>
        <p:txBody>
          <a:bodyPr rtlCol="0">
            <a:noAutofit/>
          </a:bodyPr>
          <a:lstStyle/>
          <a:p>
            <a:pPr rtl="0"/>
            <a:r>
              <a:rPr lang="pt-BR" sz="3600" dirty="0"/>
              <a:t>Características do serviço e responsabilidade de segurança</a:t>
            </a:r>
          </a:p>
        </p:txBody>
      </p:sp>
      <p:sp>
        <p:nvSpPr>
          <p:cNvPr id="18" name="Slide Number Placeholder 17">
            <a:extLst>
              <a:ext uri="{FF2B5EF4-FFF2-40B4-BE49-F238E27FC236}">
                <a16:creationId xmlns:a16="http://schemas.microsoft.com/office/drawing/2014/main" id="{FC4566DC-C2EA-FE46-B4A0-24B3DD03C35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8</a:t>
            </a:fld>
            <a:endParaRPr lang="en-US" dirty="0"/>
          </a:p>
        </p:txBody>
      </p:sp>
      <p:sp>
        <p:nvSpPr>
          <p:cNvPr id="15" name="Content Placeholder 14">
            <a:extLst>
              <a:ext uri="{FF2B5EF4-FFF2-40B4-BE49-F238E27FC236}">
                <a16:creationId xmlns:a16="http://schemas.microsoft.com/office/drawing/2014/main" id="{6FAB4940-2062-1E4B-B80C-5D09C0E649FA}"/>
              </a:ext>
            </a:extLst>
          </p:cNvPr>
          <p:cNvSpPr>
            <a:spLocks noGrp="1"/>
          </p:cNvSpPr>
          <p:nvPr>
            <p:ph idx="13"/>
          </p:nvPr>
        </p:nvSpPr>
        <p:spPr>
          <a:xfrm>
            <a:off x="6246312" y="1476603"/>
            <a:ext cx="5631363" cy="4952772"/>
          </a:xfrm>
        </p:spPr>
        <p:txBody>
          <a:bodyPr rtlCol="0"/>
          <a:lstStyle/>
          <a:p>
            <a:pPr marL="0" indent="0" rtl="0">
              <a:buNone/>
            </a:pPr>
            <a:r>
              <a:rPr lang="pt-BR" sz="2400" b="1" dirty="0"/>
              <a:t>Infraestrutura como um serviço (</a:t>
            </a:r>
            <a:r>
              <a:rPr lang="pt-BR" sz="2400" b="1" dirty="0" err="1"/>
              <a:t>IaaS</a:t>
            </a:r>
            <a:r>
              <a:rPr lang="pt-BR" sz="2400" b="1" dirty="0"/>
              <a:t>) </a:t>
            </a:r>
          </a:p>
          <a:p>
            <a:pPr rtl="0"/>
            <a:r>
              <a:rPr lang="pt-BR" sz="1800" dirty="0"/>
              <a:t>O cliente tem mais flexibilidade em relação </a:t>
            </a:r>
            <a:br>
              <a:rPr lang="pt-BR" sz="1800" dirty="0"/>
            </a:br>
            <a:r>
              <a:rPr lang="pt-BR" sz="1800" dirty="0"/>
              <a:t>à configuração de rede e armazenamento</a:t>
            </a:r>
          </a:p>
          <a:p>
            <a:pPr rtl="0"/>
            <a:r>
              <a:rPr lang="pt-BR" sz="1800" dirty="0"/>
              <a:t>O cliente é responsável por gerenciar mais </a:t>
            </a:r>
            <a:br>
              <a:rPr lang="pt-BR" sz="1800" dirty="0"/>
            </a:br>
            <a:r>
              <a:rPr lang="pt-BR" sz="1800" dirty="0"/>
              <a:t>aspectos da segurança </a:t>
            </a:r>
          </a:p>
          <a:p>
            <a:pPr rtl="0"/>
            <a:r>
              <a:rPr lang="pt-BR" sz="1800" dirty="0"/>
              <a:t>O cliente configura os controles de acesso </a:t>
            </a:r>
          </a:p>
          <a:p>
            <a:pPr marL="0" indent="0" rtl="0">
              <a:buNone/>
            </a:pPr>
            <a:endParaRPr lang="en-US" sz="1800" dirty="0"/>
          </a:p>
          <a:p>
            <a:pPr marL="0" indent="0" rtl="0">
              <a:buNone/>
            </a:pPr>
            <a:r>
              <a:rPr lang="pt-BR" sz="2400" b="1" dirty="0"/>
              <a:t>Plataforma como serviço (</a:t>
            </a:r>
            <a:r>
              <a:rPr lang="pt-BR" sz="2400" b="1" dirty="0" err="1"/>
              <a:t>PaaS</a:t>
            </a:r>
            <a:r>
              <a:rPr lang="pt-BR" sz="2400" b="1" dirty="0"/>
              <a:t>)</a:t>
            </a:r>
            <a:endParaRPr lang="en-US" sz="2400" b="1" dirty="0"/>
          </a:p>
          <a:p>
            <a:pPr rtl="0"/>
            <a:r>
              <a:rPr lang="pt-BR" sz="1800" dirty="0"/>
              <a:t>O cliente não precisa gerenciar </a:t>
            </a:r>
            <a:br>
              <a:rPr lang="pt-BR" sz="1800" dirty="0"/>
            </a:br>
            <a:r>
              <a:rPr lang="pt-BR" sz="1800" dirty="0"/>
              <a:t>a infraestrutura subjacente</a:t>
            </a:r>
          </a:p>
          <a:p>
            <a:pPr rtl="0"/>
            <a:r>
              <a:rPr lang="pt-BR" sz="1800" dirty="0"/>
              <a:t>A AWS gerencia o sistema operacional, a aplicação </a:t>
            </a:r>
            <a:br>
              <a:rPr lang="pt-BR" sz="1800" dirty="0"/>
            </a:br>
            <a:r>
              <a:rPr lang="pt-BR" sz="1800" dirty="0"/>
              <a:t>de patches de banco de dados, a configuração </a:t>
            </a:r>
            <a:br>
              <a:rPr lang="pt-BR" sz="1800" dirty="0"/>
            </a:br>
            <a:r>
              <a:rPr lang="pt-BR" sz="1800" dirty="0"/>
              <a:t>de firewall e a recuperação de desastres</a:t>
            </a:r>
          </a:p>
          <a:p>
            <a:pPr rtl="0"/>
            <a:r>
              <a:rPr lang="pt-BR" sz="1800" dirty="0"/>
              <a:t>O cliente pode se concentrar no gerenciamento </a:t>
            </a:r>
            <a:br>
              <a:rPr lang="pt-BR" sz="1800" dirty="0"/>
            </a:br>
            <a:r>
              <a:rPr lang="pt-BR" sz="1800" dirty="0"/>
              <a:t>de código ou dados</a:t>
            </a:r>
            <a:endParaRPr lang="en-US" sz="2000" dirty="0"/>
          </a:p>
          <a:p>
            <a:pPr marL="0" indent="0" rtl="0">
              <a:buNone/>
            </a:pPr>
            <a:endParaRPr lang="en-US" sz="1200" dirty="0"/>
          </a:p>
          <a:p>
            <a:pPr marL="0" indent="0" rtl="0">
              <a:buNone/>
            </a:pPr>
            <a:endParaRPr lang="en-US" sz="1200" dirty="0"/>
          </a:p>
          <a:p>
            <a:pPr marL="0" indent="0" rtl="0">
              <a:buNone/>
            </a:pPr>
            <a:endParaRPr lang="en-US" sz="1800" dirty="0"/>
          </a:p>
        </p:txBody>
      </p:sp>
      <p:sp>
        <p:nvSpPr>
          <p:cNvPr id="17" name="Footer Placeholder 16">
            <a:extLst>
              <a:ext uri="{FF2B5EF4-FFF2-40B4-BE49-F238E27FC236}">
                <a16:creationId xmlns:a16="http://schemas.microsoft.com/office/drawing/2014/main" id="{3984BDA1-41D9-CC4F-AD6C-2475AD99C68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grpSp>
        <p:nvGrpSpPr>
          <p:cNvPr id="4" name="Group 3" descr="box labeled &quot;examle services managed by the customer&quot;, includes three examples: EC2, Elastic Block Store, and Amazon VPC.">
            <a:extLst>
              <a:ext uri="{FF2B5EF4-FFF2-40B4-BE49-F238E27FC236}">
                <a16:creationId xmlns:a16="http://schemas.microsoft.com/office/drawing/2014/main" id="{41D77E78-FA29-5647-9B83-3D91593EF2DB}"/>
              </a:ext>
            </a:extLst>
          </p:cNvPr>
          <p:cNvGrpSpPr/>
          <p:nvPr/>
        </p:nvGrpSpPr>
        <p:grpSpPr>
          <a:xfrm>
            <a:off x="326582" y="1468488"/>
            <a:ext cx="4801867" cy="2239895"/>
            <a:chOff x="326582" y="1516113"/>
            <a:chExt cx="4801867" cy="2239895"/>
          </a:xfrm>
        </p:grpSpPr>
        <p:sp>
          <p:nvSpPr>
            <p:cNvPr id="45" name="Rectangle 44">
              <a:extLst>
                <a:ext uri="{FF2B5EF4-FFF2-40B4-BE49-F238E27FC236}">
                  <a16:creationId xmlns:a16="http://schemas.microsoft.com/office/drawing/2014/main" id="{C1453445-1B87-614D-93DA-9DBF2F452C47}"/>
                </a:ext>
              </a:extLst>
            </p:cNvPr>
            <p:cNvSpPr/>
            <p:nvPr/>
          </p:nvSpPr>
          <p:spPr>
            <a:xfrm>
              <a:off x="326582" y="1516113"/>
              <a:ext cx="4801867" cy="2239895"/>
            </a:xfrm>
            <a:prstGeom prst="rect">
              <a:avLst/>
            </a:prstGeom>
            <a:solidFill>
              <a:srgbClr val="5A6B86">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rtl="0"/>
              <a:r>
                <a:rPr lang="pt-BR" sz="1600" b="1">
                  <a:solidFill>
                    <a:schemeClr val="tx1"/>
                  </a:solidFill>
                  <a:latin typeface="Amazon Ember Light" panose="020B0403020204020204" pitchFamily="34" charset="0"/>
                  <a:cs typeface="Amazon Ember Light" panose="020B0403020204020204" pitchFamily="34" charset="0"/>
                </a:rPr>
                <a:t>Serviços de exemplo gerenciados pelo cliente</a:t>
              </a:r>
            </a:p>
          </p:txBody>
        </p:sp>
        <p:sp>
          <p:nvSpPr>
            <p:cNvPr id="41" name="TextBox 40">
              <a:extLst>
                <a:ext uri="{FF2B5EF4-FFF2-40B4-BE49-F238E27FC236}">
                  <a16:creationId xmlns:a16="http://schemas.microsoft.com/office/drawing/2014/main" id="{F04AD06B-AE35-624A-9992-EEB39434A661}"/>
                </a:ext>
              </a:extLst>
            </p:cNvPr>
            <p:cNvSpPr txBox="1"/>
            <p:nvPr/>
          </p:nvSpPr>
          <p:spPr>
            <a:xfrm>
              <a:off x="344931" y="2835502"/>
              <a:ext cx="1278964" cy="584775"/>
            </a:xfrm>
            <a:prstGeom prst="rect">
              <a:avLst/>
            </a:prstGeom>
            <a:noFill/>
          </p:spPr>
          <p:txBody>
            <a:bodyPr wrap="square" rtlCol="0">
              <a:spAutoFit/>
            </a:bodyPr>
            <a:lstStyle/>
            <a:p>
              <a:pPr algn="ctr" rtl="0"/>
              <a:r>
                <a:rPr lang="pt-BR" sz="1600" dirty="0" err="1">
                  <a:latin typeface="Amazon Ember Light" panose="020B0403020204020204" pitchFamily="34" charset="0"/>
                  <a:cs typeface="Amazon Ember Light" panose="020B0403020204020204" pitchFamily="34" charset="0"/>
                </a:rPr>
                <a:t>Amazon</a:t>
              </a:r>
              <a:r>
                <a:rPr lang="pt-BR" sz="1600" dirty="0">
                  <a:latin typeface="Amazon Ember Light" panose="020B0403020204020204" pitchFamily="34" charset="0"/>
                  <a:cs typeface="Amazon Ember Light" panose="020B0403020204020204" pitchFamily="34" charset="0"/>
                </a:rPr>
                <a:t> EC2</a:t>
              </a:r>
              <a:endParaRPr lang="en-US" sz="1600" dirty="0">
                <a:latin typeface="Amazon Ember Light" panose="020B0403020204020204" pitchFamily="34" charset="0"/>
                <a:cs typeface="Amazon Ember Light" panose="020B0403020204020204" pitchFamily="34" charset="0"/>
              </a:endParaRPr>
            </a:p>
          </p:txBody>
        </p:sp>
        <p:pic>
          <p:nvPicPr>
            <p:cNvPr id="42" name="Graphic 41">
              <a:extLst>
                <a:ext uri="{FF2B5EF4-FFF2-40B4-BE49-F238E27FC236}">
                  <a16:creationId xmlns:a16="http://schemas.microsoft.com/office/drawing/2014/main" id="{EA977331-F586-464D-8939-4A2DF1F2A49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7868" y="2093819"/>
              <a:ext cx="720047" cy="711200"/>
            </a:xfrm>
            <a:prstGeom prst="rect">
              <a:avLst/>
            </a:prstGeom>
          </p:spPr>
        </p:pic>
        <p:sp>
          <p:nvSpPr>
            <p:cNvPr id="43" name="TextBox 42">
              <a:extLst>
                <a:ext uri="{FF2B5EF4-FFF2-40B4-BE49-F238E27FC236}">
                  <a16:creationId xmlns:a16="http://schemas.microsoft.com/office/drawing/2014/main" id="{C17D701A-E912-D54C-9B19-2710EAF1C9BF}"/>
                </a:ext>
              </a:extLst>
            </p:cNvPr>
            <p:cNvSpPr txBox="1"/>
            <p:nvPr/>
          </p:nvSpPr>
          <p:spPr>
            <a:xfrm>
              <a:off x="1571163" y="2835502"/>
              <a:ext cx="1581951" cy="830997"/>
            </a:xfrm>
            <a:prstGeom prst="rect">
              <a:avLst/>
            </a:prstGeom>
            <a:noFill/>
          </p:spPr>
          <p:txBody>
            <a:bodyPr wrap="square" rtlCol="0">
              <a:spAutoFit/>
            </a:bodyPr>
            <a:lstStyle/>
            <a:p>
              <a:pPr algn="ctr" rtl="0"/>
              <a:r>
                <a:rPr lang="pt-BR" sz="1600">
                  <a:latin typeface="Amazon Ember Light" panose="020B0403020204020204" pitchFamily="34" charset="0"/>
                  <a:cs typeface="Amazon Ember Light" panose="020B0403020204020204" pitchFamily="34" charset="0"/>
                </a:rPr>
                <a:t>Amazon Elastic Block Store (Amazon EBS)</a:t>
              </a:r>
            </a:p>
          </p:txBody>
        </p:sp>
        <p:pic>
          <p:nvPicPr>
            <p:cNvPr id="44" name="Graphic 43">
              <a:extLst>
                <a:ext uri="{FF2B5EF4-FFF2-40B4-BE49-F238E27FC236}">
                  <a16:creationId xmlns:a16="http://schemas.microsoft.com/office/drawing/2014/main" id="{D34B0274-6A22-F84E-88CE-8A06A7BF77A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021711" y="2093819"/>
              <a:ext cx="720047" cy="711200"/>
            </a:xfrm>
            <a:prstGeom prst="rect">
              <a:avLst/>
            </a:prstGeom>
          </p:spPr>
        </p:pic>
        <p:sp>
          <p:nvSpPr>
            <p:cNvPr id="46" name="TextBox 45">
              <a:extLst>
                <a:ext uri="{FF2B5EF4-FFF2-40B4-BE49-F238E27FC236}">
                  <a16:creationId xmlns:a16="http://schemas.microsoft.com/office/drawing/2014/main" id="{58921647-3DB1-A84C-91A7-83FC8D3A9AA7}"/>
                </a:ext>
              </a:extLst>
            </p:cNvPr>
            <p:cNvSpPr txBox="1"/>
            <p:nvPr/>
          </p:nvSpPr>
          <p:spPr>
            <a:xfrm>
              <a:off x="3020213" y="2789335"/>
              <a:ext cx="2095879" cy="830997"/>
            </a:xfrm>
            <a:prstGeom prst="rect">
              <a:avLst/>
            </a:prstGeom>
            <a:noFill/>
          </p:spPr>
          <p:txBody>
            <a:bodyPr wrap="square" rtlCol="0">
              <a:spAutoFit/>
            </a:bodyPr>
            <a:lstStyle/>
            <a:p>
              <a:pPr algn="ctr" rtl="0"/>
              <a:r>
                <a:rPr lang="pt-BR" sz="1600">
                  <a:latin typeface="Amazon Ember Light" panose="020B0403020204020204" pitchFamily="34" charset="0"/>
                  <a:cs typeface="Amazon Ember Light" panose="020B0403020204020204" pitchFamily="34" charset="0"/>
                </a:rPr>
                <a:t>Amazon Virtual Private Cloud (Amazon VPC)</a:t>
              </a:r>
            </a:p>
          </p:txBody>
        </p:sp>
        <p:pic>
          <p:nvPicPr>
            <p:cNvPr id="47" name="Graphic 46">
              <a:extLst>
                <a:ext uri="{FF2B5EF4-FFF2-40B4-BE49-F238E27FC236}">
                  <a16:creationId xmlns:a16="http://schemas.microsoft.com/office/drawing/2014/main" id="{08B831A5-66C5-D24C-AFB4-83D181CB9F8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797116" y="2093819"/>
              <a:ext cx="720047" cy="711200"/>
            </a:xfrm>
            <a:prstGeom prst="rect">
              <a:avLst/>
            </a:prstGeom>
          </p:spPr>
        </p:pic>
      </p:grpSp>
      <p:grpSp>
        <p:nvGrpSpPr>
          <p:cNvPr id="6" name="Group 5" descr="box labeled &quot;examle services managed by AWS&quot;, includes three examples: Lambda, RDS, and Elastic Beanstalk.">
            <a:extLst>
              <a:ext uri="{FF2B5EF4-FFF2-40B4-BE49-F238E27FC236}">
                <a16:creationId xmlns:a16="http://schemas.microsoft.com/office/drawing/2014/main" id="{8CD6E908-7220-E54F-AECB-17FDDF36BB54}"/>
              </a:ext>
            </a:extLst>
          </p:cNvPr>
          <p:cNvGrpSpPr/>
          <p:nvPr/>
        </p:nvGrpSpPr>
        <p:grpSpPr>
          <a:xfrm>
            <a:off x="213812" y="4010773"/>
            <a:ext cx="4902280" cy="2297952"/>
            <a:chOff x="213812" y="4058398"/>
            <a:chExt cx="4902280" cy="2297952"/>
          </a:xfrm>
        </p:grpSpPr>
        <p:sp>
          <p:nvSpPr>
            <p:cNvPr id="31" name="Rectangle 30">
              <a:extLst>
                <a:ext uri="{FF2B5EF4-FFF2-40B4-BE49-F238E27FC236}">
                  <a16:creationId xmlns:a16="http://schemas.microsoft.com/office/drawing/2014/main" id="{27D6FBD0-8666-4B4C-926F-F2C768EE553D}"/>
                </a:ext>
              </a:extLst>
            </p:cNvPr>
            <p:cNvSpPr/>
            <p:nvPr/>
          </p:nvSpPr>
          <p:spPr>
            <a:xfrm>
              <a:off x="314225" y="4058398"/>
              <a:ext cx="4801867" cy="2297952"/>
            </a:xfrm>
            <a:prstGeom prst="rect">
              <a:avLst/>
            </a:prstGeom>
            <a:solidFill>
              <a:srgbClr val="5A6B86">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rtl="0"/>
              <a:r>
                <a:rPr lang="pt-BR" sz="1600" b="1">
                  <a:solidFill>
                    <a:schemeClr val="tx1"/>
                  </a:solidFill>
                  <a:latin typeface="Amazon Ember Light" panose="020B0403020204020204" pitchFamily="34" charset="0"/>
                  <a:cs typeface="Amazon Ember Light" panose="020B0403020204020204" pitchFamily="34" charset="0"/>
                </a:rPr>
                <a:t>Serviços de exemplo gerenciados pela AWS</a:t>
              </a:r>
            </a:p>
          </p:txBody>
        </p:sp>
        <p:sp>
          <p:nvSpPr>
            <p:cNvPr id="32" name="TextBox 31">
              <a:extLst>
                <a:ext uri="{FF2B5EF4-FFF2-40B4-BE49-F238E27FC236}">
                  <a16:creationId xmlns:a16="http://schemas.microsoft.com/office/drawing/2014/main" id="{7E15D212-99D7-724E-9B9B-83511FC32E6D}"/>
                </a:ext>
              </a:extLst>
            </p:cNvPr>
            <p:cNvSpPr txBox="1"/>
            <p:nvPr/>
          </p:nvSpPr>
          <p:spPr>
            <a:xfrm>
              <a:off x="1519429" y="5434909"/>
              <a:ext cx="2208917" cy="830997"/>
            </a:xfrm>
            <a:prstGeom prst="rect">
              <a:avLst/>
            </a:prstGeom>
            <a:noFill/>
          </p:spPr>
          <p:txBody>
            <a:bodyPr wrap="square" rtlCol="0">
              <a:spAutoFit/>
            </a:bodyPr>
            <a:lstStyle/>
            <a:p>
              <a:pPr algn="ctr" rtl="0"/>
              <a:r>
                <a:rPr lang="pt-BR" sz="1600">
                  <a:latin typeface="Amazon Ember Light" panose="020B0403020204020204" pitchFamily="34" charset="0"/>
                  <a:cs typeface="Amazon Ember Light" panose="020B0403020204020204" pitchFamily="34" charset="0"/>
                </a:rPr>
                <a:t>Amazon Relational Database Service (Amazon RDS)</a:t>
              </a:r>
            </a:p>
          </p:txBody>
        </p:sp>
        <p:pic>
          <p:nvPicPr>
            <p:cNvPr id="33" name="Graphic 32">
              <a:extLst>
                <a:ext uri="{FF2B5EF4-FFF2-40B4-BE49-F238E27FC236}">
                  <a16:creationId xmlns:a16="http://schemas.microsoft.com/office/drawing/2014/main" id="{FFB4EDBD-AC1E-2541-A1C9-4EFB1311B17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268288" y="4687410"/>
              <a:ext cx="711200" cy="711200"/>
            </a:xfrm>
            <a:prstGeom prst="rect">
              <a:avLst/>
            </a:prstGeom>
          </p:spPr>
        </p:pic>
        <p:sp>
          <p:nvSpPr>
            <p:cNvPr id="36" name="TextBox 35">
              <a:extLst>
                <a:ext uri="{FF2B5EF4-FFF2-40B4-BE49-F238E27FC236}">
                  <a16:creationId xmlns:a16="http://schemas.microsoft.com/office/drawing/2014/main" id="{E7086C61-CF0E-C341-AD93-F731FAEC2804}"/>
                </a:ext>
              </a:extLst>
            </p:cNvPr>
            <p:cNvSpPr txBox="1"/>
            <p:nvPr/>
          </p:nvSpPr>
          <p:spPr>
            <a:xfrm>
              <a:off x="3767936" y="5434909"/>
              <a:ext cx="1312064" cy="584775"/>
            </a:xfrm>
            <a:prstGeom prst="rect">
              <a:avLst/>
            </a:prstGeom>
            <a:noFill/>
          </p:spPr>
          <p:txBody>
            <a:bodyPr wrap="square" rtlCol="0">
              <a:spAutoFit/>
            </a:bodyPr>
            <a:lstStyle/>
            <a:p>
              <a:pPr algn="ctr" rtl="0"/>
              <a:r>
                <a:rPr lang="pt-BR" sz="1600">
                  <a:latin typeface="Amazon Ember Light" panose="020B0403020204020204" pitchFamily="34" charset="0"/>
                  <a:cs typeface="Amazon Ember Light" panose="020B0403020204020204" pitchFamily="34" charset="0"/>
                </a:rPr>
                <a:t>AWS Elastic Beanstalk</a:t>
              </a:r>
            </a:p>
          </p:txBody>
        </p:sp>
        <p:pic>
          <p:nvPicPr>
            <p:cNvPr id="38" name="Graphic 37">
              <a:extLst>
                <a:ext uri="{FF2B5EF4-FFF2-40B4-BE49-F238E27FC236}">
                  <a16:creationId xmlns:a16="http://schemas.microsoft.com/office/drawing/2014/main" id="{53314BDA-95C1-5845-9235-0EBF5DABA19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04566" y="4731351"/>
              <a:ext cx="711200" cy="623318"/>
            </a:xfrm>
            <a:prstGeom prst="rect">
              <a:avLst/>
            </a:prstGeom>
          </p:spPr>
        </p:pic>
        <p:sp>
          <p:nvSpPr>
            <p:cNvPr id="39" name="TextBox 38">
              <a:extLst>
                <a:ext uri="{FF2B5EF4-FFF2-40B4-BE49-F238E27FC236}">
                  <a16:creationId xmlns:a16="http://schemas.microsoft.com/office/drawing/2014/main" id="{11C4E2EF-0A17-CB45-A120-E72F4A3FDDF0}"/>
                </a:ext>
              </a:extLst>
            </p:cNvPr>
            <p:cNvSpPr txBox="1"/>
            <p:nvPr/>
          </p:nvSpPr>
          <p:spPr>
            <a:xfrm>
              <a:off x="213812" y="5434909"/>
              <a:ext cx="1506552" cy="338554"/>
            </a:xfrm>
            <a:prstGeom prst="rect">
              <a:avLst/>
            </a:prstGeom>
            <a:noFill/>
          </p:spPr>
          <p:txBody>
            <a:bodyPr wrap="square" rtlCol="0">
              <a:spAutoFit/>
            </a:bodyPr>
            <a:lstStyle/>
            <a:p>
              <a:pPr algn="ctr" rtl="0"/>
              <a:r>
                <a:rPr lang="pt-BR" sz="1600">
                  <a:latin typeface="Amazon Ember Light" panose="020B0403020204020204" pitchFamily="34" charset="0"/>
                  <a:cs typeface="Amazon Ember Light" panose="020B0403020204020204" pitchFamily="34" charset="0"/>
                </a:rPr>
                <a:t>AWS Lambda</a:t>
              </a:r>
              <a:endParaRPr lang="en-US" sz="1600" dirty="0">
                <a:latin typeface="Amazon Ember Light" panose="020B0403020204020204" pitchFamily="34" charset="0"/>
                <a:cs typeface="Amazon Ember Light" panose="020B0403020204020204" pitchFamily="34" charset="0"/>
              </a:endParaRPr>
            </a:p>
          </p:txBody>
        </p:sp>
        <p:pic>
          <p:nvPicPr>
            <p:cNvPr id="50" name="Graphic 49">
              <a:extLst>
                <a:ext uri="{FF2B5EF4-FFF2-40B4-BE49-F238E27FC236}">
                  <a16:creationId xmlns:a16="http://schemas.microsoft.com/office/drawing/2014/main" id="{38EF2782-C2B3-2B48-A3E5-DB3C54BEB12F}"/>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33609" y="4687410"/>
              <a:ext cx="711200" cy="711200"/>
            </a:xfrm>
            <a:prstGeom prst="rect">
              <a:avLst/>
            </a:prstGeom>
          </p:spPr>
        </p:pic>
      </p:grpSp>
    </p:spTree>
    <p:custDataLst>
      <p:tags r:id="rId1"/>
    </p:custDataLst>
    <p:extLst>
      <p:ext uri="{BB962C8B-B14F-4D97-AF65-F5344CB8AC3E}">
        <p14:creationId xmlns:p14="http://schemas.microsoft.com/office/powerpoint/2010/main" val="3612172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50E36C29-8FC1-9346-A380-6D0710444240}"/>
              </a:ext>
            </a:extLst>
          </p:cNvPr>
          <p:cNvSpPr>
            <a:spLocks noGrp="1"/>
          </p:cNvSpPr>
          <p:nvPr>
            <p:ph type="title"/>
          </p:nvPr>
        </p:nvSpPr>
        <p:spPr>
          <a:xfrm>
            <a:off x="419100" y="365125"/>
            <a:ext cx="9201150" cy="474119"/>
          </a:xfrm>
        </p:spPr>
        <p:txBody>
          <a:bodyPr rtlCol="0">
            <a:noAutofit/>
          </a:bodyPr>
          <a:lstStyle/>
          <a:p>
            <a:pPr rtl="0"/>
            <a:r>
              <a:rPr lang="pt-BR" sz="3600" dirty="0">
                <a:latin typeface="+mj-lt"/>
              </a:rPr>
              <a:t>Características do serviço e responsabilidade de segurança (continuação)</a:t>
            </a:r>
          </a:p>
        </p:txBody>
      </p:sp>
      <p:sp>
        <p:nvSpPr>
          <p:cNvPr id="18" name="Slide Number Placeholder 17">
            <a:extLst>
              <a:ext uri="{FF2B5EF4-FFF2-40B4-BE49-F238E27FC236}">
                <a16:creationId xmlns:a16="http://schemas.microsoft.com/office/drawing/2014/main" id="{FC4566DC-C2EA-FE46-B4A0-24B3DD03C35E}"/>
              </a:ext>
              <a:ext uri="{C183D7F6-B498-43B3-948B-1728B52AA6E4}">
                <adec:decorative xmlns:adec="http://schemas.microsoft.com/office/drawing/2017/decorative" val="1"/>
              </a:ext>
            </a:extLst>
          </p:cNvPr>
          <p:cNvSpPr>
            <a:spLocks noGrp="1"/>
          </p:cNvSpPr>
          <p:nvPr>
            <p:ph type="sldNum" sz="quarter" idx="12"/>
          </p:nvPr>
        </p:nvSpPr>
        <p:spPr/>
        <p:txBody>
          <a:bodyPr rtlCol="0"/>
          <a:lstStyle/>
          <a:p>
            <a:pPr rtl="0"/>
            <a:fld id="{B6A95138-A96E-2F42-A959-2EFD44FE4AB7}" type="slidenum">
              <a:rPr lang="en-US" smtClean="0"/>
              <a:t>9</a:t>
            </a:fld>
            <a:endParaRPr lang="en-US" dirty="0"/>
          </a:p>
        </p:txBody>
      </p:sp>
      <p:sp>
        <p:nvSpPr>
          <p:cNvPr id="15" name="Content Placeholder 14">
            <a:extLst>
              <a:ext uri="{FF2B5EF4-FFF2-40B4-BE49-F238E27FC236}">
                <a16:creationId xmlns:a16="http://schemas.microsoft.com/office/drawing/2014/main" id="{6FAB4940-2062-1E4B-B80C-5D09C0E649FA}"/>
              </a:ext>
            </a:extLst>
          </p:cNvPr>
          <p:cNvSpPr>
            <a:spLocks noGrp="1"/>
          </p:cNvSpPr>
          <p:nvPr>
            <p:ph idx="13"/>
          </p:nvPr>
        </p:nvSpPr>
        <p:spPr/>
        <p:txBody>
          <a:bodyPr rtlCol="0"/>
          <a:lstStyle/>
          <a:p>
            <a:pPr marL="0" indent="0" rtl="0">
              <a:buNone/>
            </a:pPr>
            <a:r>
              <a:rPr lang="pt-BR" sz="2400" b="1" dirty="0"/>
              <a:t>Software como serviço (</a:t>
            </a:r>
            <a:r>
              <a:rPr lang="pt-BR" sz="2400" b="1" dirty="0" err="1"/>
              <a:t>SaaS</a:t>
            </a:r>
            <a:r>
              <a:rPr lang="pt-BR" sz="2400" b="1" dirty="0"/>
              <a:t>) </a:t>
            </a:r>
          </a:p>
          <a:p>
            <a:pPr rtl="0"/>
            <a:r>
              <a:rPr lang="pt-BR" sz="1800" dirty="0"/>
              <a:t>O software é hospedado de maneira centralizada</a:t>
            </a:r>
          </a:p>
          <a:p>
            <a:pPr rtl="0"/>
            <a:r>
              <a:rPr lang="pt-BR" sz="1800" dirty="0"/>
              <a:t>Licenciado em um modelo de assinatura ou pagamento conforme o uso.</a:t>
            </a:r>
          </a:p>
          <a:p>
            <a:pPr rtl="0"/>
            <a:r>
              <a:rPr lang="pt-BR" sz="1800" dirty="0"/>
              <a:t>Os serviços normalmente são acessados por meio de um navegador da Web, um aplicativo móvel ou uma interface de programação de aplicativos (API)</a:t>
            </a:r>
          </a:p>
          <a:p>
            <a:pPr rtl="0"/>
            <a:r>
              <a:rPr lang="pt-BR" sz="1800" dirty="0"/>
              <a:t>Os clientes não precisam gerenciar a infraestrutura que oferece suporte ao serviço</a:t>
            </a:r>
            <a:endParaRPr lang="en-US" sz="1200" dirty="0"/>
          </a:p>
          <a:p>
            <a:pPr marL="0" indent="0" rtl="0">
              <a:buNone/>
            </a:pPr>
            <a:endParaRPr lang="en-US" sz="1200" dirty="0"/>
          </a:p>
          <a:p>
            <a:pPr marL="0" indent="0" rtl="0">
              <a:buNone/>
            </a:pPr>
            <a:endParaRPr lang="en-US" sz="1800" dirty="0"/>
          </a:p>
        </p:txBody>
      </p:sp>
      <p:sp>
        <p:nvSpPr>
          <p:cNvPr id="17" name="Footer Placeholder 16">
            <a:extLst>
              <a:ext uri="{FF2B5EF4-FFF2-40B4-BE49-F238E27FC236}">
                <a16:creationId xmlns:a16="http://schemas.microsoft.com/office/drawing/2014/main" id="{3984BDA1-41D9-CC4F-AD6C-2475AD99C680}"/>
              </a:ext>
              <a:ext uri="{C183D7F6-B498-43B3-948B-1728B52AA6E4}">
                <adec:decorative xmlns:adec="http://schemas.microsoft.com/office/drawing/2017/decorative" val="1"/>
              </a:ext>
            </a:extLst>
          </p:cNvPr>
          <p:cNvSpPr>
            <a:spLocks noGrp="1"/>
          </p:cNvSpPr>
          <p:nvPr>
            <p:ph type="ftr" sz="quarter" idx="3"/>
          </p:nvPr>
        </p:nvSpPr>
        <p:spPr/>
        <p:txBody>
          <a:bodyPr rtlCol="0"/>
          <a:lstStyle/>
          <a:p>
            <a:pPr rtl="0"/>
            <a:r>
              <a:rPr lang="pt-BR"/>
              <a:t>© 2019 Amazon Web Services, Inc. ou suas afiliadas. Todos os direitos reservados.</a:t>
            </a:r>
          </a:p>
        </p:txBody>
      </p:sp>
      <p:sp>
        <p:nvSpPr>
          <p:cNvPr id="45" name="Rectangle 44">
            <a:extLst>
              <a:ext uri="{FF2B5EF4-FFF2-40B4-BE49-F238E27FC236}">
                <a16:creationId xmlns:a16="http://schemas.microsoft.com/office/drawing/2014/main" id="{C1453445-1B87-614D-93DA-9DBF2F452C47}"/>
              </a:ext>
            </a:extLst>
          </p:cNvPr>
          <p:cNvSpPr/>
          <p:nvPr/>
        </p:nvSpPr>
        <p:spPr>
          <a:xfrm>
            <a:off x="326582" y="1516113"/>
            <a:ext cx="4801867" cy="2058053"/>
          </a:xfrm>
          <a:prstGeom prst="rect">
            <a:avLst/>
          </a:prstGeom>
          <a:solidFill>
            <a:srgbClr val="5A6B86">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rtl="0"/>
            <a:r>
              <a:rPr lang="pt-BR" sz="1600" b="1" dirty="0">
                <a:solidFill>
                  <a:schemeClr val="tx1"/>
                </a:solidFill>
              </a:rPr>
              <a:t>Exemplos de </a:t>
            </a:r>
            <a:r>
              <a:rPr lang="pt-BR" sz="1600" b="1" dirty="0" err="1">
                <a:solidFill>
                  <a:schemeClr val="tx1"/>
                </a:solidFill>
              </a:rPr>
              <a:t>SaaS</a:t>
            </a:r>
            <a:endParaRPr lang="pt-BR" sz="1600" b="1" dirty="0">
              <a:solidFill>
                <a:schemeClr val="tx1"/>
              </a:solidFill>
            </a:endParaRPr>
          </a:p>
        </p:txBody>
      </p:sp>
      <p:sp>
        <p:nvSpPr>
          <p:cNvPr id="22" name="TextBox 21">
            <a:extLst>
              <a:ext uri="{FF2B5EF4-FFF2-40B4-BE49-F238E27FC236}">
                <a16:creationId xmlns:a16="http://schemas.microsoft.com/office/drawing/2014/main" id="{74CCDEB9-2A7D-E94C-AF20-4AD4238603BC}"/>
              </a:ext>
            </a:extLst>
          </p:cNvPr>
          <p:cNvSpPr txBox="1"/>
          <p:nvPr/>
        </p:nvSpPr>
        <p:spPr>
          <a:xfrm>
            <a:off x="493174" y="2920544"/>
            <a:ext cx="1506552" cy="584775"/>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AWS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Trusted</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Advisor</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3" name="Graphic 22">
            <a:extLst>
              <a:ext uri="{FF2B5EF4-FFF2-40B4-BE49-F238E27FC236}">
                <a16:creationId xmlns:a16="http://schemas.microsoft.com/office/drawing/2014/main" id="{E5AE8CFA-097F-B446-A17B-51F05497EA7F}"/>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90682" y="2187300"/>
            <a:ext cx="711200" cy="711200"/>
          </a:xfrm>
          <a:prstGeom prst="rect">
            <a:avLst/>
          </a:prstGeom>
        </p:spPr>
      </p:pic>
      <p:sp>
        <p:nvSpPr>
          <p:cNvPr id="24" name="TextBox 23">
            <a:extLst>
              <a:ext uri="{FF2B5EF4-FFF2-40B4-BE49-F238E27FC236}">
                <a16:creationId xmlns:a16="http://schemas.microsoft.com/office/drawing/2014/main" id="{66124682-7940-5242-8038-EFABFA20C90B}"/>
              </a:ext>
            </a:extLst>
          </p:cNvPr>
          <p:cNvSpPr txBox="1"/>
          <p:nvPr/>
        </p:nvSpPr>
        <p:spPr>
          <a:xfrm>
            <a:off x="2066941" y="2920544"/>
            <a:ext cx="1266062" cy="338554"/>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AWS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Shield</a:t>
            </a:r>
            <a:endParaRPr lang="pt-BR"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5" name="Graphic 24">
            <a:extLst>
              <a:ext uri="{FF2B5EF4-FFF2-40B4-BE49-F238E27FC236}">
                <a16:creationId xmlns:a16="http://schemas.microsoft.com/office/drawing/2014/main" id="{0E4066DC-F0F7-B543-8F11-3730DC597170}"/>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65040" y="2187300"/>
            <a:ext cx="711200" cy="711200"/>
          </a:xfrm>
          <a:prstGeom prst="rect">
            <a:avLst/>
          </a:prstGeom>
        </p:spPr>
      </p:pic>
      <p:sp>
        <p:nvSpPr>
          <p:cNvPr id="11" name="TextBox 10">
            <a:extLst>
              <a:ext uri="{FF2B5EF4-FFF2-40B4-BE49-F238E27FC236}">
                <a16:creationId xmlns:a16="http://schemas.microsoft.com/office/drawing/2014/main" id="{118DF70E-4CB9-3A4C-8269-8AA2ACE6CD9B}"/>
              </a:ext>
            </a:extLst>
          </p:cNvPr>
          <p:cNvSpPr txBox="1"/>
          <p:nvPr/>
        </p:nvSpPr>
        <p:spPr>
          <a:xfrm>
            <a:off x="3065239" y="2920544"/>
            <a:ext cx="2316668" cy="338554"/>
          </a:xfrm>
          <a:prstGeom prst="rect">
            <a:avLst/>
          </a:prstGeom>
          <a:noFill/>
        </p:spPr>
        <p:txBody>
          <a:bodyPr wrap="square" rtlCol="0">
            <a:spAutoFit/>
          </a:bodyPr>
          <a:lstStyle/>
          <a:p>
            <a:pPr algn="ctr" rtl="0"/>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 </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Chime</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2" name="Graphic 11">
            <a:extLst>
              <a:ext uri="{FF2B5EF4-FFF2-40B4-BE49-F238E27FC236}">
                <a16:creationId xmlns:a16="http://schemas.microsoft.com/office/drawing/2014/main" id="{B4A0077D-CA8F-EF48-8DCC-AEC26A646581}"/>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867973" y="2187300"/>
            <a:ext cx="711200" cy="711200"/>
          </a:xfrm>
          <a:prstGeom prst="rect">
            <a:avLst/>
          </a:prstGeom>
        </p:spPr>
      </p:pic>
    </p:spTree>
    <p:custDataLst>
      <p:tags r:id="rId1"/>
    </p:custDataLst>
    <p:extLst>
      <p:ext uri="{BB962C8B-B14F-4D97-AF65-F5344CB8AC3E}">
        <p14:creationId xmlns:p14="http://schemas.microsoft.com/office/powerpoint/2010/main" val="8191379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JFqUAbJ"/>
  <p:tag name="ARTICULATE_SLIDE_THUMBNAIL_REFRESH" val="1"/>
  <p:tag name="ARTICULATE_SLIDE_COUNT" val="79"/>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Custom 1">
      <a:majorFont>
        <a:latin typeface="Amazon Ember Light"/>
        <a:ea typeface=""/>
        <a:cs typeface=""/>
      </a:majorFont>
      <a:minorFont>
        <a:latin typeface="Amazon Ember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2800" dirty="0" err="1" smtClean="0">
            <a:latin typeface="Amazon Ember Light" panose="020B0403020204020204" pitchFamily="34" charset="0"/>
            <a:ea typeface="Amazon Ember Light" panose="020B0403020204020204" pitchFamily="34" charset="0"/>
            <a:cs typeface="Amazon Ember Light" panose="020B0403020204020204" pitchFamily="34" charset="0"/>
          </a:defRPr>
        </a:defPPr>
      </a:lstStyle>
    </a:txDef>
  </a:objectDefaults>
  <a:extraClrSchemeLst/>
  <a:extLst>
    <a:ext uri="{05A4C25C-085E-4340-85A3-A5531E510DB2}">
      <thm15:themeFamily xmlns:thm15="http://schemas.microsoft.com/office/thememl/2012/main" name="Academy_2019_Accessible" id="{0B1EFAAE-1898-4168-A8E4-48C906B750E4}" vid="{0BAE7003-4F32-4828-986F-3F3EE3E6BA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TotalTime>
  <Words>18673</Words>
  <Application>Microsoft Office PowerPoint</Application>
  <PresentationFormat>Widescreen</PresentationFormat>
  <Paragraphs>1235</Paragraphs>
  <Slides>79</Slides>
  <Notes>79</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79</vt:i4>
      </vt:variant>
    </vt:vector>
  </HeadingPairs>
  <TitlesOfParts>
    <vt:vector size="86" baseType="lpstr">
      <vt:lpstr>Amazon Ember</vt:lpstr>
      <vt:lpstr>Amazon Ember </vt:lpstr>
      <vt:lpstr>Amazon Ember Light</vt:lpstr>
      <vt:lpstr>Arial</vt:lpstr>
      <vt:lpstr>Calibri</vt:lpstr>
      <vt:lpstr>Lucida Console</vt:lpstr>
      <vt:lpstr>Office Theme</vt:lpstr>
      <vt:lpstr>Módulo 4: Segurança na Nuvem AWS</vt:lpstr>
      <vt:lpstr>Visão geral do módulo</vt:lpstr>
      <vt:lpstr>Objetivos do módulo</vt:lpstr>
      <vt:lpstr>Seção 1: Modelo de responsabilidade compartilhada da AWS</vt:lpstr>
      <vt:lpstr>Modelo de responsabilidade compartilhada da AWS</vt:lpstr>
      <vt:lpstr>Responsabilidade da AWS:  segurança da nuvem</vt:lpstr>
      <vt:lpstr>Responsabilidade do cliente:  segurança na nuvem</vt:lpstr>
      <vt:lpstr>Características do serviço e responsabilidade de segurança</vt:lpstr>
      <vt:lpstr>Características do serviço e responsabilidade de segurança (continuação)</vt:lpstr>
      <vt:lpstr>Atividade: modelo  de responsabilidade compartilhada da AWS</vt:lpstr>
      <vt:lpstr>Atividade: cenário 1 de 2</vt:lpstr>
      <vt:lpstr>Atividade: cenário 2 de 2</vt:lpstr>
      <vt:lpstr>Principais lições da Seção 1</vt:lpstr>
      <vt:lpstr>Seção 2: AWS Identity and Access Management (IAM)</vt:lpstr>
      <vt:lpstr>AWS Identity and Access Management (IAM)</vt:lpstr>
      <vt:lpstr>IAM: componentes essenciais</vt:lpstr>
      <vt:lpstr>Autenticar como um usuário do IAM para obter acesso</vt:lpstr>
      <vt:lpstr>MFA do IAM</vt:lpstr>
      <vt:lpstr>Autorização: quais ações são permitidas</vt:lpstr>
      <vt:lpstr>IAM: autorização</vt:lpstr>
      <vt:lpstr>Políticas do IAM</vt:lpstr>
      <vt:lpstr>Exemplo de política do IAM</vt:lpstr>
      <vt:lpstr>Políticas baseadas em recursos</vt:lpstr>
      <vt:lpstr>Permissões do IAM</vt:lpstr>
      <vt:lpstr>Grupos do IAM</vt:lpstr>
      <vt:lpstr>Funções do IAM</vt:lpstr>
      <vt:lpstr>Exemplo de uso de uma função do IAM</vt:lpstr>
      <vt:lpstr>Principais lições da Seção 2</vt:lpstr>
      <vt:lpstr>Demonstração gravada: IAM</vt:lpstr>
      <vt:lpstr>Seção 3: Proteção de uma nova conta da AWS</vt:lpstr>
      <vt:lpstr>Acesso de usuário raiz da conta da AWS  em comparação ao acesso do IAM</vt:lpstr>
      <vt:lpstr>Proteção de novas contas da AWS:  usuário raiz da conta</vt:lpstr>
      <vt:lpstr>Proteção de novas contas da AWS: MFA</vt:lpstr>
      <vt:lpstr>Proteção de novas contas da AWS: AWS CloudTrail</vt:lpstr>
      <vt:lpstr>Proteção de novas contas da AWS: relatórios de faturamento</vt:lpstr>
      <vt:lpstr>Opcional: Proteção de novas contas  da AWS – demonstração completa</vt:lpstr>
      <vt:lpstr>Análise do status de segurança do IAM</vt:lpstr>
      <vt:lpstr>Ative a MFA no usuário raiz da conta</vt:lpstr>
      <vt:lpstr>Ative a MFA no usuário raiz da conta</vt:lpstr>
      <vt:lpstr>A MFA no usuário raiz da conta está ativada</vt:lpstr>
      <vt:lpstr>Crie um usuário do IAM individual (1)</vt:lpstr>
      <vt:lpstr>Crie um usuário do IAM individual (2)</vt:lpstr>
      <vt:lpstr>Crie um usuário do IAM individual (3)</vt:lpstr>
      <vt:lpstr>Crie um usuário do IAM individual (4)</vt:lpstr>
      <vt:lpstr>Crie um usuário do IAM individual (5)</vt:lpstr>
      <vt:lpstr>Criação de usuário do IAM bem-sucedida</vt:lpstr>
      <vt:lpstr>Status de segurança do painel do IAM</vt:lpstr>
      <vt:lpstr>Defina uma política de senhas do IAM</vt:lpstr>
      <vt:lpstr>Verificações de status  de segurança concluídas</vt:lpstr>
      <vt:lpstr>Principais lições da Seção 3</vt:lpstr>
      <vt:lpstr>Laboratório 1: Introdução ao IAM</vt:lpstr>
      <vt:lpstr>Laboratório 1: Tarefas</vt:lpstr>
      <vt:lpstr>Laboratório 1: Produto final </vt:lpstr>
      <vt:lpstr>Comece o Laboratório 1: introdução ao AWS IAM</vt:lpstr>
      <vt:lpstr>Resumo do laboratório: principais lições</vt:lpstr>
      <vt:lpstr>Seção 4: Proteção de contas</vt:lpstr>
      <vt:lpstr>AWS Organizations</vt:lpstr>
      <vt:lpstr>AWS Organizations: políticas de controle de serviço</vt:lpstr>
      <vt:lpstr>AWS Key Management Service (AWS KMS)</vt:lpstr>
      <vt:lpstr>Amazon Cognito</vt:lpstr>
      <vt:lpstr>AWS Shield</vt:lpstr>
      <vt:lpstr>Seção 5: Proteção de dados na AWS</vt:lpstr>
      <vt:lpstr>Criptografia de dados em repouso</vt:lpstr>
      <vt:lpstr>Criptografia de dados em trânsito</vt:lpstr>
      <vt:lpstr>Proteção de buckets e objetos do Amazon S3</vt:lpstr>
      <vt:lpstr>Seção 6: Trabalhar para garantir a conformidade</vt:lpstr>
      <vt:lpstr>Programas de conformidade da AWS</vt:lpstr>
      <vt:lpstr>AWS Config</vt:lpstr>
      <vt:lpstr>AWS Artifact</vt:lpstr>
      <vt:lpstr>Principais lições da Seção 6</vt:lpstr>
      <vt:lpstr>Seção 7: Serviços e recursos de segurança adicionais</vt:lpstr>
      <vt:lpstr>AWS Service Catalog</vt:lpstr>
      <vt:lpstr>Serviços de segurança adicionais selecionados</vt:lpstr>
      <vt:lpstr>Conclusão do módulo</vt:lpstr>
      <vt:lpstr>Resumo do módulo</vt:lpstr>
      <vt:lpstr>Conclua o teste de conhecimento</vt:lpstr>
      <vt:lpstr>Exemplo de pergunta do exame</vt:lpstr>
      <vt:lpstr>Recursos adicionais</vt:lpstr>
      <vt:lpstr>Obrigado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Mohr</dc:creator>
  <cp:keywords>v1.0</cp:keywords>
  <cp:lastModifiedBy>Tatiana Sibov</cp:lastModifiedBy>
  <cp:revision>664</cp:revision>
  <cp:lastPrinted>2022-03-13T13:34:32Z</cp:lastPrinted>
  <dcterms:created xsi:type="dcterms:W3CDTF">2019-09-16T17:01:53Z</dcterms:created>
  <dcterms:modified xsi:type="dcterms:W3CDTF">2022-03-13T13:35:09Z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

<file path=docProps/thumbnail.jpeg>
</file>